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56" r:id="rId2"/>
    <p:sldId id="267" r:id="rId3"/>
    <p:sldId id="269" r:id="rId4"/>
    <p:sldId id="358" r:id="rId5"/>
    <p:sldId id="268" r:id="rId6"/>
    <p:sldId id="421" r:id="rId7"/>
    <p:sldId id="422" r:id="rId8"/>
    <p:sldId id="425" r:id="rId9"/>
    <p:sldId id="426" r:id="rId10"/>
    <p:sldId id="427" r:id="rId11"/>
    <p:sldId id="430" r:id="rId12"/>
    <p:sldId id="428" r:id="rId13"/>
  </p:sldIdLst>
  <p:sldSz cx="9144000" cy="6858000" type="screen4x3"/>
  <p:notesSz cx="6797675" cy="9928225"/>
  <p:defaultTextStyle>
    <a:defPPr>
      <a:defRPr lang="es-E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40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9295" autoAdjust="0"/>
  </p:normalViewPr>
  <p:slideViewPr>
    <p:cSldViewPr snapToGrid="0" snapToObjects="1">
      <p:cViewPr>
        <p:scale>
          <a:sx n="100" d="100"/>
          <a:sy n="100" d="100"/>
        </p:scale>
        <p:origin x="-78" y="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eespitia\Escritorio\CAPACIDAD%20INSTALADA%202012%20VS%20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espitia\Escritorio\Escritorio%20eu%202014\INFORME%20GESTION%202014\GRAFICASD%20DIAPOSITIVAS%20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espitia\Escritorio\INFORME%20DE%20GESTION%20ANUAL%202014%20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espitia\Escritorio\IVC%202014%20GRAFICA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espitia\Escritorio\INFORME%20DE%20GESTION%20ANUAL%202014%20EXCE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6388888888888906"/>
          <c:y val="0.25546296296296606"/>
          <c:w val="0.80555555555555569"/>
          <c:h val="0.69361111111111262"/>
        </c:manualLayout>
      </c:layout>
      <c:bar3DChart>
        <c:barDir val="bar"/>
        <c:grouping val="clustered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dPt>
            <c:idx val="3"/>
            <c:spPr>
              <a:solidFill>
                <a:srgbClr val="FFFF00"/>
              </a:solidFill>
            </c:spPr>
          </c:dPt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1367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es-ES"/>
              </a:p>
            </c:txPr>
            <c:showVal val="1"/>
          </c:dLbls>
          <c:val>
            <c:numRef>
              <c:f>Hoja4!$B$32:$B$35</c:f>
              <c:numCache>
                <c:formatCode>General</c:formatCode>
                <c:ptCount val="4"/>
                <c:pt idx="0">
                  <c:v>1246</c:v>
                </c:pt>
                <c:pt idx="1">
                  <c:v>1395</c:v>
                </c:pt>
                <c:pt idx="2">
                  <c:v>1468</c:v>
                </c:pt>
                <c:pt idx="3">
                  <c:v>1451</c:v>
                </c:pt>
              </c:numCache>
            </c:numRef>
          </c:val>
        </c:ser>
        <c:dLbls>
          <c:showVal val="1"/>
        </c:dLbls>
        <c:shape val="cylinder"/>
        <c:axId val="42051840"/>
        <c:axId val="42143744"/>
        <c:axId val="0"/>
      </c:bar3DChart>
      <c:catAx>
        <c:axId val="42051840"/>
        <c:scaling>
          <c:orientation val="minMax"/>
        </c:scaling>
        <c:delete val="1"/>
        <c:axPos val="l"/>
        <c:majorTickMark val="none"/>
        <c:tickLblPos val="nextTo"/>
        <c:crossAx val="42143744"/>
        <c:crosses val="autoZero"/>
        <c:auto val="1"/>
        <c:lblAlgn val="ctr"/>
        <c:lblOffset val="100"/>
      </c:catAx>
      <c:valAx>
        <c:axId val="42143744"/>
        <c:scaling>
          <c:orientation val="minMax"/>
        </c:scaling>
        <c:delete val="1"/>
        <c:axPos val="b"/>
        <c:numFmt formatCode="General" sourceLinked="1"/>
        <c:tickLblPos val="nextTo"/>
        <c:crossAx val="42051840"/>
        <c:crosses val="autoZero"/>
        <c:crossBetween val="between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s-ES" sz="1400" dirty="0">
                <a:solidFill>
                  <a:srgbClr val="00B050"/>
                </a:solidFill>
              </a:rPr>
              <a:t>PRESTADORES DE SERVICIOS DE SALUD HABILITADOS EN EL AÑO 2014</a:t>
            </a:r>
          </a:p>
        </c:rich>
      </c:tx>
      <c:layout>
        <c:manualLayout>
          <c:xMode val="edge"/>
          <c:yMode val="edge"/>
          <c:x val="0.2937548884353588"/>
          <c:y val="0.12078632424212013"/>
        </c:manualLayout>
      </c:layout>
      <c:overlay val="1"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1.3020830663379567E-2"/>
                  <c:y val="-2.3460396111239214E-2"/>
                </c:manualLayout>
              </c:layout>
              <c:showVal val="1"/>
            </c:dLbl>
            <c:dLbl>
              <c:idx val="1"/>
              <c:layout>
                <c:manualLayout>
                  <c:x val="1.3020830663379567E-2"/>
                  <c:y val="-2.7370462129779189E-2"/>
                </c:manualLayout>
              </c:layout>
              <c:showVal val="1"/>
            </c:dLbl>
            <c:dLbl>
              <c:idx val="2"/>
              <c:layout>
                <c:manualLayout>
                  <c:x val="7.8124983980277334E-3"/>
                  <c:y val="-2.3460396111239231E-2"/>
                </c:manualLayout>
              </c:layout>
              <c:showVal val="1"/>
            </c:dLbl>
            <c:dLbl>
              <c:idx val="3"/>
              <c:layout>
                <c:manualLayout>
                  <c:x val="5.2083322653518295E-3"/>
                  <c:y val="-2.346039611123923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showVal val="1"/>
          </c:dLbls>
          <c:cat>
            <c:strRef>
              <c:f>Hoja1!$A$24:$A$27</c:f>
              <c:strCache>
                <c:ptCount val="4"/>
                <c:pt idx="0">
                  <c:v>PROFESIONALES</c:v>
                </c:pt>
                <c:pt idx="1">
                  <c:v>IPS</c:v>
                </c:pt>
                <c:pt idx="2">
                  <c:v>OBJETO SOCIAL DEIFERENTE</c:v>
                </c:pt>
                <c:pt idx="3">
                  <c:v>TRANSPORTE ESPECIAL</c:v>
                </c:pt>
              </c:strCache>
            </c:strRef>
          </c:cat>
          <c:val>
            <c:numRef>
              <c:f>Hoja1!$B$24:$B$27</c:f>
              <c:numCache>
                <c:formatCode>General</c:formatCode>
                <c:ptCount val="4"/>
                <c:pt idx="0">
                  <c:v>935</c:v>
                </c:pt>
                <c:pt idx="1">
                  <c:v>378</c:v>
                </c:pt>
                <c:pt idx="2">
                  <c:v>42</c:v>
                </c:pt>
                <c:pt idx="3">
                  <c:v>12</c:v>
                </c:pt>
              </c:numCache>
            </c:numRef>
          </c:val>
        </c:ser>
        <c:shape val="cylinder"/>
        <c:axId val="42173952"/>
        <c:axId val="42175488"/>
        <c:axId val="0"/>
      </c:bar3DChart>
      <c:catAx>
        <c:axId val="42173952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 b="1"/>
            </a:pPr>
            <a:endParaRPr lang="es-ES"/>
          </a:p>
        </c:txPr>
        <c:crossAx val="42175488"/>
        <c:crosses val="autoZero"/>
        <c:auto val="1"/>
        <c:lblAlgn val="ctr"/>
        <c:lblOffset val="100"/>
      </c:catAx>
      <c:valAx>
        <c:axId val="42175488"/>
        <c:scaling>
          <c:orientation val="minMax"/>
        </c:scaling>
        <c:delete val="1"/>
        <c:axPos val="l"/>
        <c:numFmt formatCode="General" sourceLinked="1"/>
        <c:tickLblPos val="nextTo"/>
        <c:crossAx val="4217395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1.1111111111111125E-2"/>
                  <c:y val="-2.3148148148148147E-2"/>
                </c:manualLayout>
              </c:layout>
              <c:showVal val="1"/>
            </c:dLbl>
            <c:dLbl>
              <c:idx val="1"/>
              <c:layout>
                <c:manualLayout>
                  <c:x val="1.3888888888888914E-2"/>
                  <c:y val="-9.2592592592592865E-3"/>
                </c:manualLayout>
              </c:layout>
              <c:showVal val="1"/>
            </c:dLbl>
            <c:dLbl>
              <c:idx val="2"/>
              <c:layout>
                <c:manualLayout>
                  <c:x val="1.3888888888888914E-2"/>
                  <c:y val="-1.3888888888888914E-2"/>
                </c:manualLayout>
              </c:layout>
              <c:showVal val="1"/>
            </c:dLbl>
            <c:dLbl>
              <c:idx val="3"/>
              <c:layout>
                <c:manualLayout>
                  <c:x val="1.3888888888889018E-2"/>
                  <c:y val="-2.7777777777777853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showVal val="1"/>
          </c:dLbls>
          <c:cat>
            <c:strRef>
              <c:f>Hoja1!$A$2:$A$5</c:f>
              <c:strCache>
                <c:ptCount val="4"/>
                <c:pt idx="0">
                  <c:v>VISITAS REALIZADAS</c:v>
                </c:pt>
                <c:pt idx="1">
                  <c:v>VISITAS PREVIAS</c:v>
                </c:pt>
                <c:pt idx="2">
                  <c:v>VISITAS INSPECTIVAS</c:v>
                </c:pt>
                <c:pt idx="3">
                  <c:v>VERIFICACION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334</c:v>
                </c:pt>
                <c:pt idx="1">
                  <c:v>113</c:v>
                </c:pt>
                <c:pt idx="2">
                  <c:v>117</c:v>
                </c:pt>
                <c:pt idx="3">
                  <c:v>221</c:v>
                </c:pt>
              </c:numCache>
            </c:numRef>
          </c:val>
        </c:ser>
        <c:shape val="cylinder"/>
        <c:axId val="42608896"/>
        <c:axId val="42622976"/>
        <c:axId val="0"/>
      </c:bar3DChart>
      <c:catAx>
        <c:axId val="42608896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 b="1"/>
            </a:pPr>
            <a:endParaRPr lang="es-ES"/>
          </a:p>
        </c:txPr>
        <c:crossAx val="42622976"/>
        <c:crosses val="autoZero"/>
        <c:auto val="1"/>
        <c:lblAlgn val="ctr"/>
        <c:lblOffset val="100"/>
      </c:catAx>
      <c:valAx>
        <c:axId val="42622976"/>
        <c:scaling>
          <c:orientation val="minMax"/>
        </c:scaling>
        <c:axPos val="l"/>
        <c:numFmt formatCode="General" sourceLinked="1"/>
        <c:tickLblPos val="nextTo"/>
        <c:crossAx val="4260889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s-ES"/>
              <a:t>COMPARATIVO</a:t>
            </a:r>
            <a:r>
              <a:rPr lang="es-ES" baseline="0"/>
              <a:t> DE QUEJAS POR AÑOS</a:t>
            </a:r>
            <a:endParaRPr lang="es-ES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visitas realizadas en 2014</c:v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2.7100247871243897E-3"/>
                  <c:y val="-3.5820895522388041E-2"/>
                </c:manualLayout>
              </c:layout>
              <c:showVal val="1"/>
            </c:dLbl>
            <c:dLbl>
              <c:idx val="1"/>
              <c:layout>
                <c:manualLayout>
                  <c:x val="8.1298609735945427E-3"/>
                  <c:y val="-2.7860696517412995E-2"/>
                </c:manualLayout>
              </c:layout>
              <c:showVal val="1"/>
            </c:dLbl>
            <c:dLbl>
              <c:idx val="2"/>
              <c:layout>
                <c:manualLayout>
                  <c:x val="1.355012393562176E-2"/>
                  <c:y val="-2.3880597014925436E-2"/>
                </c:manualLayout>
              </c:layout>
              <c:showVal val="1"/>
            </c:dLbl>
            <c:dLbl>
              <c:idx val="3"/>
              <c:layout>
                <c:manualLayout>
                  <c:x val="1.0840099148497449E-2"/>
                  <c:y val="-1.5920398009950185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showVal val="1"/>
          </c:dLbls>
          <c:cat>
            <c:strRef>
              <c:f>Hoja1!$A$23:$A$26</c:f>
              <c:strCache>
                <c:ptCount val="4"/>
                <c:pt idx="0">
                  <c:v>Año 2011</c:v>
                </c:pt>
                <c:pt idx="1">
                  <c:v>Año2012</c:v>
                </c:pt>
                <c:pt idx="2">
                  <c:v>Año 2013</c:v>
                </c:pt>
                <c:pt idx="3">
                  <c:v>Año 2014</c:v>
                </c:pt>
              </c:strCache>
            </c:strRef>
          </c:cat>
          <c:val>
            <c:numRef>
              <c:f>Hoja1!$B$23:$B$26</c:f>
              <c:numCache>
                <c:formatCode>General</c:formatCode>
                <c:ptCount val="4"/>
                <c:pt idx="0">
                  <c:v>87</c:v>
                </c:pt>
                <c:pt idx="1">
                  <c:v>81</c:v>
                </c:pt>
                <c:pt idx="2">
                  <c:v>55</c:v>
                </c:pt>
                <c:pt idx="3">
                  <c:v>34</c:v>
                </c:pt>
              </c:numCache>
            </c:numRef>
          </c:val>
        </c:ser>
        <c:shape val="cylinder"/>
        <c:axId val="44723584"/>
        <c:axId val="44725376"/>
        <c:axId val="0"/>
      </c:bar3DChart>
      <c:catAx>
        <c:axId val="44723584"/>
        <c:scaling>
          <c:orientation val="minMax"/>
        </c:scaling>
        <c:axPos val="b"/>
        <c:tickLblPos val="nextTo"/>
        <c:crossAx val="44725376"/>
        <c:crosses val="autoZero"/>
        <c:auto val="1"/>
        <c:lblAlgn val="ctr"/>
        <c:lblOffset val="100"/>
      </c:catAx>
      <c:valAx>
        <c:axId val="44725376"/>
        <c:scaling>
          <c:orientation val="minMax"/>
        </c:scaling>
        <c:axPos val="l"/>
        <c:numFmt formatCode="General" sourceLinked="1"/>
        <c:tickLblPos val="nextTo"/>
        <c:crossAx val="44723584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CUMPLE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showVal val="1"/>
          </c:dLbls>
          <c:cat>
            <c:strRef>
              <c:f>Hoja1!$A$2:$A$6</c:f>
              <c:strCache>
                <c:ptCount val="5"/>
                <c:pt idx="0">
                  <c:v>INFRAESTRUCTURA</c:v>
                </c:pt>
                <c:pt idx="1">
                  <c:v>TECNOLOGIA BIOMEDICA</c:v>
                </c:pt>
                <c:pt idx="2">
                  <c:v>MODELO DE ATENCION</c:v>
                </c:pt>
                <c:pt idx="3">
                  <c:v>PAMEC</c:v>
                </c:pt>
                <c:pt idx="4">
                  <c:v>SISTEMA DE INFORMACION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22</c:v>
                </c:pt>
                <c:pt idx="1">
                  <c:v>43</c:v>
                </c:pt>
                <c:pt idx="2">
                  <c:v>63</c:v>
                </c:pt>
                <c:pt idx="3">
                  <c:v>73</c:v>
                </c:pt>
                <c:pt idx="4">
                  <c:v>78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INCUMPLE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showVal val="1"/>
          </c:dLbls>
          <c:cat>
            <c:strRef>
              <c:f>Hoja1!$A$2:$A$6</c:f>
              <c:strCache>
                <c:ptCount val="5"/>
                <c:pt idx="0">
                  <c:v>INFRAESTRUCTURA</c:v>
                </c:pt>
                <c:pt idx="1">
                  <c:v>TECNOLOGIA BIOMEDICA</c:v>
                </c:pt>
                <c:pt idx="2">
                  <c:v>MODELO DE ATENCION</c:v>
                </c:pt>
                <c:pt idx="3">
                  <c:v>PAMEC</c:v>
                </c:pt>
                <c:pt idx="4">
                  <c:v>SISTEMA DE INFORMACION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78</c:v>
                </c:pt>
                <c:pt idx="1">
                  <c:v>56</c:v>
                </c:pt>
                <c:pt idx="2">
                  <c:v>37</c:v>
                </c:pt>
                <c:pt idx="3">
                  <c:v>27</c:v>
                </c:pt>
                <c:pt idx="4">
                  <c:v>22</c:v>
                </c:pt>
              </c:numCache>
            </c:numRef>
          </c:val>
        </c:ser>
        <c:shape val="cylinder"/>
        <c:axId val="44838912"/>
        <c:axId val="44840448"/>
        <c:axId val="0"/>
      </c:bar3DChart>
      <c:catAx>
        <c:axId val="44838912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="1"/>
            </a:pPr>
            <a:endParaRPr lang="es-ES"/>
          </a:p>
        </c:txPr>
        <c:crossAx val="44840448"/>
        <c:crosses val="autoZero"/>
        <c:auto val="1"/>
        <c:lblAlgn val="ctr"/>
        <c:lblOffset val="100"/>
      </c:catAx>
      <c:valAx>
        <c:axId val="44840448"/>
        <c:scaling>
          <c:orientation val="minMax"/>
        </c:scaling>
        <c:delete val="1"/>
        <c:axPos val="l"/>
        <c:numFmt formatCode="General" sourceLinked="1"/>
        <c:tickLblPos val="nextTo"/>
        <c:crossAx val="44838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064125984251965"/>
          <c:y val="0.43111254026622881"/>
          <c:w val="0.16669207349081364"/>
          <c:h val="0.16952075435015068"/>
        </c:manualLayout>
      </c:layout>
      <c:txPr>
        <a:bodyPr/>
        <a:lstStyle/>
        <a:p>
          <a:pPr>
            <a:defRPr sz="1100"/>
          </a:pPr>
          <a:endParaRPr lang="es-E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n-US"/>
              <a:t>APROBADOS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1653801895452708"/>
          <c:y val="0.23137835839310492"/>
          <c:w val="0.84733718629998833"/>
          <c:h val="0.60861702879576252"/>
        </c:manualLayout>
      </c:layout>
      <c:bar3DChart>
        <c:barDir val="col"/>
        <c:grouping val="clustered"/>
        <c:ser>
          <c:idx val="0"/>
          <c:order val="0"/>
          <c:tx>
            <c:v>aprobados</c:v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3.2840722495895056E-3"/>
                  <c:y val="-3.6745422012285152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3.1496076010530116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showVal val="1"/>
          </c:dLbls>
          <c:cat>
            <c:strRef>
              <c:f>Hoja1!$A$38:$A$39</c:f>
              <c:strCache>
                <c:ptCount val="2"/>
                <c:pt idx="0">
                  <c:v>Año 2013</c:v>
                </c:pt>
                <c:pt idx="1">
                  <c:v>Año 2014</c:v>
                </c:pt>
              </c:strCache>
            </c:strRef>
          </c:cat>
          <c:val>
            <c:numRef>
              <c:f>Hoja1!$B$38:$B$39</c:f>
              <c:numCache>
                <c:formatCode>General</c:formatCode>
                <c:ptCount val="2"/>
                <c:pt idx="0">
                  <c:v>74</c:v>
                </c:pt>
                <c:pt idx="1">
                  <c:v>168</c:v>
                </c:pt>
              </c:numCache>
            </c:numRef>
          </c:val>
        </c:ser>
        <c:shape val="cylinder"/>
        <c:axId val="64444288"/>
        <c:axId val="44781568"/>
        <c:axId val="0"/>
      </c:bar3DChart>
      <c:catAx>
        <c:axId val="6444428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44781568"/>
        <c:crosses val="autoZero"/>
        <c:auto val="1"/>
        <c:lblAlgn val="ctr"/>
        <c:lblOffset val="100"/>
      </c:catAx>
      <c:valAx>
        <c:axId val="44781568"/>
        <c:scaling>
          <c:orientation val="minMax"/>
        </c:scaling>
        <c:axPos val="l"/>
        <c:numFmt formatCode="General" sourceLinked="1"/>
        <c:tickLblPos val="nextTo"/>
        <c:crossAx val="64444288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rAngAx val="1"/>
    </c:view3D>
    <c:plotArea>
      <c:layout>
        <c:manualLayout>
          <c:layoutTarget val="inner"/>
          <c:xMode val="edge"/>
          <c:yMode val="edge"/>
          <c:x val="5.6915906619851922E-2"/>
          <c:y val="0.16326709161354841"/>
          <c:w val="0.89118428797983362"/>
          <c:h val="0.67377431987668301"/>
        </c:manualLayout>
      </c:layout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2012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/>
                </a:pPr>
                <a:endParaRPr lang="es-ES"/>
              </a:p>
            </c:txPr>
            <c:showVal val="1"/>
          </c:dLbls>
          <c:cat>
            <c:strRef>
              <c:f>Hoja1!$A$2:$A$9</c:f>
              <c:strCache>
                <c:ptCount val="8"/>
                <c:pt idx="0">
                  <c:v>NO AUDITORIAS INTERNAS  MTTO</c:v>
                </c:pt>
                <c:pt idx="1">
                  <c:v>NO HOJA DE VIDA RESPONSABLE MTTO</c:v>
                </c:pt>
                <c:pt idx="2">
                  <c:v>NO PLAN MTTO DOTACION</c:v>
                </c:pt>
                <c:pt idx="3">
                  <c:v>NO CUMPLEN NINGUN CRITERIO</c:v>
                </c:pt>
                <c:pt idx="4">
                  <c:v>NO CAPACITACION PERSONAL</c:v>
                </c:pt>
                <c:pt idx="5">
                  <c:v>NO INVENTARIO DE EQUIPOS</c:v>
                </c:pt>
                <c:pt idx="6">
                  <c:v>NO HOJA DE VIDA EQUIPOS</c:v>
                </c:pt>
                <c:pt idx="7">
                  <c:v>NO UBICADOS DOMICILIO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21</c:v>
                </c:pt>
                <c:pt idx="1">
                  <c:v>14</c:v>
                </c:pt>
                <c:pt idx="2">
                  <c:v>1</c:v>
                </c:pt>
                <c:pt idx="3">
                  <c:v>3</c:v>
                </c:pt>
                <c:pt idx="4">
                  <c:v>6</c:v>
                </c:pt>
                <c:pt idx="5">
                  <c:v>11</c:v>
                </c:pt>
                <c:pt idx="6">
                  <c:v>6</c:v>
                </c:pt>
                <c:pt idx="7">
                  <c:v>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/>
                </a:pPr>
                <a:endParaRPr lang="es-ES"/>
              </a:p>
            </c:txPr>
            <c:showVal val="1"/>
          </c:dLbls>
          <c:cat>
            <c:strRef>
              <c:f>Hoja1!$A$2:$A$9</c:f>
              <c:strCache>
                <c:ptCount val="8"/>
                <c:pt idx="0">
                  <c:v>NO AUDITORIAS INTERNAS  MTTO</c:v>
                </c:pt>
                <c:pt idx="1">
                  <c:v>NO HOJA DE VIDA RESPONSABLE MTTO</c:v>
                </c:pt>
                <c:pt idx="2">
                  <c:v>NO PLAN MTTO DOTACION</c:v>
                </c:pt>
                <c:pt idx="3">
                  <c:v>NO CUMPLEN NINGUN CRITERIO</c:v>
                </c:pt>
                <c:pt idx="4">
                  <c:v>NO CAPACITACION PERSONAL</c:v>
                </c:pt>
                <c:pt idx="5">
                  <c:v>NO INVENTARIO DE EQUIPOS</c:v>
                </c:pt>
                <c:pt idx="6">
                  <c:v>NO HOJA DE VIDA EQUIPOS</c:v>
                </c:pt>
                <c:pt idx="7">
                  <c:v>NO UBICADOS DOMICILIO</c:v>
                </c:pt>
              </c:strCache>
            </c:strRef>
          </c:cat>
          <c:val>
            <c:numRef>
              <c:f>Hoja1!$C$2:$C$9</c:f>
              <c:numCache>
                <c:formatCode>General</c:formatCode>
                <c:ptCount val="8"/>
                <c:pt idx="0">
                  <c:v>9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5</c:v>
                </c:pt>
                <c:pt idx="5">
                  <c:v>1</c:v>
                </c:pt>
                <c:pt idx="6">
                  <c:v>2</c:v>
                </c:pt>
                <c:pt idx="7">
                  <c:v>4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/>
                </a:pPr>
                <a:endParaRPr lang="es-ES"/>
              </a:p>
            </c:txPr>
            <c:showVal val="1"/>
          </c:dLbls>
          <c:cat>
            <c:strRef>
              <c:f>Hoja1!$A$2:$A$9</c:f>
              <c:strCache>
                <c:ptCount val="8"/>
                <c:pt idx="0">
                  <c:v>NO AUDITORIAS INTERNAS  MTTO</c:v>
                </c:pt>
                <c:pt idx="1">
                  <c:v>NO HOJA DE VIDA RESPONSABLE MTTO</c:v>
                </c:pt>
                <c:pt idx="2">
                  <c:v>NO PLAN MTTO DOTACION</c:v>
                </c:pt>
                <c:pt idx="3">
                  <c:v>NO CUMPLEN NINGUN CRITERIO</c:v>
                </c:pt>
                <c:pt idx="4">
                  <c:v>NO CAPACITACION PERSONAL</c:v>
                </c:pt>
                <c:pt idx="5">
                  <c:v>NO INVENTARIO DE EQUIPOS</c:v>
                </c:pt>
                <c:pt idx="6">
                  <c:v>NO HOJA DE VIDA EQUIPOS</c:v>
                </c:pt>
                <c:pt idx="7">
                  <c:v>NO UBICADOS DOMICILIO</c:v>
                </c:pt>
              </c:strCache>
            </c:strRef>
          </c:cat>
          <c:val>
            <c:numRef>
              <c:f>Hoja1!$D$2:$D$9</c:f>
              <c:numCache>
                <c:formatCode>General</c:formatCode>
                <c:ptCount val="8"/>
                <c:pt idx="0">
                  <c:v>25</c:v>
                </c:pt>
                <c:pt idx="1">
                  <c:v>7</c:v>
                </c:pt>
                <c:pt idx="2">
                  <c:v>7</c:v>
                </c:pt>
                <c:pt idx="3">
                  <c:v>0</c:v>
                </c:pt>
                <c:pt idx="4">
                  <c:v>13</c:v>
                </c:pt>
                <c:pt idx="5">
                  <c:v>7</c:v>
                </c:pt>
                <c:pt idx="6">
                  <c:v>2</c:v>
                </c:pt>
                <c:pt idx="7">
                  <c:v>0</c:v>
                </c:pt>
              </c:numCache>
            </c:numRef>
          </c:val>
        </c:ser>
        <c:shape val="cylinder"/>
        <c:axId val="58843136"/>
        <c:axId val="58844672"/>
        <c:axId val="0"/>
      </c:bar3DChart>
      <c:catAx>
        <c:axId val="58843136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 b="1"/>
            </a:pPr>
            <a:endParaRPr lang="es-ES"/>
          </a:p>
        </c:txPr>
        <c:crossAx val="58844672"/>
        <c:crosses val="autoZero"/>
        <c:auto val="1"/>
        <c:lblAlgn val="ctr"/>
        <c:lblOffset val="100"/>
      </c:catAx>
      <c:valAx>
        <c:axId val="5884467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s-ES"/>
          </a:p>
        </c:txPr>
        <c:crossAx val="588431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0.05506</cdr:x>
      <cdr:y>0.32292</cdr:y>
    </cdr:from>
    <cdr:to>
      <cdr:x>0.19583</cdr:x>
      <cdr:y>0.47917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12942" y="851714"/>
          <a:ext cx="544362" cy="4121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b="1" baseline="0" dirty="0" smtClean="0"/>
            <a:t>2014</a:t>
          </a:r>
          <a:endParaRPr lang="es-ES" b="1" dirty="0"/>
        </a:p>
      </cdr:txBody>
    </cdr:sp>
  </cdr:relSizeAnchor>
  <cdr:relSizeAnchor xmlns:cdr="http://schemas.openxmlformats.org/drawingml/2006/chartDrawing">
    <cdr:from>
      <cdr:x>0.05036</cdr:x>
      <cdr:y>0.48358</cdr:y>
    </cdr:from>
    <cdr:to>
      <cdr:x>0.17746</cdr:x>
      <cdr:y>0.57292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194750" y="1275463"/>
          <a:ext cx="491514" cy="2356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1100" b="1" dirty="0"/>
            <a:t>2013</a:t>
          </a:r>
        </a:p>
      </cdr:txBody>
    </cdr:sp>
  </cdr:relSizeAnchor>
  <cdr:relSizeAnchor xmlns:cdr="http://schemas.openxmlformats.org/drawingml/2006/chartDrawing">
    <cdr:from>
      <cdr:x>0.06875</cdr:x>
      <cdr:y>0.67014</cdr:y>
    </cdr:from>
    <cdr:to>
      <cdr:x>0.1375</cdr:x>
      <cdr:y>0.71181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314325" y="1838325"/>
          <a:ext cx="314325" cy="114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s-ES" sz="11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0.00533</cdr:x>
      <cdr:y>0.00889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0.04556</cdr:x>
      <cdr:y>0.63165</cdr:y>
    </cdr:from>
    <cdr:to>
      <cdr:x>0.17266</cdr:x>
      <cdr:y>0.71528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176187" y="1665988"/>
          <a:ext cx="491515" cy="2205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1100" b="1" dirty="0"/>
            <a:t>2012</a:t>
          </a:r>
        </a:p>
      </cdr:txBody>
    </cdr:sp>
  </cdr:relSizeAnchor>
  <cdr:relSizeAnchor xmlns:cdr="http://schemas.openxmlformats.org/drawingml/2006/chartDrawing">
    <cdr:from>
      <cdr:x>0.05036</cdr:x>
      <cdr:y>0.79861</cdr:y>
    </cdr:from>
    <cdr:to>
      <cdr:x>0.1798</cdr:x>
      <cdr:y>0.90972</cdr:y>
    </cdr:to>
    <cdr:sp macro="" textlink="">
      <cdr:nvSpPr>
        <cdr:cNvPr id="7" name="6 CuadroTexto"/>
        <cdr:cNvSpPr txBox="1"/>
      </cdr:nvSpPr>
      <cdr:spPr>
        <a:xfrm xmlns:a="http://schemas.openxmlformats.org/drawingml/2006/main">
          <a:off x="194750" y="1894083"/>
          <a:ext cx="500574" cy="2635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1100" b="1" dirty="0"/>
            <a:t>2011</a:t>
          </a:r>
        </a:p>
      </cdr:txBody>
    </cdr:sp>
  </cdr:relSizeAnchor>
  <cdr:relSizeAnchor xmlns:cdr="http://schemas.openxmlformats.org/drawingml/2006/chartDrawing">
    <cdr:from>
      <cdr:x>0.92941</cdr:x>
      <cdr:y>0.25968</cdr:y>
    </cdr:from>
    <cdr:to>
      <cdr:x>1</cdr:x>
      <cdr:y>0.63526</cdr:y>
    </cdr:to>
    <cdr:sp macro="" textlink="">
      <cdr:nvSpPr>
        <cdr:cNvPr id="9" name="8 Conector recto de flecha"/>
        <cdr:cNvSpPr/>
      </cdr:nvSpPr>
      <cdr:spPr>
        <a:xfrm xmlns:a="http://schemas.openxmlformats.org/drawingml/2006/main" rot="10800000">
          <a:off x="3762375" y="684913"/>
          <a:ext cx="285750" cy="99059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s-ES">
            <a:ln>
              <a:solidFill>
                <a:srgbClr val="FF0000"/>
              </a:solidFill>
            </a:ln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4C0BA-B9A1-4F3A-B497-0B97B011A300}" type="datetimeFigureOut">
              <a:rPr lang="es-CO" smtClean="0"/>
              <a:pPr/>
              <a:t>15/05/2015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98CD7-5D86-4EB3-8E36-86CAB82F8B7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502946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B9F06-0FC8-4131-9442-5985DEAF944C}" type="datetimeFigureOut">
              <a:rPr lang="es-ES"/>
              <a:pPr>
                <a:defRPr/>
              </a:pPr>
              <a:t>15/05/2015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71F6E-EA74-47DC-A1C1-F526B4DEDD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4971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BFAB9-78FD-41D0-BD79-F2033DE05645}" type="datetimeFigureOut">
              <a:rPr lang="es-ES"/>
              <a:pPr>
                <a:defRPr/>
              </a:pPr>
              <a:t>15/05/2015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420CD-7B89-44CF-B343-D2E52084E8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6659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186F4-C4EC-46BC-9292-F5C45FA95359}" type="datetimeFigureOut">
              <a:rPr lang="es-ES"/>
              <a:pPr>
                <a:defRPr/>
              </a:pPr>
              <a:t>15/05/2015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66F27-D385-44B4-B137-A231646C33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5982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99DD1-595C-45B3-9AB3-1A7006FE3D0B}" type="datetimeFigureOut">
              <a:rPr lang="es-ES"/>
              <a:pPr>
                <a:defRPr/>
              </a:pPr>
              <a:t>15/05/2015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9EDD4-32DA-4959-92A8-81B34DE3F7D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6869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6061C-B268-4E19-80E1-96C9E4DAC299}" type="datetimeFigureOut">
              <a:rPr lang="es-ES"/>
              <a:pPr>
                <a:defRPr/>
              </a:pPr>
              <a:t>15/05/2015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F88E0-E977-4511-9EE4-2AC2F0AC5C5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735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BCBE3-DEA2-47E2-B027-DE1CFF4811DA}" type="datetimeFigureOut">
              <a:rPr lang="es-ES"/>
              <a:pPr>
                <a:defRPr/>
              </a:pPr>
              <a:t>15/05/2015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88E2B-E8C9-4E72-B541-9FAE6C24835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3902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D2086-1184-4DB5-B328-494CE5212FC8}" type="datetimeFigureOut">
              <a:rPr lang="es-ES"/>
              <a:pPr>
                <a:defRPr/>
              </a:pPr>
              <a:t>15/05/2015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439E-2FE4-41AD-AC93-B216903DF7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45066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8CA86-9D4A-479B-88CD-406E4C7BAECE}" type="datetimeFigureOut">
              <a:rPr lang="es-ES"/>
              <a:pPr>
                <a:defRPr/>
              </a:pPr>
              <a:t>15/05/2015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EBE3E-4B34-4877-B81B-A776C68A82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317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12E39-F900-4BFA-A7DE-EFB7232E84D0}" type="datetimeFigureOut">
              <a:rPr lang="es-ES"/>
              <a:pPr>
                <a:defRPr/>
              </a:pPr>
              <a:t>15/05/2015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677B5-42B6-4AF0-92E9-54D5F7EE10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2337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42A6B-12B3-4D23-8713-F01ED0FF4022}" type="datetimeFigureOut">
              <a:rPr lang="es-ES"/>
              <a:pPr>
                <a:defRPr/>
              </a:pPr>
              <a:t>15/05/2015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3D945-23F8-4AAD-82D9-C222D82150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26481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AEC88-57C0-4107-A0D4-34D6777944E0}" type="datetimeFigureOut">
              <a:rPr lang="es-ES"/>
              <a:pPr>
                <a:defRPr/>
              </a:pPr>
              <a:t>15/05/2015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0C18B-3F54-49E4-B179-45FEB8D3E22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7460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 para editar título</a:t>
            </a:r>
            <a:endParaRPr lang="es-ES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8C0955-28C2-4977-B1BE-0E1F45021F48}" type="datetimeFigureOut">
              <a:rPr lang="es-ES"/>
              <a:pPr>
                <a:defRPr/>
              </a:pPr>
              <a:t>15/05/2015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264EFA-FD30-4BB3-9550-D4791861C7B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 Marcador de texto"/>
          <p:cNvSpPr txBox="1">
            <a:spLocks/>
          </p:cNvSpPr>
          <p:nvPr/>
        </p:nvSpPr>
        <p:spPr>
          <a:xfrm>
            <a:off x="722313" y="1914525"/>
            <a:ext cx="7772400" cy="13414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s-CO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DIRECCION OPERATIVA DE</a:t>
            </a:r>
            <a:r>
              <a:rPr kumimoji="0" lang="es-CO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</a:t>
            </a:r>
            <a:r>
              <a:rPr kumimoji="0" lang="es-CO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VIGILANCIA Y CONTROL  DE LA</a:t>
            </a:r>
            <a:r>
              <a:rPr kumimoji="0" lang="es-CO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</a:t>
            </a:r>
            <a:r>
              <a:rPr kumimoji="0" lang="es-CO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CALIDAD EN LA ATENCION</a:t>
            </a:r>
          </a:p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s-CO" sz="2000" b="1" dirty="0" smtClean="0">
              <a:solidFill>
                <a:srgbClr val="00B050"/>
              </a:solidFill>
              <a:latin typeface="+mj-lt"/>
            </a:endParaRPr>
          </a:p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s-CO" sz="2000" b="1" dirty="0" smtClean="0">
                <a:solidFill>
                  <a:srgbClr val="00B050"/>
                </a:solidFill>
                <a:latin typeface="+mj-lt"/>
              </a:rPr>
              <a:t>INFORME DE GESTION ANUAL 2014</a:t>
            </a:r>
          </a:p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s-CO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MARIA PAULINA OSORIO CORTINA</a:t>
            </a:r>
          </a:p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s-CO" sz="1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Directora Operativa Vigilancia y Control </a:t>
            </a:r>
            <a:endParaRPr kumimoji="0" lang="es-CO" sz="1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2500" cy="1143000"/>
          </a:xfrm>
        </p:spPr>
        <p:txBody>
          <a:bodyPr/>
          <a:lstStyle/>
          <a:p>
            <a:pPr algn="r"/>
            <a:r>
              <a:rPr lang="es-ES" sz="2400" dirty="0" smtClean="0">
                <a:cs typeface="Futura-Book"/>
              </a:rPr>
              <a:t>INFORME DE GESTION-2014</a:t>
            </a:r>
            <a:endParaRPr lang="es-ES" sz="2400" dirty="0"/>
          </a:p>
        </p:txBody>
      </p:sp>
      <p:sp>
        <p:nvSpPr>
          <p:cNvPr id="6" name="Rectangle 2"/>
          <p:cNvSpPr txBox="1">
            <a:spLocks/>
          </p:cNvSpPr>
          <p:nvPr/>
        </p:nvSpPr>
        <p:spPr>
          <a:xfrm>
            <a:off x="5857875" y="1021999"/>
            <a:ext cx="3162299" cy="4286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fontScale="97500"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 smtClean="0">
                <a:latin typeface="+mj-lt"/>
                <a:ea typeface="+mj-ea"/>
                <a:cs typeface="+mj-cs"/>
              </a:rPr>
              <a:t>VIGILANCIA Y CONTROL</a:t>
            </a:r>
            <a:endParaRPr lang="es-ES" sz="2400" b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085850" y="723901"/>
            <a:ext cx="4133850" cy="69373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COMPARATIVO MANTENIMIENTO HOSPITALARIO</a:t>
            </a:r>
            <a:endParaRPr lang="es-ES" dirty="0"/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1695451" y="723901"/>
          <a:ext cx="72199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1 Rectángulo redondeado"/>
          <p:cNvSpPr/>
          <p:nvPr/>
        </p:nvSpPr>
        <p:spPr>
          <a:xfrm>
            <a:off x="6076950" y="1733551"/>
            <a:ext cx="1743075" cy="866774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Visitas realizadas </a:t>
            </a:r>
          </a:p>
          <a:p>
            <a:r>
              <a:rPr lang="es-ES" dirty="0" smtClean="0"/>
              <a:t>2012: 74</a:t>
            </a:r>
          </a:p>
          <a:p>
            <a:r>
              <a:rPr lang="es-ES" dirty="0" smtClean="0"/>
              <a:t>2013: 60</a:t>
            </a:r>
          </a:p>
          <a:p>
            <a:r>
              <a:rPr lang="es-ES" dirty="0" smtClean="0"/>
              <a:t>2014: 62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133350" y="742951"/>
          <a:ext cx="5642400" cy="121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2400"/>
              </a:tblGrid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META 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812799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Capacitar a 50 personas de 25 Instituciones de servicios de salud que presten servicios críticos( urgencias, servicios hospitalarios, quirúrgicos y de alta complejidad), en el programa de seguridad del Paciente.</a:t>
                      </a:r>
                      <a:endParaRPr lang="es-ES" sz="1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/>
          </p:cNvSpPr>
          <p:nvPr/>
        </p:nvSpPr>
        <p:spPr>
          <a:xfrm>
            <a:off x="6067425" y="1021999"/>
            <a:ext cx="2952749" cy="4286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 smtClean="0">
                <a:latin typeface="+mj-lt"/>
                <a:ea typeface="+mj-ea"/>
                <a:cs typeface="+mj-cs"/>
              </a:rPr>
              <a:t>VIGILANCIA Y CONTROL</a:t>
            </a:r>
            <a:endParaRPr lang="es-ES" sz="2400" b="1" dirty="0">
              <a:latin typeface="+mj-lt"/>
              <a:ea typeface="+mj-ea"/>
              <a:cs typeface="+mj-cs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775749" y="529709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cs typeface="Futura-Book"/>
              </a:rPr>
              <a:t>INFORME DE GESTION-2014</a:t>
            </a:r>
            <a:endParaRPr lang="es-ES" dirty="0"/>
          </a:p>
        </p:txBody>
      </p:sp>
      <p:pic>
        <p:nvPicPr>
          <p:cNvPr id="2050" name="Picture 2" descr="http://www.dadiscartagena.gov.co/images/stories/noticias/n2015/enero/capacitacion_salud_seguridad_pacien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350" y="2143126"/>
            <a:ext cx="4524375" cy="2552700"/>
          </a:xfrm>
          <a:prstGeom prst="rect">
            <a:avLst/>
          </a:prstGeom>
          <a:noFill/>
        </p:spPr>
      </p:pic>
      <p:pic>
        <p:nvPicPr>
          <p:cNvPr id="2052" name="Picture 4" descr="http://www.dadiscartagena.gov.co/images/stories/noticias/n2015/enero/capacitacion_salud_seguridad_pacient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697481"/>
            <a:ext cx="4048125" cy="2750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eespitia\Mis documentos\Descargas\IMG-20140715-WA00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5050" y="571500"/>
            <a:ext cx="6076949" cy="4391025"/>
          </a:xfrm>
          <a:prstGeom prst="rect">
            <a:avLst/>
          </a:prstGeom>
          <a:noFill/>
        </p:spPr>
      </p:pic>
      <p:pic>
        <p:nvPicPr>
          <p:cNvPr id="1028" name="Picture 4" descr="https://encrypted-tbn0.gstatic.com/images?q=tbn:ANd9GcTlmuyfeIC__IuYiUEIfA3CgZeOnG4k3ekZdXRlcsYYKODKZ6u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3275" y="5095875"/>
            <a:ext cx="4276725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898742" y="288100"/>
            <a:ext cx="8245258" cy="914400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s-ES" sz="2400" dirty="0" smtClean="0">
                <a:cs typeface="Futura-Book"/>
              </a:rPr>
              <a:t>INFORME DE GESTION 2014</a:t>
            </a:r>
            <a:endParaRPr lang="es-ES" sz="2400" dirty="0">
              <a:cs typeface="Futura-Book"/>
            </a:endParaRPr>
          </a:p>
        </p:txBody>
      </p:sp>
      <p:sp>
        <p:nvSpPr>
          <p:cNvPr id="3" name="3 Subtítulo"/>
          <p:cNvSpPr txBox="1">
            <a:spLocks/>
          </p:cNvSpPr>
          <p:nvPr/>
        </p:nvSpPr>
        <p:spPr>
          <a:xfrm>
            <a:off x="685800" y="739036"/>
            <a:ext cx="8458200" cy="4634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es-CO" sz="2000" dirty="0" smtClean="0">
                <a:latin typeface="+mj-lt"/>
              </a:rPr>
              <a:t>                                  </a:t>
            </a:r>
            <a:endParaRPr lang="es-CO" sz="2000" dirty="0">
              <a:latin typeface="+mj-lt"/>
              <a:cs typeface="Futura (Light)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54356" y="1817506"/>
            <a:ext cx="43891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b="1" dirty="0" smtClean="0">
                <a:solidFill>
                  <a:srgbClr val="008040"/>
                </a:solidFill>
              </a:rPr>
              <a:t>PRESTADORES  DE SALUD INSCRITOS EN EL DISTRITO DE CARTAGENA, AÑOS  2011-2014</a:t>
            </a:r>
            <a:endParaRPr lang="es-CO" sz="1200" b="1" dirty="0">
              <a:solidFill>
                <a:srgbClr val="00804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681356" y="6076236"/>
            <a:ext cx="35290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b="1" dirty="0" smtClean="0">
                <a:latin typeface="+mn-lt"/>
              </a:rPr>
              <a:t>Fuente: Dirección Operativa de Vigilancia y Control</a:t>
            </a:r>
            <a:endParaRPr lang="es-CO" sz="900" b="1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 rot="10800000" flipV="1">
            <a:off x="3168868" y="5255653"/>
            <a:ext cx="5613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latin typeface="+mn-lt"/>
              </a:rPr>
              <a:t>En el 2014 se dio una </a:t>
            </a:r>
            <a:r>
              <a:rPr lang="es-CO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disminución del numero de prestadores </a:t>
            </a:r>
            <a:r>
              <a:rPr lang="es-CO" sz="1400" b="1" dirty="0" smtClean="0">
                <a:latin typeface="+mn-lt"/>
              </a:rPr>
              <a:t>en el registro de prestadores en un 7% a expensas  principalmente IPS</a:t>
            </a:r>
            <a:r>
              <a:rPr lang="es-CO" sz="1400" b="1" i="1" dirty="0" smtClean="0">
                <a:latin typeface="+mn-lt"/>
              </a:rPr>
              <a:t>. </a:t>
            </a:r>
            <a:endParaRPr lang="es-CO" sz="1400" b="1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447209" y="1357723"/>
            <a:ext cx="34910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400" b="1" dirty="0" smtClean="0">
                <a:latin typeface="+mn-lt"/>
              </a:rPr>
              <a:t>META:</a:t>
            </a:r>
            <a:r>
              <a:rPr lang="es-ES_tradnl" sz="1400" dirty="0" smtClean="0">
                <a:latin typeface="+mn-lt"/>
              </a:rPr>
              <a:t> Gestionar la inscripción del 100% de los Prestadores de Servicios de salud en el Registro Especial de Prestadores .</a:t>
            </a:r>
            <a:endParaRPr lang="es-CO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54356" y="862191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CO" sz="1400" b="1" dirty="0"/>
              <a:t>Proyecto</a:t>
            </a:r>
            <a:r>
              <a:rPr lang="es-CO" b="1" dirty="0"/>
              <a:t> </a:t>
            </a:r>
            <a:r>
              <a:rPr lang="es-CO" b="1" dirty="0" smtClean="0"/>
              <a:t>: </a:t>
            </a:r>
            <a:r>
              <a:rPr lang="es-CO" sz="1400" dirty="0">
                <a:latin typeface="+mn-lt"/>
              </a:rPr>
              <a:t>Promoción, Vigilancia, Inspección y Control del SOGC de la Atención en Salud  en el Distrito de Cartagena</a:t>
            </a:r>
          </a:p>
        </p:txBody>
      </p:sp>
      <p:sp>
        <p:nvSpPr>
          <p:cNvPr id="13" name="Rectangle 2"/>
          <p:cNvSpPr txBox="1">
            <a:spLocks/>
          </p:cNvSpPr>
          <p:nvPr/>
        </p:nvSpPr>
        <p:spPr>
          <a:xfrm>
            <a:off x="5762625" y="688624"/>
            <a:ext cx="3286125" cy="4286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fontScale="97500"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 smtClean="0">
                <a:latin typeface="+mj-lt"/>
                <a:ea typeface="+mj-ea"/>
                <a:cs typeface="+mj-cs"/>
              </a:rPr>
              <a:t>VIGILANCIA Y CONTROL</a:t>
            </a:r>
            <a:endParaRPr lang="es-ES" sz="2400" b="1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7 Gráfico"/>
          <p:cNvGraphicFramePr/>
          <p:nvPr/>
        </p:nvGraphicFramePr>
        <p:xfrm>
          <a:off x="238125" y="2096387"/>
          <a:ext cx="4048125" cy="2637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2 Gráfico"/>
          <p:cNvGraphicFramePr/>
          <p:nvPr/>
        </p:nvGraphicFramePr>
        <p:xfrm>
          <a:off x="4552951" y="1881187"/>
          <a:ext cx="4385350" cy="326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685800" y="325677"/>
            <a:ext cx="8458200" cy="68397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s-ES" sz="2400" dirty="0" smtClean="0">
                <a:cs typeface="Futura-Book"/>
              </a:rPr>
              <a:t>INFORME DE GESTION- 2014</a:t>
            </a:r>
            <a:endParaRPr lang="es-ES" sz="2400" dirty="0">
              <a:cs typeface="Futura-Book"/>
            </a:endParaRPr>
          </a:p>
        </p:txBody>
      </p:sp>
      <p:sp>
        <p:nvSpPr>
          <p:cNvPr id="3" name="3 Subtítulo"/>
          <p:cNvSpPr txBox="1">
            <a:spLocks/>
          </p:cNvSpPr>
          <p:nvPr/>
        </p:nvSpPr>
        <p:spPr>
          <a:xfrm>
            <a:off x="714375" y="826718"/>
            <a:ext cx="8458200" cy="52739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es-CO" sz="2000" dirty="0" smtClean="0">
                <a:latin typeface="+mj-lt"/>
              </a:rPr>
              <a:t>                    </a:t>
            </a:r>
            <a:endParaRPr lang="es-CO" sz="2000" dirty="0">
              <a:latin typeface="+mj-lt"/>
              <a:cs typeface="Futura (Light)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62511" y="5887985"/>
            <a:ext cx="43479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>
                <a:latin typeface="+mn-lt"/>
              </a:rPr>
              <a:t>Fuente: DIRECCION OPERATIVA DE V IGILANCIA Y CONTROL   *</a:t>
            </a:r>
            <a:r>
              <a:rPr lang="es-CO" sz="700" dirty="0" smtClean="0">
                <a:latin typeface="+mn-lt"/>
              </a:rPr>
              <a:t>INCLUYE VISITAS PREVIAS</a:t>
            </a:r>
            <a:endParaRPr lang="es-CO" sz="700" dirty="0">
              <a:latin typeface="+mn-lt"/>
            </a:endParaRPr>
          </a:p>
        </p:txBody>
      </p:sp>
      <p:sp>
        <p:nvSpPr>
          <p:cNvPr id="6" name="Rectangle 2"/>
          <p:cNvSpPr txBox="1">
            <a:spLocks/>
          </p:cNvSpPr>
          <p:nvPr/>
        </p:nvSpPr>
        <p:spPr>
          <a:xfrm>
            <a:off x="5857875" y="795337"/>
            <a:ext cx="3286125" cy="4286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fontScale="97500"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 smtClean="0">
                <a:latin typeface="+mj-lt"/>
                <a:ea typeface="+mj-ea"/>
                <a:cs typeface="+mj-cs"/>
              </a:rPr>
              <a:t>VIGILANCIA Y CONTROL</a:t>
            </a:r>
            <a:endParaRPr lang="es-ES" sz="2400" b="1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65065570"/>
              </p:ext>
            </p:extLst>
          </p:nvPr>
        </p:nvGraphicFramePr>
        <p:xfrm>
          <a:off x="438151" y="1432945"/>
          <a:ext cx="8401048" cy="212873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38449"/>
                <a:gridCol w="495300"/>
                <a:gridCol w="1295400"/>
                <a:gridCol w="1657350"/>
                <a:gridCol w="1211177"/>
                <a:gridCol w="903372"/>
              </a:tblGrid>
              <a:tr h="65551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GARANTIA DE LA CALIDAD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IPS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PROFESIONALES INDEPENDIENTES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SERVICIO DE TRANSPORTE ESPECIAL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OBJETO SOCIAL DIFERENTE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TOTAL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39693">
                <a:tc>
                  <a:txBody>
                    <a:bodyPr/>
                    <a:lstStyle/>
                    <a:p>
                      <a:pPr algn="just" fontAlgn="b"/>
                      <a:r>
                        <a:rPr lang="es-CO" sz="1600" u="none" strike="noStrike" dirty="0">
                          <a:effectLst/>
                        </a:rPr>
                        <a:t>N° de prestadores de servicios de salud habilitados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effectLst/>
                        </a:rPr>
                        <a:t>378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effectLst/>
                        </a:rPr>
                        <a:t>935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effectLst/>
                        </a:rPr>
                        <a:t>12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effectLst/>
                        </a:rPr>
                        <a:t>42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effectLst/>
                        </a:rPr>
                        <a:t>1367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3529">
                <a:tc>
                  <a:txBody>
                    <a:bodyPr/>
                    <a:lstStyle/>
                    <a:p>
                      <a:pPr algn="just" fontAlgn="b"/>
                      <a:r>
                        <a:rPr lang="es-CO" sz="1600" u="none" strike="noStrike" dirty="0">
                          <a:effectLst/>
                        </a:rPr>
                        <a:t>Total de prestadores certificados con cumplimiento a condiciones de </a:t>
                      </a:r>
                      <a:r>
                        <a:rPr lang="es-CO" sz="1600" u="none" strike="noStrike" dirty="0" smtClean="0">
                          <a:effectLst/>
                        </a:rPr>
                        <a:t>habilitación*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s-CO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184</a:t>
                      </a:r>
                      <a:endParaRPr lang="es-CO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s-CO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s-CO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s-CO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s-CO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u="none" strike="noStrike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185</a:t>
                      </a:r>
                      <a:endParaRPr lang="es-CO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s-CO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3026979" y="3856660"/>
            <a:ext cx="5812220" cy="2031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rgbClr val="000000"/>
                </a:solidFill>
                <a:latin typeface="Calibri"/>
              </a:rPr>
              <a:t>ESTRATEGIAS</a:t>
            </a:r>
          </a:p>
          <a:p>
            <a:pPr fontAlgn="b">
              <a:buClr>
                <a:schemeClr val="accent6"/>
              </a:buClr>
              <a:buFont typeface="Wingdings" pitchFamily="2" charset="2"/>
              <a:buChar char="Ø"/>
            </a:pPr>
            <a:r>
              <a:rPr lang="es-ES_tradnl" sz="1400" dirty="0" smtClean="0">
                <a:latin typeface="+mn-lt"/>
              </a:rPr>
              <a:t> </a:t>
            </a:r>
            <a:r>
              <a:rPr lang="es-CO" sz="1400" dirty="0" smtClean="0">
                <a:solidFill>
                  <a:srgbClr val="000000"/>
                </a:solidFill>
                <a:latin typeface="Calibri"/>
              </a:rPr>
              <a:t>Capacitación Prestadores servicios de salud en la Normatividad vigente..</a:t>
            </a:r>
          </a:p>
          <a:p>
            <a:pPr fontAlgn="b">
              <a:buClr>
                <a:schemeClr val="accent6"/>
              </a:buClr>
              <a:buFont typeface="Wingdings" pitchFamily="2" charset="2"/>
              <a:buChar char="Ø"/>
            </a:pPr>
            <a:r>
              <a:rPr lang="es-CO" sz="1400" dirty="0" smtClean="0">
                <a:solidFill>
                  <a:srgbClr val="000000"/>
                </a:solidFill>
                <a:latin typeface="Calibri"/>
              </a:rPr>
              <a:t>Asesorías técnicas en planos arquitectónicos.</a:t>
            </a:r>
          </a:p>
          <a:p>
            <a:pPr fontAlgn="b">
              <a:buClr>
                <a:schemeClr val="accent6"/>
              </a:buClr>
              <a:buFont typeface="Wingdings" pitchFamily="2" charset="2"/>
              <a:buChar char="Ø"/>
            </a:pPr>
            <a:r>
              <a:rPr lang="es-CO" sz="1400" dirty="0" smtClean="0">
                <a:solidFill>
                  <a:srgbClr val="000000"/>
                </a:solidFill>
                <a:latin typeface="Calibri"/>
              </a:rPr>
              <a:t>Asistencia técnica personalizada en nuestras oficinas.</a:t>
            </a:r>
          </a:p>
          <a:p>
            <a:pPr fontAlgn="b">
              <a:buClr>
                <a:schemeClr val="accent6"/>
              </a:buClr>
              <a:buFont typeface="Wingdings" pitchFamily="2" charset="2"/>
              <a:buChar char="Ø"/>
            </a:pPr>
            <a:r>
              <a:rPr lang="es-CO" sz="1400" dirty="0" smtClean="0">
                <a:solidFill>
                  <a:srgbClr val="000000"/>
                </a:solidFill>
                <a:latin typeface="Calibri"/>
              </a:rPr>
              <a:t>Asesoría en PAMEC.</a:t>
            </a:r>
          </a:p>
          <a:p>
            <a:pPr fontAlgn="b">
              <a:buClr>
                <a:schemeClr val="accent6"/>
              </a:buClr>
              <a:buFont typeface="Wingdings" pitchFamily="2" charset="2"/>
              <a:buChar char="Ø"/>
            </a:pPr>
            <a:r>
              <a:rPr lang="es-CO" sz="1400" dirty="0" smtClean="0">
                <a:solidFill>
                  <a:srgbClr val="000000"/>
                </a:solidFill>
                <a:latin typeface="Calibri"/>
              </a:rPr>
              <a:t>Asesorías sistemas de informacion.</a:t>
            </a:r>
          </a:p>
          <a:p>
            <a:pPr fontAlgn="b">
              <a:buClr>
                <a:schemeClr val="accent6"/>
              </a:buClr>
              <a:buFont typeface="Wingdings" pitchFamily="2" charset="2"/>
              <a:buChar char="Ø"/>
            </a:pPr>
            <a:r>
              <a:rPr lang="es-CO" sz="1400" dirty="0" smtClean="0">
                <a:solidFill>
                  <a:srgbClr val="000000"/>
                </a:solidFill>
                <a:latin typeface="Calibri"/>
              </a:rPr>
              <a:t>Búsqueda activa de prestadores</a:t>
            </a:r>
          </a:p>
          <a:p>
            <a:pPr fontAlgn="b">
              <a:buClr>
                <a:schemeClr val="accent6"/>
              </a:buClr>
              <a:buFont typeface="Wingdings" pitchFamily="2" charset="2"/>
              <a:buChar char="Ø"/>
            </a:pPr>
            <a:r>
              <a:rPr lang="es-CO" sz="1400" dirty="0" smtClean="0">
                <a:solidFill>
                  <a:srgbClr val="000000"/>
                </a:solidFill>
                <a:latin typeface="Calibri"/>
              </a:rPr>
              <a:t>Visitas de Inspección Vigilancia y Control</a:t>
            </a:r>
          </a:p>
          <a:p>
            <a:endParaRPr lang="es-CO" sz="1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28725" y="826718"/>
            <a:ext cx="3790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PRESTADORES CERTIFICADOS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685800" y="325677"/>
            <a:ext cx="8458200" cy="68397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s-ES" sz="2400" dirty="0" smtClean="0">
                <a:cs typeface="Futura-Book"/>
              </a:rPr>
              <a:t>INFORME DE GESTION - 2014</a:t>
            </a:r>
            <a:endParaRPr lang="es-ES" sz="2400" dirty="0">
              <a:cs typeface="Futura-Book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364089" y="5452538"/>
            <a:ext cx="528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400" dirty="0" smtClean="0">
                <a:latin typeface="+mn-lt"/>
              </a:rPr>
              <a:t>Meta superada en un 31.5% del cumplimiento ya que en el año se han realizado </a:t>
            </a:r>
            <a:r>
              <a:rPr lang="es-CO" sz="1400" b="1" dirty="0" smtClean="0">
                <a:latin typeface="+mn-lt"/>
              </a:rPr>
              <a:t>334 </a:t>
            </a:r>
            <a:r>
              <a:rPr lang="es-CO" sz="1400" dirty="0" smtClean="0">
                <a:latin typeface="+mn-lt"/>
              </a:rPr>
              <a:t>visitas de verificación de 265 proyectadas.</a:t>
            </a:r>
            <a:endParaRPr lang="es-CO" sz="1400" dirty="0">
              <a:solidFill>
                <a:srgbClr val="FF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83822" y="699914"/>
            <a:ext cx="46961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b="1" dirty="0" smtClean="0">
                <a:latin typeface="+mn-lt"/>
              </a:rPr>
              <a:t>Meta: </a:t>
            </a:r>
            <a:r>
              <a:rPr lang="es-CO" sz="1400" dirty="0" smtClean="0">
                <a:latin typeface="+mn-lt"/>
              </a:rPr>
              <a:t>Realizar visitas de verificación al 25%  de las </a:t>
            </a:r>
            <a:r>
              <a:rPr lang="es-CO" sz="1400" dirty="0" smtClean="0"/>
              <a:t>prestadores de servicios salud inscritos en el Registro especial de  Prestadores, </a:t>
            </a:r>
            <a:r>
              <a:rPr lang="es-CO" sz="1400" dirty="0" smtClean="0">
                <a:latin typeface="+mn-lt"/>
              </a:rPr>
              <a:t>, </a:t>
            </a:r>
            <a:r>
              <a:rPr lang="es-CO" sz="1400" dirty="0" smtClean="0">
                <a:latin typeface="+mn-lt"/>
              </a:rPr>
              <a:t>según normatividad vigente, (</a:t>
            </a:r>
            <a:r>
              <a:rPr lang="es-CO" sz="1400" b="1" dirty="0" smtClean="0">
                <a:latin typeface="+mn-lt"/>
              </a:rPr>
              <a:t>265)</a:t>
            </a:r>
            <a:r>
              <a:rPr lang="es-CO" sz="1400" dirty="0" smtClean="0">
                <a:latin typeface="+mn-lt"/>
              </a:rPr>
              <a:t> visitas al año.</a:t>
            </a:r>
            <a:endParaRPr lang="es-CO" sz="1400" dirty="0">
              <a:latin typeface="+mn-lt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5857875" y="699913"/>
            <a:ext cx="3286125" cy="4286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fontScale="97500"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 smtClean="0">
                <a:latin typeface="+mj-lt"/>
                <a:ea typeface="+mj-ea"/>
                <a:cs typeface="+mj-cs"/>
              </a:rPr>
              <a:t>VIGILANCIA Y CONTROL</a:t>
            </a:r>
            <a:endParaRPr lang="es-ES" sz="2400" b="1" dirty="0">
              <a:latin typeface="+mj-lt"/>
              <a:ea typeface="+mj-ea"/>
              <a:cs typeface="+mj-cs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628443" y="1666220"/>
            <a:ext cx="4199467" cy="32316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endParaRPr lang="es-ES" sz="1200" dirty="0" smtClean="0">
              <a:latin typeface="+mn-lt"/>
            </a:endParaRPr>
          </a:p>
          <a:p>
            <a:pPr algn="just">
              <a:buFont typeface="Wingdings" pitchFamily="2" charset="2"/>
              <a:buChar char="Ø"/>
            </a:pPr>
            <a:r>
              <a:rPr lang="es-ES" sz="1200" dirty="0" smtClean="0"/>
              <a:t>De las 113 visitas previas realizadas 85 prestadores cumplieron con los requisitos mínimos para su apertura acorde Resol 2003 de 2014, esto no significa que el prestador este certificado.</a:t>
            </a:r>
          </a:p>
          <a:p>
            <a:pPr algn="just">
              <a:buFont typeface="Wingdings" pitchFamily="2" charset="2"/>
              <a:buChar char="Ø"/>
            </a:pPr>
            <a:endParaRPr lang="es-ES" sz="1200" dirty="0" smtClean="0"/>
          </a:p>
          <a:p>
            <a:pPr algn="just">
              <a:buFont typeface="Wingdings" pitchFamily="2" charset="2"/>
              <a:buChar char="Ø"/>
            </a:pPr>
            <a:r>
              <a:rPr lang="es-ES" sz="1200" dirty="0" smtClean="0"/>
              <a:t> Las visitas Inspectiva aquí referenciadas son aquellas que aunque se planean para verificación, al momento de la visita se evidencia que el prestador no está ubicado en el domicilio y no se le puede aplicar los estándares y son remitidas a proceso sancionatorio.</a:t>
            </a:r>
          </a:p>
          <a:p>
            <a:pPr algn="just">
              <a:buFont typeface="Wingdings" pitchFamily="2" charset="2"/>
              <a:buChar char="Ø"/>
            </a:pPr>
            <a:endParaRPr lang="es-ES" sz="1200" dirty="0" smtClean="0"/>
          </a:p>
          <a:p>
            <a:pPr algn="just">
              <a:buFont typeface="Wingdings" pitchFamily="2" charset="2"/>
              <a:buChar char="Ø"/>
            </a:pPr>
            <a:r>
              <a:rPr lang="es-ES" sz="1200" dirty="0" smtClean="0">
                <a:latin typeface="+mn-lt"/>
              </a:rPr>
              <a:t>De las 221 visitas de verificación realizadas </a:t>
            </a:r>
            <a:r>
              <a:rPr lang="es-ES" sz="1200" dirty="0" smtClean="0"/>
              <a:t>e</a:t>
            </a:r>
            <a:r>
              <a:rPr lang="es-ES" sz="1200" dirty="0" smtClean="0">
                <a:latin typeface="+mn-lt"/>
              </a:rPr>
              <a:t>xistió 11prestador que no se certificó ni se les tomo medida de cierre, porque los hallazgos encontrados no representaban riesgo para los usuarios durante la prestación de servicios</a:t>
            </a:r>
            <a:r>
              <a:rPr lang="es-ES" sz="1200" dirty="0" smtClean="0"/>
              <a:t>;</a:t>
            </a:r>
            <a:r>
              <a:rPr lang="es-ES" sz="1200" dirty="0" smtClean="0">
                <a:latin typeface="+mn-lt"/>
              </a:rPr>
              <a:t> 25 prestadores se  les tomo medida preventiva por incumplimiento de estándares y 185 se certificaron.</a:t>
            </a:r>
            <a:endParaRPr lang="es-ES" sz="1200" dirty="0" smtClean="0"/>
          </a:p>
        </p:txBody>
      </p:sp>
      <p:sp>
        <p:nvSpPr>
          <p:cNvPr id="12" name="6 Rectángulo redondeado"/>
          <p:cNvSpPr/>
          <p:nvPr/>
        </p:nvSpPr>
        <p:spPr>
          <a:xfrm>
            <a:off x="914401" y="1666221"/>
            <a:ext cx="3087584" cy="37212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400" b="1" dirty="0"/>
              <a:t>VISITAS REALIZADAS EN EL  AÑO</a:t>
            </a:r>
            <a:r>
              <a:rPr lang="es-ES" sz="1400" b="1" baseline="0" dirty="0"/>
              <a:t> 2014</a:t>
            </a:r>
            <a:endParaRPr lang="es-ES" sz="1400" b="1" dirty="0"/>
          </a:p>
        </p:txBody>
      </p:sp>
      <p:graphicFrame>
        <p:nvGraphicFramePr>
          <p:cNvPr id="9" name="1 Gráfico"/>
          <p:cNvGraphicFramePr/>
          <p:nvPr/>
        </p:nvGraphicFramePr>
        <p:xfrm>
          <a:off x="383822" y="2154674"/>
          <a:ext cx="412150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685800" y="233362"/>
            <a:ext cx="8458200" cy="517525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s-ES" sz="2400" dirty="0" smtClean="0">
                <a:cs typeface="Futura-Book"/>
              </a:rPr>
              <a:t>INFORME DE GESTION -2014</a:t>
            </a:r>
            <a:endParaRPr lang="es-ES" sz="2400" dirty="0">
              <a:cs typeface="Futura-Book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12272" y="1117249"/>
            <a:ext cx="438230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dirty="0" smtClean="0">
                <a:latin typeface="+mn-lt"/>
              </a:rPr>
              <a:t>CAPACIDAD INSTALADA DISTRITO DE CARTAGENA</a:t>
            </a:r>
          </a:p>
          <a:p>
            <a:pPr algn="ctr"/>
            <a:r>
              <a:rPr lang="es-CO" sz="1600" b="1" dirty="0" smtClean="0">
                <a:latin typeface="+mn-lt"/>
              </a:rPr>
              <a:t>2014</a:t>
            </a:r>
          </a:p>
          <a:p>
            <a:pPr algn="just"/>
            <a:r>
              <a:rPr lang="es-CO" sz="1400" dirty="0" smtClean="0">
                <a:latin typeface="+mn-lt"/>
              </a:rPr>
              <a:t>Se evidencia un aumento de la Capacidad Instalada del Distrito en un 14.6 %, con relación al año 2013 a expensas de los servicios de </a:t>
            </a:r>
            <a:r>
              <a:rPr lang="es-ES" sz="1400" dirty="0" smtClean="0">
                <a:latin typeface="Calibri"/>
              </a:rPr>
              <a:t>CUIDADO INTENSIVO ADULTO y HOSPITALIZACION ADULTO, PACIENTE CRONICO Y SILLAS DE HEMODIALISIS, </a:t>
            </a:r>
            <a:r>
              <a:rPr lang="es-CO" sz="1400" dirty="0" smtClean="0">
                <a:latin typeface="+mn-lt"/>
              </a:rPr>
              <a:t>explicado por la apertura de algunos servicios o IPS tales como Clínica Blas de Lezo, Gestión Salud,</a:t>
            </a:r>
            <a:r>
              <a:rPr lang="es-CO" sz="1400" dirty="0" smtClean="0"/>
              <a:t> </a:t>
            </a:r>
            <a:r>
              <a:rPr lang="es-CO" sz="1400" dirty="0" smtClean="0">
                <a:latin typeface="+mn-lt"/>
              </a:rPr>
              <a:t>Centro Neuroradioncologico Certax, Somelan IPS, Sanangel, Dumián IPS, Centro Medico Crecer, Clínica de Fracturas, </a:t>
            </a:r>
            <a:r>
              <a:rPr lang="es-ES" sz="1400" dirty="0" smtClean="0">
                <a:latin typeface="Calibri"/>
              </a:rPr>
              <a:t>por el contrario se observa una disminución significativa en los servicios de: Hospitalización Pediátrico, Cuidado Intermedio Neonatal, Camas Obstétricas y Salas de Parto.</a:t>
            </a:r>
          </a:p>
          <a:p>
            <a:pPr algn="just"/>
            <a:endParaRPr lang="es-ES" sz="1400" dirty="0" smtClean="0">
              <a:solidFill>
                <a:srgbClr val="000000"/>
              </a:solidFill>
              <a:latin typeface="Calibri"/>
            </a:endParaRPr>
          </a:p>
          <a:p>
            <a:pPr algn="just"/>
            <a:endParaRPr lang="es-ES" sz="1400" dirty="0" smtClean="0">
              <a:solidFill>
                <a:srgbClr val="000000"/>
              </a:solidFill>
              <a:latin typeface="Calibri"/>
            </a:endParaRPr>
          </a:p>
          <a:p>
            <a:pPr algn="just"/>
            <a:endParaRPr lang="es-ES" sz="1400" dirty="0" smtClean="0">
              <a:solidFill>
                <a:srgbClr val="000000"/>
              </a:solidFill>
              <a:latin typeface="Calibri"/>
            </a:endParaRPr>
          </a:p>
          <a:p>
            <a:pPr algn="just"/>
            <a:endParaRPr lang="es-CO" sz="1400" dirty="0">
              <a:solidFill>
                <a:srgbClr val="FF0000"/>
              </a:solidFill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5857875" y="688624"/>
            <a:ext cx="3286125" cy="4286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fontScale="97500"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 smtClean="0">
                <a:latin typeface="+mj-lt"/>
                <a:ea typeface="+mj-ea"/>
                <a:cs typeface="+mj-cs"/>
              </a:rPr>
              <a:t>VIGILANCIA Y CONTROL</a:t>
            </a:r>
            <a:endParaRPr lang="es-ES" sz="2400" b="1" dirty="0">
              <a:latin typeface="+mj-lt"/>
              <a:ea typeface="+mj-ea"/>
              <a:cs typeface="+mj-cs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53402" y="6122397"/>
            <a:ext cx="35921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>
                <a:latin typeface="+mn-lt"/>
              </a:rPr>
              <a:t>Fuente: DIRECCION OPERATIVA DE V IGILANCIA Y CONTROL</a:t>
            </a:r>
            <a:endParaRPr lang="es-CO" sz="900" dirty="0">
              <a:latin typeface="+mn-lt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5457826" y="1247775"/>
          <a:ext cx="3257549" cy="4695824"/>
        </p:xfrm>
        <a:graphic>
          <a:graphicData uri="http://schemas.openxmlformats.org/drawingml/2006/table">
            <a:tbl>
              <a:tblPr/>
              <a:tblGrid>
                <a:gridCol w="1943099"/>
                <a:gridCol w="428625"/>
                <a:gridCol w="476250"/>
                <a:gridCol w="409575"/>
              </a:tblGrid>
              <a:tr h="1826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SERVICIOS 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>
                          <a:latin typeface="Calibri"/>
                          <a:ea typeface="Calibri"/>
                          <a:cs typeface="Times New Roman"/>
                        </a:rPr>
                        <a:t>2014 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2329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CUIDADO INTENSIVO ADULTO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136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144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194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CUIDADO INTERMEDIO ADULTO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89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Calibri"/>
                          <a:ea typeface="Calibri"/>
                          <a:cs typeface="Times New Roman"/>
                        </a:rPr>
                        <a:t>91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101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CUIDADO INTENSIVO PEDIATRICO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74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CUIDADO INTERMEDIO PEDIATRICO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12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7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CUIDADO INTENSIVO NEONATAL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113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99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84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CUIDADO INTERMEDIO NEONATAL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105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67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HOSPITALIZACION ADULTO 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987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910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1045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HOSPITALIZACION PEDIATRICO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266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220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194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CAMAS OBSTETRICAS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209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187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147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CUIDADO BASICO NEONATAL 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826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PACIENTE CRONICO 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117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826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PSIQUIATRICAS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101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FARMACODEPENDENCIA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80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CUIDADIO AGUDO MENTAL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74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CUIDADO INTERMEDIO MENTAL 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13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7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SILLAS DE HEMODIALISIS 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55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826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SALAS DE PARTO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15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SALAS DE CIRUGIA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93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93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95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AMBULANCIAS BASICAS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39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7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AMBULANCIAS MEDICALIZADAS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42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AMBULANCIA MARITIMA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SILLAS DE QUIMIOTERAPIA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758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Calibri"/>
                          <a:ea typeface="Calibri"/>
                          <a:cs typeface="Times New Roman"/>
                        </a:rPr>
                        <a:t>SALA DE PROCEDIMIENTOS</a:t>
                      </a: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758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Calibri"/>
                          <a:ea typeface="Calibri"/>
                          <a:cs typeface="Times New Roman"/>
                        </a:rPr>
                        <a:t>2293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Calibri"/>
                          <a:ea typeface="Calibri"/>
                          <a:cs typeface="Times New Roman"/>
                        </a:rPr>
                        <a:t>2172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Calibri"/>
                          <a:ea typeface="Calibri"/>
                          <a:cs typeface="Times New Roman"/>
                        </a:rPr>
                        <a:t>2546 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68" marR="7168" marT="7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685800" y="233362"/>
            <a:ext cx="8458200" cy="517525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s-ES" sz="2400" dirty="0" smtClean="0">
                <a:cs typeface="Futura-Book"/>
              </a:rPr>
              <a:t>INFORME DE GESTION- 2014</a:t>
            </a:r>
            <a:endParaRPr lang="es-ES" sz="2400" dirty="0">
              <a:cs typeface="Futura-Book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5857875" y="688624"/>
            <a:ext cx="3286125" cy="4286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fontScale="97500"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 smtClean="0">
                <a:latin typeface="+mj-lt"/>
                <a:ea typeface="+mj-ea"/>
                <a:cs typeface="+mj-cs"/>
              </a:rPr>
              <a:t>VIGILANCIA Y CONTROL</a:t>
            </a:r>
            <a:endParaRPr lang="es-ES" sz="2400" b="1" dirty="0">
              <a:latin typeface="+mj-lt"/>
              <a:ea typeface="+mj-ea"/>
              <a:cs typeface="+mj-cs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629602" y="6122397"/>
            <a:ext cx="35921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>
                <a:latin typeface="+mn-lt"/>
              </a:rPr>
              <a:t>Fuente: DIRECCION OPERATIVA DE V IGILANCIA Y CONTROL</a:t>
            </a:r>
            <a:endParaRPr lang="es-CO" sz="900" dirty="0">
              <a:latin typeface="+mn-lt"/>
            </a:endParaRPr>
          </a:p>
        </p:txBody>
      </p:sp>
      <p:graphicFrame>
        <p:nvGraphicFramePr>
          <p:cNvPr id="13" name="12 Marcador de contenido"/>
          <p:cNvGraphicFramePr>
            <a:graphicFrameLocks noGrp="1"/>
          </p:cNvGraphicFramePr>
          <p:nvPr>
            <p:ph idx="1"/>
          </p:nvPr>
        </p:nvGraphicFramePr>
        <p:xfrm>
          <a:off x="1512710" y="1600196"/>
          <a:ext cx="6545441" cy="3727031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246134"/>
                <a:gridCol w="1416505"/>
                <a:gridCol w="1520601"/>
                <a:gridCol w="2362201"/>
              </a:tblGrid>
              <a:tr h="691448">
                <a:tc gridSpan="4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SISTEMA DE INFORMACION </a:t>
                      </a:r>
                    </a:p>
                    <a:p>
                      <a:pPr algn="ctr"/>
                      <a:r>
                        <a:rPr lang="es-ES" dirty="0" smtClean="0"/>
                        <a:t>Reporte Indicadores</a:t>
                      </a:r>
                      <a:r>
                        <a:rPr lang="es-ES" baseline="0" dirty="0" smtClean="0"/>
                        <a:t> Circular Única Supersalud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383823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2014</a:t>
                      </a:r>
                      <a:endParaRPr lang="es-E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s-ES" dirty="0" smtClean="0"/>
                        <a:t>100% (150 IPS)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100% (100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IPS)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71% (60 IPS)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18.22%(48 IPS)</a:t>
                      </a:r>
                      <a:endParaRPr lang="es-ES" dirty="0"/>
                    </a:p>
                  </a:txBody>
                  <a:tcPr/>
                </a:tc>
              </a:tr>
              <a:tr h="372533">
                <a:tc gridSpan="3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ESTRATEGIAS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dirty="0" smtClean="0"/>
                        <a:t>Se programaron 73 IPS de las cuales solo 48 se encuentran activas y 25 no ubicadas en el domicilio</a:t>
                      </a:r>
                      <a:endParaRPr lang="es-ES" sz="1200" dirty="0"/>
                    </a:p>
                  </a:txBody>
                  <a:tcPr/>
                </a:tc>
              </a:tr>
              <a:tr h="508000">
                <a:tc gridSpan="4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baseline="0" dirty="0" smtClean="0"/>
                        <a:t>Asistencias técnicas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baseline="0" dirty="0" smtClean="0"/>
                        <a:t>Visitas inspectivas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baseline="0" dirty="0" smtClean="0"/>
                        <a:t>Capacitaciones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685800" y="233362"/>
            <a:ext cx="8458200" cy="517525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s-ES" sz="2400" dirty="0" smtClean="0">
                <a:cs typeface="Futura-Book"/>
              </a:rPr>
              <a:t>INFORME DE GESTION-2014</a:t>
            </a:r>
            <a:endParaRPr lang="es-ES" sz="2400" dirty="0">
              <a:cs typeface="Futura-Book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5857875" y="688624"/>
            <a:ext cx="3286125" cy="4286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fontScale="97500"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 smtClean="0">
                <a:latin typeface="+mj-lt"/>
                <a:ea typeface="+mj-ea"/>
                <a:cs typeface="+mj-cs"/>
              </a:rPr>
              <a:t>VIGILANCIA Y CONTROL</a:t>
            </a:r>
            <a:endParaRPr lang="es-ES" sz="2400" b="1" dirty="0">
              <a:latin typeface="+mj-lt"/>
              <a:ea typeface="+mj-ea"/>
              <a:cs typeface="+mj-cs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373147" y="5986929"/>
            <a:ext cx="35921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>
                <a:latin typeface="+mn-lt"/>
              </a:rPr>
              <a:t>Fuente: DIRECCION OPERATIVA DE V IGILANCIA Y CONTROL</a:t>
            </a:r>
            <a:endParaRPr lang="es-CO" sz="900" dirty="0">
              <a:latin typeface="+mn-lt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5143504" y="1117251"/>
            <a:ext cx="3429024" cy="4869678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 puede evidenciar una disminución en el numero de quejas por parte de los usuarios. Del año 2011 al 2013 disminuyo en un </a:t>
            </a: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37%.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>
                <a:latin typeface="+mn-lt"/>
              </a:rPr>
              <a:t>Comparando el año 2014 con el año inmediatamente anterior se  evidencia una disminución del 38% </a:t>
            </a:r>
            <a:r>
              <a:rPr lang="es-E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(2013 :55 quejas y 2014 :34 quejas)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sz="3200" dirty="0" smtClean="0">
                <a:latin typeface="+mn-lt"/>
                <a:cs typeface="+mn-cs"/>
              </a:rPr>
              <a:t>La disminución de las quejas también se ve reflejada por las acciones realizadas por la Dirección Operativa de Vigilancia y Control como son: Divulgación  y la capacitación en el fortalecimiento del Sistema Obligatorio de Garantía de la Calidad en las IPS,  así como las visitas realizadas a esta.</a:t>
            </a:r>
          </a:p>
          <a:p>
            <a:pPr marL="342900" marR="0" lvl="0" indent="-342900" algn="just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7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4686304" cy="3190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685800" y="233362"/>
            <a:ext cx="8458200" cy="517525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s-ES" sz="2400" dirty="0" smtClean="0">
                <a:cs typeface="Futura-Book"/>
              </a:rPr>
              <a:t>INFORME DE GESTION-2014</a:t>
            </a:r>
            <a:endParaRPr lang="es-ES" sz="2400" dirty="0">
              <a:cs typeface="Futura-Book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5857875" y="688624"/>
            <a:ext cx="3286125" cy="4286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fontScale="97500"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 smtClean="0">
                <a:latin typeface="+mj-lt"/>
                <a:ea typeface="+mj-ea"/>
                <a:cs typeface="+mj-cs"/>
              </a:rPr>
              <a:t>VIGILANCIA Y CONTROL</a:t>
            </a:r>
            <a:endParaRPr lang="es-ES" sz="2400" b="1" dirty="0">
              <a:latin typeface="+mj-lt"/>
              <a:ea typeface="+mj-ea"/>
              <a:cs typeface="+mj-cs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373147" y="5986929"/>
            <a:ext cx="35921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>
                <a:latin typeface="+mn-lt"/>
              </a:rPr>
              <a:t>Fuente: DIRECCION OPERATIVA DE V IGILANCIA Y CONTROL</a:t>
            </a:r>
            <a:endParaRPr lang="es-CO" sz="900" dirty="0">
              <a:latin typeface="+mn-lt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5143504" y="1117251"/>
            <a:ext cx="3429024" cy="449297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2 Gráfico"/>
          <p:cNvGraphicFramePr>
            <a:graphicFrameLocks noGrp="1"/>
          </p:cNvGraphicFramePr>
          <p:nvPr>
            <p:ph sz="half" idx="1"/>
          </p:nvPr>
        </p:nvGraphicFramePr>
        <p:xfrm>
          <a:off x="200025" y="1333501"/>
          <a:ext cx="4762500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14 Marcador de contenido"/>
          <p:cNvSpPr>
            <a:spLocks noGrp="1"/>
          </p:cNvSpPr>
          <p:nvPr>
            <p:ph sz="half" idx="2"/>
          </p:nvPr>
        </p:nvSpPr>
        <p:spPr>
          <a:xfrm>
            <a:off x="4648200" y="1866901"/>
            <a:ext cx="4038600" cy="3295650"/>
          </a:xfrm>
        </p:spPr>
        <p:txBody>
          <a:bodyPr/>
          <a:lstStyle/>
          <a:p>
            <a:pPr algn="just"/>
            <a:r>
              <a:rPr lang="es-ES" sz="1600" dirty="0" smtClean="0"/>
              <a:t>Las visitas de IVC son realizadas conforme a lo establecido la Resolución No.00420 de 2010 proferida por la Superintendencia Nacional de Salud.</a:t>
            </a:r>
          </a:p>
          <a:p>
            <a:pPr algn="just"/>
            <a:r>
              <a:rPr lang="es-ES" sz="1600" dirty="0" smtClean="0"/>
              <a:t>A fecha 30 de Julio se han realizado 27 visitas de inspección vigilancia y control IVC</a:t>
            </a:r>
          </a:p>
          <a:p>
            <a:pPr algn="just"/>
            <a:r>
              <a:rPr lang="es-ES" sz="1600" dirty="0" smtClean="0"/>
              <a:t>Se puede evidenciar que durante estas visitas los mayores incumplimientos son infraestructura e instalaciones físicas y su mantenimiento 78% y Tecnología Biomédica 56%.</a:t>
            </a:r>
            <a:endParaRPr lang="es-ES" sz="1600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5267325" y="1333500"/>
            <a:ext cx="2971828" cy="371476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VISITAS DE IVC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62975" cy="1143000"/>
          </a:xfrm>
        </p:spPr>
        <p:txBody>
          <a:bodyPr/>
          <a:lstStyle/>
          <a:p>
            <a:pPr algn="r"/>
            <a:r>
              <a:rPr lang="es-ES" sz="2400" dirty="0" smtClean="0">
                <a:cs typeface="Futura-Book"/>
              </a:rPr>
              <a:t>INFORME DE GESTION-2014</a:t>
            </a:r>
            <a:r>
              <a:rPr lang="es-ES" dirty="0" smtClean="0">
                <a:cs typeface="Futura-Book"/>
              </a:rPr>
              <a:t/>
            </a:r>
            <a:br>
              <a:rPr lang="es-ES" dirty="0" smtClean="0">
                <a:cs typeface="Futura-Book"/>
              </a:rPr>
            </a:b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sz="2400" dirty="0" smtClean="0"/>
              <a:t>Se evidencia un aumento en el numero de viabilidades de eventos comparados con el año inmediatamente anterior, esto se debe a que se están notificando los eventos y al aumento de los mismos durante el presente año.</a:t>
            </a:r>
            <a:endParaRPr lang="es-ES" sz="2400" dirty="0"/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5857875" y="688624"/>
            <a:ext cx="3162299" cy="4286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fontScale="97500"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 smtClean="0">
                <a:latin typeface="+mj-lt"/>
                <a:ea typeface="+mj-ea"/>
                <a:cs typeface="+mj-cs"/>
              </a:rPr>
              <a:t>VIGILANCIA Y CONTROL</a:t>
            </a:r>
            <a:endParaRPr lang="es-ES" sz="2400" b="1" dirty="0">
              <a:latin typeface="+mj-lt"/>
              <a:ea typeface="+mj-ea"/>
              <a:cs typeface="+mj-cs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533400" y="847725"/>
            <a:ext cx="3971925" cy="752475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VIABILIDAD EVENTOS MASIVOS</a:t>
            </a:r>
            <a:endParaRPr lang="es-ES" sz="2400" b="1" dirty="0"/>
          </a:p>
        </p:txBody>
      </p:sp>
      <p:graphicFrame>
        <p:nvGraphicFramePr>
          <p:cNvPr id="10" name="8 Gráfico"/>
          <p:cNvGraphicFramePr>
            <a:graphicFrameLocks noGrp="1"/>
          </p:cNvGraphicFramePr>
          <p:nvPr>
            <p:ph sz="half" idx="1"/>
          </p:nvPr>
        </p:nvGraphicFramePr>
        <p:xfrm>
          <a:off x="457199" y="1819276"/>
          <a:ext cx="4162425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5130</TotalTime>
  <Words>1119</Words>
  <Application>Microsoft Office PowerPoint</Application>
  <PresentationFormat>Presentación en pantalla (4:3)</PresentationFormat>
  <Paragraphs>238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INFORME DE GESTION-2014 </vt:lpstr>
      <vt:lpstr>INFORME DE GESTION-2014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 db</dc:creator>
  <cp:lastModifiedBy>eespitia</cp:lastModifiedBy>
  <cp:revision>507</cp:revision>
  <dcterms:created xsi:type="dcterms:W3CDTF">2014-01-09T19:59:37Z</dcterms:created>
  <dcterms:modified xsi:type="dcterms:W3CDTF">2015-05-15T14:13:17Z</dcterms:modified>
</cp:coreProperties>
</file>