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9" r:id="rId3"/>
    <p:sldId id="266" r:id="rId4"/>
    <p:sldId id="258" r:id="rId5"/>
    <p:sldId id="265" r:id="rId6"/>
    <p:sldId id="268" r:id="rId7"/>
    <p:sldId id="269" r:id="rId8"/>
    <p:sldId id="262" r:id="rId9"/>
  </p:sldIdLst>
  <p:sldSz cx="12192000" cy="6858000"/>
  <p:notesSz cx="6858000" cy="9144000"/>
  <p:defaultTextStyle>
    <a:defPPr>
      <a:defRPr lang="es-CO"/>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7CF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nper\OneDrive\Escritorio\MALKA%202\LO%20Q%20ME%20HIZO%20MALKA%20SE15%20BOLETI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nper\OneDrive\Escritorio\MALKA%202\LO%20Q%20ME%20HIZO%20MALKA%20SE15%20BOLETI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nper\OneDrive\Escritorio\DADIS\BASES%20DEPURADAS\MI%20BASE%20SEM1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P\Desktop\MORTALIDAD%20PERINATAL%202022\HERRAMIENTAS%20PARA%20BOLETINES%20MPN%20Y%20DC%202022\TABLAS%20Y%20GRAFICOS%20NUEVO%20PE%20XIII%20ORIGINAL%20LIDYS%20(RAZON%20DE%20MPNT).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nper\OneDrive\Escritorio\MALKA%202\LO%20Q%20ME%20HIZO%20MALKA%20SE15%20BOLETI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[LO Q ME HIZO MALKA SE15 BOLETIN.xlsx]Graficas!TablaDinámica2</c:name>
    <c:fmtId val="7"/>
  </c:pivotSource>
  <c:chart>
    <c:title>
      <c:tx>
        <c:rich>
          <a:bodyPr rot="0" spcFirstLastPara="1" vertOverflow="ellipsis" vert="horz" wrap="square" anchor="ctr" anchorCtr="1"/>
          <a:lstStyle/>
          <a:p>
            <a:pPr>
              <a:defRPr sz="1400" b="1" i="0" u="none" strike="noStrike" kern="1200" spc="0" baseline="0">
                <a:solidFill>
                  <a:schemeClr val="tx1"/>
                </a:solidFill>
                <a:latin typeface="Arial Narrow" panose="020B0606020202030204" pitchFamily="34" charset="0"/>
                <a:ea typeface="+mn-ea"/>
                <a:cs typeface="+mn-cs"/>
              </a:defRPr>
            </a:pPr>
            <a:r>
              <a:rPr lang="en-US" b="1"/>
              <a:t>CASOS POR SEMANA EPIDEMIOLOGICA</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Narrow" panose="020B0606020202030204" pitchFamily="34" charset="0"/>
              <a:ea typeface="+mn-ea"/>
              <a:cs typeface="+mn-cs"/>
            </a:defRPr>
          </a:pPr>
          <a:endParaRPr lang="es-419"/>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Graficas!$C$6</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Graficas!$B$7:$B$21</c:f>
              <c:strCache>
                <c:ptCount val="14"/>
                <c:pt idx="0">
                  <c:v>1</c:v>
                </c:pt>
                <c:pt idx="1">
                  <c:v>2</c:v>
                </c:pt>
                <c:pt idx="2">
                  <c:v>3</c:v>
                </c:pt>
                <c:pt idx="3">
                  <c:v>4</c:v>
                </c:pt>
                <c:pt idx="4">
                  <c:v>6</c:v>
                </c:pt>
                <c:pt idx="5">
                  <c:v>7</c:v>
                </c:pt>
                <c:pt idx="6">
                  <c:v>8</c:v>
                </c:pt>
                <c:pt idx="7">
                  <c:v>9</c:v>
                </c:pt>
                <c:pt idx="8">
                  <c:v>10</c:v>
                </c:pt>
                <c:pt idx="9">
                  <c:v>11</c:v>
                </c:pt>
                <c:pt idx="10">
                  <c:v>12</c:v>
                </c:pt>
                <c:pt idx="11">
                  <c:v>13</c:v>
                </c:pt>
                <c:pt idx="12">
                  <c:v>14</c:v>
                </c:pt>
                <c:pt idx="13">
                  <c:v>15</c:v>
                </c:pt>
              </c:strCache>
            </c:strRef>
          </c:cat>
          <c:val>
            <c:numRef>
              <c:f>Graficas!$C$7:$C$21</c:f>
              <c:numCache>
                <c:formatCode>General</c:formatCode>
                <c:ptCount val="14"/>
                <c:pt idx="0">
                  <c:v>2</c:v>
                </c:pt>
                <c:pt idx="1">
                  <c:v>5</c:v>
                </c:pt>
                <c:pt idx="2">
                  <c:v>7</c:v>
                </c:pt>
                <c:pt idx="3">
                  <c:v>5</c:v>
                </c:pt>
                <c:pt idx="4">
                  <c:v>3</c:v>
                </c:pt>
                <c:pt idx="5">
                  <c:v>5</c:v>
                </c:pt>
                <c:pt idx="6">
                  <c:v>4</c:v>
                </c:pt>
                <c:pt idx="7">
                  <c:v>4</c:v>
                </c:pt>
                <c:pt idx="8">
                  <c:v>3</c:v>
                </c:pt>
                <c:pt idx="9">
                  <c:v>2</c:v>
                </c:pt>
                <c:pt idx="10">
                  <c:v>5</c:v>
                </c:pt>
                <c:pt idx="11">
                  <c:v>5</c:v>
                </c:pt>
                <c:pt idx="12">
                  <c:v>3</c:v>
                </c:pt>
                <c:pt idx="13">
                  <c:v>2</c:v>
                </c:pt>
              </c:numCache>
            </c:numRef>
          </c:val>
          <c:extLst>
            <c:ext xmlns:c16="http://schemas.microsoft.com/office/drawing/2014/chart" uri="{C3380CC4-5D6E-409C-BE32-E72D297353CC}">
              <c16:uniqueId val="{00000000-A427-42F6-8BCC-6AC938ACBC57}"/>
            </c:ext>
          </c:extLst>
        </c:ser>
        <c:dLbls>
          <c:dLblPos val="outEnd"/>
          <c:showLegendKey val="0"/>
          <c:showVal val="1"/>
          <c:showCatName val="0"/>
          <c:showSerName val="0"/>
          <c:showPercent val="0"/>
          <c:showBubbleSize val="0"/>
        </c:dLbls>
        <c:gapWidth val="219"/>
        <c:overlap val="-27"/>
        <c:axId val="607823167"/>
        <c:axId val="607818175"/>
      </c:barChart>
      <c:catAx>
        <c:axId val="607823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Narrow" panose="020B0606020202030204" pitchFamily="34" charset="0"/>
                <a:ea typeface="+mn-ea"/>
                <a:cs typeface="+mn-cs"/>
              </a:defRPr>
            </a:pPr>
            <a:endParaRPr lang="es-419"/>
          </a:p>
        </c:txPr>
        <c:crossAx val="607818175"/>
        <c:crosses val="autoZero"/>
        <c:auto val="1"/>
        <c:lblAlgn val="ctr"/>
        <c:lblOffset val="100"/>
        <c:noMultiLvlLbl val="0"/>
      </c:catAx>
      <c:valAx>
        <c:axId val="607818175"/>
        <c:scaling>
          <c:orientation val="minMax"/>
        </c:scaling>
        <c:delete val="1"/>
        <c:axPos val="l"/>
        <c:numFmt formatCode="General" sourceLinked="1"/>
        <c:majorTickMark val="none"/>
        <c:minorTickMark val="none"/>
        <c:tickLblPos val="nextTo"/>
        <c:crossAx val="607823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Narrow" panose="020B0606020202030204" pitchFamily="34" charset="0"/>
        </a:defRPr>
      </a:pPr>
      <a:endParaRPr lang="es-419"/>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a:t>Gráfico . Razón de  de Mortalidad Perinatal y Neonatal</a:t>
            </a:r>
            <a:r>
              <a:rPr lang="en-US" sz="1100" b="1" baseline="0"/>
              <a:t> Tardía en el distrito de Cartagena. Semana epidemiológica 13 de 2024</a:t>
            </a:r>
            <a:endParaRPr lang="en-US" sz="11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'RAZON MPNT2022'!$B$2</c:f>
              <c:strCache>
                <c:ptCount val="1"/>
                <c:pt idx="0">
                  <c:v>N° de casos</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'RAZON MPNT2022'!$A$3:$A$4</c:f>
              <c:numCache>
                <c:formatCode>General</c:formatCode>
                <c:ptCount val="2"/>
                <c:pt idx="0">
                  <c:v>2023</c:v>
                </c:pt>
                <c:pt idx="1">
                  <c:v>2024</c:v>
                </c:pt>
              </c:numCache>
            </c:numRef>
          </c:cat>
          <c:val>
            <c:numRef>
              <c:f>'RAZON MPNT2022'!$B$3:$B$4</c:f>
              <c:numCache>
                <c:formatCode>General</c:formatCode>
                <c:ptCount val="2"/>
                <c:pt idx="0">
                  <c:v>74</c:v>
                </c:pt>
                <c:pt idx="1">
                  <c:v>55</c:v>
                </c:pt>
              </c:numCache>
            </c:numRef>
          </c:val>
          <c:extLst>
            <c:ext xmlns:c16="http://schemas.microsoft.com/office/drawing/2014/chart" uri="{C3380CC4-5D6E-409C-BE32-E72D297353CC}">
              <c16:uniqueId val="{00000000-B339-4B5C-BD4D-A7550ED4A732}"/>
            </c:ext>
          </c:extLst>
        </c:ser>
        <c:ser>
          <c:idx val="1"/>
          <c:order val="1"/>
          <c:tx>
            <c:strRef>
              <c:f>'RAZON MPNT2022'!$C$2</c:f>
              <c:strCache>
                <c:ptCount val="1"/>
                <c:pt idx="0">
                  <c:v>RM x 1000 NV</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'RAZON MPNT2022'!$A$3:$A$4</c:f>
              <c:numCache>
                <c:formatCode>General</c:formatCode>
                <c:ptCount val="2"/>
                <c:pt idx="0">
                  <c:v>2023</c:v>
                </c:pt>
                <c:pt idx="1">
                  <c:v>2024</c:v>
                </c:pt>
              </c:numCache>
            </c:numRef>
          </c:cat>
          <c:val>
            <c:numRef>
              <c:f>'RAZON MPNT2022'!$C$3:$C$4</c:f>
              <c:numCache>
                <c:formatCode>0.00</c:formatCode>
                <c:ptCount val="2"/>
                <c:pt idx="0">
                  <c:v>19.494204425711278</c:v>
                </c:pt>
                <c:pt idx="1">
                  <c:v>14.488935721812433</c:v>
                </c:pt>
              </c:numCache>
            </c:numRef>
          </c:val>
          <c:extLst>
            <c:ext xmlns:c16="http://schemas.microsoft.com/office/drawing/2014/chart" uri="{C3380CC4-5D6E-409C-BE32-E72D297353CC}">
              <c16:uniqueId val="{00000001-B339-4B5C-BD4D-A7550ED4A732}"/>
            </c:ext>
          </c:extLst>
        </c:ser>
        <c:dLbls>
          <c:showLegendKey val="0"/>
          <c:showVal val="1"/>
          <c:showCatName val="0"/>
          <c:showSerName val="0"/>
          <c:showPercent val="0"/>
          <c:showBubbleSize val="0"/>
        </c:dLbls>
        <c:gapWidth val="150"/>
        <c:shape val="box"/>
        <c:axId val="609067247"/>
        <c:axId val="609069327"/>
        <c:axId val="0"/>
      </c:bar3DChart>
      <c:catAx>
        <c:axId val="60906724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609069327"/>
        <c:crosses val="autoZero"/>
        <c:auto val="1"/>
        <c:lblAlgn val="ctr"/>
        <c:lblOffset val="100"/>
        <c:noMultiLvlLbl val="0"/>
      </c:catAx>
      <c:valAx>
        <c:axId val="6090693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609067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[LO Q ME HIZO MALKA SE15 BOLETIN.xlsx]Graficas!TablaDinámica14</c:name>
    <c:fmtId val="16"/>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accent5">
                      <a:lumMod val="50000"/>
                    </a:schemeClr>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accent5">
                      <a:lumMod val="50000"/>
                    </a:schemeClr>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accent5">
                      <a:lumMod val="50000"/>
                    </a:schemeClr>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Graficas!$EP$11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accent5">
                        <a:lumMod val="50000"/>
                      </a:schemeClr>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Graficas!$EO$12:$EO$17</c:f>
              <c:strCache>
                <c:ptCount val="5"/>
                <c:pt idx="0">
                  <c:v>NEONATAL</c:v>
                </c:pt>
                <c:pt idx="1">
                  <c:v>FETAL</c:v>
                </c:pt>
                <c:pt idx="2">
                  <c:v>PLACENTARIA</c:v>
                </c:pt>
                <c:pt idx="3">
                  <c:v>MATERNO</c:v>
                </c:pt>
                <c:pt idx="4">
                  <c:v>#N/D</c:v>
                </c:pt>
              </c:strCache>
            </c:strRef>
          </c:cat>
          <c:val>
            <c:numRef>
              <c:f>Graficas!$EP$12:$EP$17</c:f>
              <c:numCache>
                <c:formatCode>General</c:formatCode>
                <c:ptCount val="5"/>
                <c:pt idx="0">
                  <c:v>19</c:v>
                </c:pt>
                <c:pt idx="1">
                  <c:v>14</c:v>
                </c:pt>
                <c:pt idx="2">
                  <c:v>9</c:v>
                </c:pt>
                <c:pt idx="3">
                  <c:v>8</c:v>
                </c:pt>
                <c:pt idx="4">
                  <c:v>5</c:v>
                </c:pt>
              </c:numCache>
            </c:numRef>
          </c:val>
          <c:extLst>
            <c:ext xmlns:c16="http://schemas.microsoft.com/office/drawing/2014/chart" uri="{C3380CC4-5D6E-409C-BE32-E72D297353CC}">
              <c16:uniqueId val="{00000000-F3E8-4843-B5ED-575BCE02B1BE}"/>
            </c:ext>
          </c:extLst>
        </c:ser>
        <c:dLbls>
          <c:dLblPos val="outEnd"/>
          <c:showLegendKey val="0"/>
          <c:showVal val="1"/>
          <c:showCatName val="0"/>
          <c:showSerName val="0"/>
          <c:showPercent val="0"/>
          <c:showBubbleSize val="0"/>
        </c:dLbls>
        <c:gapWidth val="219"/>
        <c:overlap val="-27"/>
        <c:axId val="86492960"/>
        <c:axId val="86493440"/>
      </c:barChart>
      <c:catAx>
        <c:axId val="8649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5">
                    <a:lumMod val="50000"/>
                  </a:schemeClr>
                </a:solidFill>
                <a:latin typeface="Arial Narrow" panose="020B0606020202030204" pitchFamily="34" charset="0"/>
                <a:ea typeface="+mn-ea"/>
                <a:cs typeface="+mn-cs"/>
              </a:defRPr>
            </a:pPr>
            <a:endParaRPr lang="es-419"/>
          </a:p>
        </c:txPr>
        <c:crossAx val="86493440"/>
        <c:crosses val="autoZero"/>
        <c:auto val="1"/>
        <c:lblAlgn val="ctr"/>
        <c:lblOffset val="100"/>
        <c:noMultiLvlLbl val="0"/>
      </c:catAx>
      <c:valAx>
        <c:axId val="86493440"/>
        <c:scaling>
          <c:orientation val="minMax"/>
        </c:scaling>
        <c:delete val="1"/>
        <c:axPos val="l"/>
        <c:numFmt formatCode="General" sourceLinked="1"/>
        <c:majorTickMark val="none"/>
        <c:minorTickMark val="none"/>
        <c:tickLblPos val="nextTo"/>
        <c:crossAx val="86492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5">
              <a:lumMod val="50000"/>
            </a:schemeClr>
          </a:solidFill>
          <a:latin typeface="Arial Narrow" panose="020B0606020202030204" pitchFamily="34" charset="0"/>
        </a:defRPr>
      </a:pPr>
      <a:endParaRPr lang="es-419"/>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[LO Q ME HIZO MALKA SE15 BOLETIN.xlsx]Graficas!TablaDinámica17</c:name>
    <c:fmtId val="17"/>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accent5">
                      <a:lumMod val="50000"/>
                    </a:schemeClr>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accent5">
                      <a:lumMod val="50000"/>
                    </a:schemeClr>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accent5">
                      <a:lumMod val="50000"/>
                    </a:schemeClr>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Graficas!$FC$12</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5">
                        <a:lumMod val="50000"/>
                      </a:schemeClr>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Graficas!$FB$13:$FB$16</c:f>
              <c:strCache>
                <c:ptCount val="3"/>
                <c:pt idx="0">
                  <c:v>ANTEPARTO</c:v>
                </c:pt>
                <c:pt idx="1">
                  <c:v>INTRAPARTO</c:v>
                </c:pt>
                <c:pt idx="2">
                  <c:v>POSPARTO</c:v>
                </c:pt>
              </c:strCache>
            </c:strRef>
          </c:cat>
          <c:val>
            <c:numRef>
              <c:f>Graficas!$FC$13:$FC$16</c:f>
              <c:numCache>
                <c:formatCode>General</c:formatCode>
                <c:ptCount val="3"/>
                <c:pt idx="0">
                  <c:v>27</c:v>
                </c:pt>
                <c:pt idx="1">
                  <c:v>4</c:v>
                </c:pt>
                <c:pt idx="2">
                  <c:v>24</c:v>
                </c:pt>
              </c:numCache>
            </c:numRef>
          </c:val>
          <c:extLst>
            <c:ext xmlns:c16="http://schemas.microsoft.com/office/drawing/2014/chart" uri="{C3380CC4-5D6E-409C-BE32-E72D297353CC}">
              <c16:uniqueId val="{00000000-72AB-46B9-86EF-7FC271723C72}"/>
            </c:ext>
          </c:extLst>
        </c:ser>
        <c:dLbls>
          <c:dLblPos val="outEnd"/>
          <c:showLegendKey val="0"/>
          <c:showVal val="1"/>
          <c:showCatName val="0"/>
          <c:showSerName val="0"/>
          <c:showPercent val="0"/>
          <c:showBubbleSize val="0"/>
        </c:dLbls>
        <c:gapWidth val="219"/>
        <c:overlap val="-27"/>
        <c:axId val="512426640"/>
        <c:axId val="512432400"/>
      </c:barChart>
      <c:catAx>
        <c:axId val="51242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5">
                    <a:lumMod val="50000"/>
                  </a:schemeClr>
                </a:solidFill>
                <a:latin typeface="Arial Narrow" panose="020B0606020202030204" pitchFamily="34" charset="0"/>
                <a:ea typeface="+mn-ea"/>
                <a:cs typeface="+mn-cs"/>
              </a:defRPr>
            </a:pPr>
            <a:endParaRPr lang="es-419"/>
          </a:p>
        </c:txPr>
        <c:crossAx val="512432400"/>
        <c:crosses val="autoZero"/>
        <c:auto val="1"/>
        <c:lblAlgn val="ctr"/>
        <c:lblOffset val="100"/>
        <c:noMultiLvlLbl val="0"/>
      </c:catAx>
      <c:valAx>
        <c:axId val="512432400"/>
        <c:scaling>
          <c:orientation val="minMax"/>
        </c:scaling>
        <c:delete val="1"/>
        <c:axPos val="l"/>
        <c:numFmt formatCode="General" sourceLinked="1"/>
        <c:majorTickMark val="none"/>
        <c:minorTickMark val="none"/>
        <c:tickLblPos val="nextTo"/>
        <c:crossAx val="512426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5">
              <a:lumMod val="50000"/>
            </a:schemeClr>
          </a:solidFill>
          <a:latin typeface="Arial Narrow" panose="020B0606020202030204" pitchFamily="34" charset="0"/>
        </a:defRPr>
      </a:pPr>
      <a:endParaRPr lang="es-419"/>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Comparativo!$A$4</c:f>
              <c:strCache>
                <c:ptCount val="1"/>
                <c:pt idx="0">
                  <c:v>2022</c:v>
                </c:pt>
              </c:strCache>
            </c:strRef>
          </c:tx>
          <c:spPr>
            <a:ln w="28575" cap="rnd">
              <a:solidFill>
                <a:schemeClr val="accent1"/>
              </a:solidFill>
              <a:round/>
            </a:ln>
            <a:effectLst/>
          </c:spPr>
          <c:marker>
            <c:symbol val="none"/>
          </c:marker>
          <c:val>
            <c:numRef>
              <c:f>Comparativo!$B$4:$P$4</c:f>
              <c:numCache>
                <c:formatCode>General</c:formatCode>
                <c:ptCount val="15"/>
                <c:pt idx="0">
                  <c:v>6</c:v>
                </c:pt>
                <c:pt idx="1">
                  <c:v>2</c:v>
                </c:pt>
                <c:pt idx="2">
                  <c:v>11</c:v>
                </c:pt>
                <c:pt idx="3">
                  <c:v>11</c:v>
                </c:pt>
                <c:pt idx="4">
                  <c:v>3</c:v>
                </c:pt>
                <c:pt idx="5">
                  <c:v>6</c:v>
                </c:pt>
                <c:pt idx="6">
                  <c:v>5</c:v>
                </c:pt>
                <c:pt idx="7">
                  <c:v>5</c:v>
                </c:pt>
                <c:pt idx="8">
                  <c:v>8</c:v>
                </c:pt>
                <c:pt idx="9">
                  <c:v>4</c:v>
                </c:pt>
                <c:pt idx="10">
                  <c:v>5</c:v>
                </c:pt>
                <c:pt idx="11">
                  <c:v>5</c:v>
                </c:pt>
                <c:pt idx="12">
                  <c:v>4</c:v>
                </c:pt>
                <c:pt idx="13">
                  <c:v>8</c:v>
                </c:pt>
                <c:pt idx="14">
                  <c:v>6</c:v>
                </c:pt>
              </c:numCache>
            </c:numRef>
          </c:val>
          <c:smooth val="0"/>
          <c:extLst>
            <c:ext xmlns:c16="http://schemas.microsoft.com/office/drawing/2014/chart" uri="{C3380CC4-5D6E-409C-BE32-E72D297353CC}">
              <c16:uniqueId val="{00000000-8D93-4B44-A5FE-4803EF2E1389}"/>
            </c:ext>
          </c:extLst>
        </c:ser>
        <c:ser>
          <c:idx val="1"/>
          <c:order val="1"/>
          <c:tx>
            <c:strRef>
              <c:f>Comparativo!$A$5</c:f>
              <c:strCache>
                <c:ptCount val="1"/>
                <c:pt idx="0">
                  <c:v>2023</c:v>
                </c:pt>
              </c:strCache>
            </c:strRef>
          </c:tx>
          <c:spPr>
            <a:ln w="28575" cap="rnd">
              <a:solidFill>
                <a:schemeClr val="accent2"/>
              </a:solidFill>
              <a:round/>
            </a:ln>
            <a:effectLst/>
          </c:spPr>
          <c:marker>
            <c:symbol val="none"/>
          </c:marker>
          <c:val>
            <c:numRef>
              <c:f>Comparativo!$B$5:$P$5</c:f>
              <c:numCache>
                <c:formatCode>General</c:formatCode>
                <c:ptCount val="15"/>
                <c:pt idx="0">
                  <c:v>11</c:v>
                </c:pt>
                <c:pt idx="1">
                  <c:v>6</c:v>
                </c:pt>
                <c:pt idx="2">
                  <c:v>3</c:v>
                </c:pt>
                <c:pt idx="3">
                  <c:v>6</c:v>
                </c:pt>
                <c:pt idx="4">
                  <c:v>3</c:v>
                </c:pt>
                <c:pt idx="5">
                  <c:v>8</c:v>
                </c:pt>
                <c:pt idx="6">
                  <c:v>5</c:v>
                </c:pt>
                <c:pt idx="7">
                  <c:v>5</c:v>
                </c:pt>
                <c:pt idx="8">
                  <c:v>7</c:v>
                </c:pt>
                <c:pt idx="9">
                  <c:v>7</c:v>
                </c:pt>
                <c:pt idx="10">
                  <c:v>3</c:v>
                </c:pt>
                <c:pt idx="11">
                  <c:v>5</c:v>
                </c:pt>
                <c:pt idx="12">
                  <c:v>5</c:v>
                </c:pt>
                <c:pt idx="13">
                  <c:v>1</c:v>
                </c:pt>
                <c:pt idx="14">
                  <c:v>5</c:v>
                </c:pt>
              </c:numCache>
            </c:numRef>
          </c:val>
          <c:smooth val="0"/>
          <c:extLst>
            <c:ext xmlns:c16="http://schemas.microsoft.com/office/drawing/2014/chart" uri="{C3380CC4-5D6E-409C-BE32-E72D297353CC}">
              <c16:uniqueId val="{00000001-8D93-4B44-A5FE-4803EF2E1389}"/>
            </c:ext>
          </c:extLst>
        </c:ser>
        <c:ser>
          <c:idx val="2"/>
          <c:order val="2"/>
          <c:tx>
            <c:strRef>
              <c:f>Comparativo!$A$6</c:f>
              <c:strCache>
                <c:ptCount val="1"/>
                <c:pt idx="0">
                  <c:v>2024</c:v>
                </c:pt>
              </c:strCache>
            </c:strRef>
          </c:tx>
          <c:spPr>
            <a:ln w="28575" cap="rnd">
              <a:solidFill>
                <a:schemeClr val="accent3"/>
              </a:solidFill>
              <a:round/>
            </a:ln>
            <a:effectLst/>
          </c:spPr>
          <c:marker>
            <c:symbol val="none"/>
          </c:marker>
          <c:val>
            <c:numRef>
              <c:f>Comparativo!$B$6:$P$6</c:f>
              <c:numCache>
                <c:formatCode>General</c:formatCode>
                <c:ptCount val="15"/>
                <c:pt idx="0">
                  <c:v>1</c:v>
                </c:pt>
                <c:pt idx="1">
                  <c:v>5</c:v>
                </c:pt>
                <c:pt idx="2">
                  <c:v>7</c:v>
                </c:pt>
                <c:pt idx="3">
                  <c:v>5</c:v>
                </c:pt>
                <c:pt idx="4">
                  <c:v>0</c:v>
                </c:pt>
                <c:pt idx="5">
                  <c:v>3</c:v>
                </c:pt>
                <c:pt idx="6">
                  <c:v>5</c:v>
                </c:pt>
                <c:pt idx="7">
                  <c:v>4</c:v>
                </c:pt>
                <c:pt idx="8">
                  <c:v>4</c:v>
                </c:pt>
                <c:pt idx="9">
                  <c:v>3</c:v>
                </c:pt>
                <c:pt idx="10">
                  <c:v>2</c:v>
                </c:pt>
                <c:pt idx="11">
                  <c:v>5</c:v>
                </c:pt>
                <c:pt idx="12">
                  <c:v>5</c:v>
                </c:pt>
                <c:pt idx="13">
                  <c:v>4</c:v>
                </c:pt>
                <c:pt idx="14">
                  <c:v>2</c:v>
                </c:pt>
              </c:numCache>
            </c:numRef>
          </c:val>
          <c:smooth val="0"/>
          <c:extLst>
            <c:ext xmlns:c16="http://schemas.microsoft.com/office/drawing/2014/chart" uri="{C3380CC4-5D6E-409C-BE32-E72D297353CC}">
              <c16:uniqueId val="{00000002-8D93-4B44-A5FE-4803EF2E1389}"/>
            </c:ext>
          </c:extLst>
        </c:ser>
        <c:dLbls>
          <c:showLegendKey val="0"/>
          <c:showVal val="0"/>
          <c:showCatName val="0"/>
          <c:showSerName val="0"/>
          <c:showPercent val="0"/>
          <c:showBubbleSize val="0"/>
        </c:dLbls>
        <c:smooth val="0"/>
        <c:axId val="514531968"/>
        <c:axId val="514539648"/>
      </c:lineChart>
      <c:catAx>
        <c:axId val="51453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5">
                    <a:lumMod val="50000"/>
                  </a:schemeClr>
                </a:solidFill>
                <a:latin typeface="Arial Narrow" panose="020B0606020202030204" pitchFamily="34" charset="0"/>
                <a:ea typeface="+mn-ea"/>
                <a:cs typeface="+mn-cs"/>
              </a:defRPr>
            </a:pPr>
            <a:endParaRPr lang="es-419"/>
          </a:p>
        </c:txPr>
        <c:crossAx val="514539648"/>
        <c:crosses val="autoZero"/>
        <c:auto val="1"/>
        <c:lblAlgn val="ctr"/>
        <c:lblOffset val="100"/>
        <c:noMultiLvlLbl val="0"/>
      </c:catAx>
      <c:valAx>
        <c:axId val="514539648"/>
        <c:scaling>
          <c:orientation val="minMax"/>
        </c:scaling>
        <c:delete val="1"/>
        <c:axPos val="l"/>
        <c:numFmt formatCode="General" sourceLinked="1"/>
        <c:majorTickMark val="none"/>
        <c:minorTickMark val="none"/>
        <c:tickLblPos val="nextTo"/>
        <c:crossAx val="514531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5">
                  <a:lumMod val="50000"/>
                </a:schemeClr>
              </a:solidFill>
              <a:latin typeface="Arial Narrow" panose="020B0606020202030204" pitchFamily="34" charset="0"/>
              <a:ea typeface="+mn-ea"/>
              <a:cs typeface="+mn-cs"/>
            </a:defRPr>
          </a:pPr>
          <a:endParaRPr lang="es-419"/>
        </a:p>
      </c:txPr>
    </c:legend>
    <c:plotVisOnly val="1"/>
    <c:dispBlanksAs val="gap"/>
    <c:showDLblsOverMax val="0"/>
  </c:chart>
  <c:spPr>
    <a:noFill/>
    <a:ln>
      <a:noFill/>
    </a:ln>
    <a:effectLst/>
  </c:spPr>
  <c:txPr>
    <a:bodyPr/>
    <a:lstStyle/>
    <a:p>
      <a:pPr>
        <a:defRPr>
          <a:solidFill>
            <a:schemeClr val="accent5">
              <a:lumMod val="50000"/>
            </a:schemeClr>
          </a:solidFill>
          <a:latin typeface="Arial Narrow" panose="020B0606020202030204" pitchFamily="34" charset="0"/>
        </a:defRPr>
      </a:pPr>
      <a:endParaRPr lang="es-419"/>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Hoja1!$G$153</c:f>
              <c:strCache>
                <c:ptCount val="1"/>
                <c:pt idx="0">
                  <c:v>SUBSIDIADO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Hoja1!$H$153</c:f>
              <c:numCache>
                <c:formatCode>General</c:formatCode>
                <c:ptCount val="1"/>
                <c:pt idx="0">
                  <c:v>28</c:v>
                </c:pt>
              </c:numCache>
            </c:numRef>
          </c:val>
          <c:extLst>
            <c:ext xmlns:c16="http://schemas.microsoft.com/office/drawing/2014/chart" uri="{C3380CC4-5D6E-409C-BE32-E72D297353CC}">
              <c16:uniqueId val="{00000000-81F5-4424-8689-BDB5E25EEAAA}"/>
            </c:ext>
          </c:extLst>
        </c:ser>
        <c:ser>
          <c:idx val="1"/>
          <c:order val="1"/>
          <c:tx>
            <c:strRef>
              <c:f>Hoja1!$G$154</c:f>
              <c:strCache>
                <c:ptCount val="1"/>
                <c:pt idx="0">
                  <c:v>CONTRIBUTIVO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Hoja1!$H$154</c:f>
              <c:numCache>
                <c:formatCode>General</c:formatCode>
                <c:ptCount val="1"/>
                <c:pt idx="0">
                  <c:v>22</c:v>
                </c:pt>
              </c:numCache>
            </c:numRef>
          </c:val>
          <c:extLst>
            <c:ext xmlns:c16="http://schemas.microsoft.com/office/drawing/2014/chart" uri="{C3380CC4-5D6E-409C-BE32-E72D297353CC}">
              <c16:uniqueId val="{00000001-81F5-4424-8689-BDB5E25EEAAA}"/>
            </c:ext>
          </c:extLst>
        </c:ser>
        <c:ser>
          <c:idx val="2"/>
          <c:order val="2"/>
          <c:tx>
            <c:strRef>
              <c:f>Hoja1!$G$155</c:f>
              <c:strCache>
                <c:ptCount val="1"/>
                <c:pt idx="0">
                  <c:v>EXCEPCIÓN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Hoja1!$H$155</c:f>
              <c:numCache>
                <c:formatCode>General</c:formatCode>
                <c:ptCount val="1"/>
                <c:pt idx="0">
                  <c:v>3</c:v>
                </c:pt>
              </c:numCache>
            </c:numRef>
          </c:val>
          <c:extLst>
            <c:ext xmlns:c16="http://schemas.microsoft.com/office/drawing/2014/chart" uri="{C3380CC4-5D6E-409C-BE32-E72D297353CC}">
              <c16:uniqueId val="{00000002-81F5-4424-8689-BDB5E25EEAAA}"/>
            </c:ext>
          </c:extLst>
        </c:ser>
        <c:ser>
          <c:idx val="3"/>
          <c:order val="3"/>
          <c:tx>
            <c:strRef>
              <c:f>Hoja1!$G$156</c:f>
              <c:strCache>
                <c:ptCount val="1"/>
                <c:pt idx="0">
                  <c:v>NO ASEGURADO</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Hoja1!$H$156</c:f>
              <c:numCache>
                <c:formatCode>General</c:formatCode>
                <c:ptCount val="1"/>
                <c:pt idx="0">
                  <c:v>2</c:v>
                </c:pt>
              </c:numCache>
            </c:numRef>
          </c:val>
          <c:extLst>
            <c:ext xmlns:c16="http://schemas.microsoft.com/office/drawing/2014/chart" uri="{C3380CC4-5D6E-409C-BE32-E72D297353CC}">
              <c16:uniqueId val="{00000003-81F5-4424-8689-BDB5E25EEAAA}"/>
            </c:ext>
          </c:extLst>
        </c:ser>
        <c:dLbls>
          <c:dLblPos val="outEnd"/>
          <c:showLegendKey val="0"/>
          <c:showVal val="1"/>
          <c:showCatName val="0"/>
          <c:showSerName val="0"/>
          <c:showPercent val="0"/>
          <c:showBubbleSize val="0"/>
        </c:dLbls>
        <c:gapWidth val="219"/>
        <c:overlap val="-27"/>
        <c:axId val="275705519"/>
        <c:axId val="275706503"/>
      </c:barChart>
      <c:catAx>
        <c:axId val="275705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275706503"/>
        <c:crosses val="autoZero"/>
        <c:auto val="1"/>
        <c:lblAlgn val="ctr"/>
        <c:lblOffset val="100"/>
        <c:noMultiLvlLbl val="0"/>
      </c:catAx>
      <c:valAx>
        <c:axId val="275706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275705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[LO Q ME HIZO MALKA SE15 BOLETIN.xlsx]Graficas!TablaDinámica6</c:name>
    <c:fmtId val="10"/>
  </c:pivotSource>
  <c:chart>
    <c:title>
      <c:tx>
        <c:rich>
          <a:bodyPr rot="0" spcFirstLastPara="1" vertOverflow="ellipsis" vert="horz" wrap="square" anchor="ctr" anchorCtr="1"/>
          <a:lstStyle/>
          <a:p>
            <a:pPr>
              <a:defRPr sz="1400" b="1" i="0" u="none" strike="noStrike" kern="1200" spc="0" baseline="0">
                <a:solidFill>
                  <a:schemeClr val="dk1"/>
                </a:solidFill>
                <a:latin typeface="Arial Narrow" panose="020B0606020202030204" pitchFamily="34" charset="0"/>
                <a:ea typeface="+mn-ea"/>
                <a:cs typeface="+mn-cs"/>
              </a:defRPr>
            </a:pPr>
            <a:r>
              <a:rPr lang="en-US" b="1"/>
              <a:t>CASOS POR NACIONALIDAD</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dk1"/>
              </a:solidFill>
              <a:latin typeface="Arial Narrow" panose="020B0606020202030204" pitchFamily="34" charset="0"/>
              <a:ea typeface="+mn-ea"/>
              <a:cs typeface="+mn-cs"/>
            </a:defRPr>
          </a:pPr>
          <a:endParaRPr lang="es-419"/>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Graficas!$AX$9</c:f>
              <c:strCache>
                <c:ptCount val="1"/>
                <c:pt idx="0">
                  <c:v>Total</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Graficas!$AW$10:$AW$13</c:f>
              <c:strCache>
                <c:ptCount val="3"/>
                <c:pt idx="0">
                  <c:v>COLOMBIA</c:v>
                </c:pt>
                <c:pt idx="1">
                  <c:v>VENEZUELA</c:v>
                </c:pt>
                <c:pt idx="2">
                  <c:v>ALEMANIA</c:v>
                </c:pt>
              </c:strCache>
            </c:strRef>
          </c:cat>
          <c:val>
            <c:numRef>
              <c:f>Graficas!$AX$10:$AX$13</c:f>
              <c:numCache>
                <c:formatCode>General</c:formatCode>
                <c:ptCount val="3"/>
                <c:pt idx="0">
                  <c:v>49</c:v>
                </c:pt>
                <c:pt idx="1">
                  <c:v>5</c:v>
                </c:pt>
                <c:pt idx="2">
                  <c:v>1</c:v>
                </c:pt>
              </c:numCache>
            </c:numRef>
          </c:val>
          <c:extLst>
            <c:ext xmlns:c16="http://schemas.microsoft.com/office/drawing/2014/chart" uri="{C3380CC4-5D6E-409C-BE32-E72D297353CC}">
              <c16:uniqueId val="{00000000-8036-4E55-988D-65564D5055A2}"/>
            </c:ext>
          </c:extLst>
        </c:ser>
        <c:dLbls>
          <c:dLblPos val="outEnd"/>
          <c:showLegendKey val="0"/>
          <c:showVal val="1"/>
          <c:showCatName val="0"/>
          <c:showSerName val="0"/>
          <c:showPercent val="0"/>
          <c:showBubbleSize val="0"/>
        </c:dLbls>
        <c:gapWidth val="150"/>
        <c:axId val="872867967"/>
        <c:axId val="872869631"/>
      </c:barChart>
      <c:valAx>
        <c:axId val="872869631"/>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Arial Narrow" panose="020B0606020202030204" pitchFamily="34" charset="0"/>
                <a:ea typeface="+mn-ea"/>
                <a:cs typeface="+mn-cs"/>
              </a:defRPr>
            </a:pPr>
            <a:endParaRPr lang="es-419"/>
          </a:p>
        </c:txPr>
        <c:crossAx val="872867967"/>
        <c:crosses val="autoZero"/>
        <c:crossBetween val="between"/>
      </c:valAx>
      <c:catAx>
        <c:axId val="87286796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Arial Narrow" panose="020B0606020202030204" pitchFamily="34" charset="0"/>
                <a:ea typeface="+mn-ea"/>
                <a:cs typeface="+mn-cs"/>
              </a:defRPr>
            </a:pPr>
            <a:endParaRPr lang="es-419"/>
          </a:p>
        </c:txPr>
        <c:crossAx val="87286963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solidFill>
        <a:schemeClr val="accent1"/>
      </a:solidFill>
      <a:prstDash val="solid"/>
      <a:miter lim="800000"/>
    </a:ln>
    <a:effectLst/>
  </c:spPr>
  <c:txPr>
    <a:bodyPr/>
    <a:lstStyle/>
    <a:p>
      <a:pPr>
        <a:defRPr>
          <a:solidFill>
            <a:schemeClr val="dk1"/>
          </a:solidFill>
          <a:latin typeface="Arial Narrow" panose="020B0606020202030204" pitchFamily="34" charset="0"/>
          <a:ea typeface="+mn-ea"/>
          <a:cs typeface="+mn-cs"/>
        </a:defRPr>
      </a:pPr>
      <a:endParaRPr lang="es-419"/>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[MI BASE SEM12.xlsx]Hoja 8!TablaDinámica18</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lumMod val="95000"/>
                    <a:lumOff val="5000"/>
                  </a:schemeClr>
                </a:solidFill>
              </a:rPr>
              <a:t>CASOS POR ESTRATO DE LA MADRE</a:t>
            </a:r>
          </a:p>
        </c:rich>
      </c:tx>
      <c:layout>
        <c:manualLayout>
          <c:xMode val="edge"/>
          <c:yMode val="edge"/>
          <c:x val="0.15272824338904678"/>
          <c:y val="6.4893160404966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s>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419"/>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[LO Q ME HIZO MALKA SE15 BOLETIN.xlsx]Graficas!TablaDinámica8</c:name>
    <c:fmtId val="19"/>
  </c:pivotSource>
  <c:chart>
    <c:title>
      <c:tx>
        <c:rich>
          <a:bodyPr rot="0" spcFirstLastPara="1" vertOverflow="ellipsis" vert="horz" wrap="square" anchor="ctr" anchorCtr="1"/>
          <a:lstStyle/>
          <a:p>
            <a:pPr>
              <a:defRPr sz="1400" b="1" i="0" u="none" strike="noStrike" kern="1200" spc="0" baseline="0">
                <a:solidFill>
                  <a:schemeClr val="dk1"/>
                </a:solidFill>
                <a:latin typeface="Arial Narrow" panose="020B0606020202030204" pitchFamily="34" charset="0"/>
                <a:ea typeface="+mn-ea"/>
                <a:cs typeface="+mn-cs"/>
              </a:defRPr>
            </a:pPr>
            <a:r>
              <a:rPr lang="en-US" b="1"/>
              <a:t>CASOS POR ESTRATO</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dk1"/>
              </a:solidFill>
              <a:latin typeface="Arial Narrow" panose="020B0606020202030204" pitchFamily="34" charset="0"/>
              <a:ea typeface="+mn-ea"/>
              <a:cs typeface="+mn-cs"/>
            </a:defRPr>
          </a:pPr>
          <a:endParaRPr lang="es-419"/>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dk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dk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050" b="1" i="0" u="none" strike="noStrike" kern="1200" baseline="0">
                  <a:solidFill>
                    <a:schemeClr val="dk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Graficas!$BM$9</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dk1"/>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Graficas!$BL$10:$BL$13</c:f>
              <c:strCache>
                <c:ptCount val="3"/>
                <c:pt idx="0">
                  <c:v>1</c:v>
                </c:pt>
                <c:pt idx="1">
                  <c:v>2</c:v>
                </c:pt>
                <c:pt idx="2">
                  <c:v>3</c:v>
                </c:pt>
              </c:strCache>
            </c:strRef>
          </c:cat>
          <c:val>
            <c:numRef>
              <c:f>Graficas!$BM$10:$BM$13</c:f>
              <c:numCache>
                <c:formatCode>General</c:formatCode>
                <c:ptCount val="3"/>
                <c:pt idx="0">
                  <c:v>27</c:v>
                </c:pt>
                <c:pt idx="1">
                  <c:v>16</c:v>
                </c:pt>
                <c:pt idx="2">
                  <c:v>12</c:v>
                </c:pt>
              </c:numCache>
            </c:numRef>
          </c:val>
          <c:extLst>
            <c:ext xmlns:c16="http://schemas.microsoft.com/office/drawing/2014/chart" uri="{C3380CC4-5D6E-409C-BE32-E72D297353CC}">
              <c16:uniqueId val="{00000000-3F0C-4FC6-B970-95F9B9310DE9}"/>
            </c:ext>
          </c:extLst>
        </c:ser>
        <c:dLbls>
          <c:dLblPos val="outEnd"/>
          <c:showLegendKey val="0"/>
          <c:showVal val="1"/>
          <c:showCatName val="0"/>
          <c:showSerName val="0"/>
          <c:showPercent val="0"/>
          <c:showBubbleSize val="0"/>
        </c:dLbls>
        <c:gapWidth val="219"/>
        <c:axId val="642185215"/>
        <c:axId val="642191455"/>
      </c:barChart>
      <c:catAx>
        <c:axId val="642185215"/>
        <c:scaling>
          <c:orientation val="minMax"/>
        </c:scaling>
        <c:delete val="1"/>
        <c:axPos val="l"/>
        <c:numFmt formatCode="General" sourceLinked="1"/>
        <c:majorTickMark val="none"/>
        <c:minorTickMark val="none"/>
        <c:tickLblPos val="nextTo"/>
        <c:crossAx val="642191455"/>
        <c:crosses val="autoZero"/>
        <c:auto val="1"/>
        <c:lblAlgn val="ctr"/>
        <c:lblOffset val="100"/>
        <c:noMultiLvlLbl val="0"/>
      </c:catAx>
      <c:valAx>
        <c:axId val="64219145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Arial Narrow" panose="020B0606020202030204" pitchFamily="34" charset="0"/>
                <a:ea typeface="+mn-ea"/>
                <a:cs typeface="+mn-cs"/>
              </a:defRPr>
            </a:pPr>
            <a:endParaRPr lang="es-419"/>
          </a:p>
        </c:txPr>
        <c:crossAx val="64218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solidFill>
        <a:schemeClr val="accent1"/>
      </a:solidFill>
      <a:prstDash val="solid"/>
      <a:miter lim="800000"/>
    </a:ln>
    <a:effectLst/>
  </c:spPr>
  <c:txPr>
    <a:bodyPr/>
    <a:lstStyle/>
    <a:p>
      <a:pPr>
        <a:defRPr>
          <a:solidFill>
            <a:schemeClr val="dk1"/>
          </a:solidFill>
          <a:latin typeface="Arial Narrow" panose="020B0606020202030204" pitchFamily="34" charset="0"/>
          <a:ea typeface="+mn-ea"/>
          <a:cs typeface="+mn-cs"/>
        </a:defRPr>
      </a:pPr>
      <a:endParaRPr lang="es-419"/>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Graficas!$CV$8</c:f>
              <c:strCache>
                <c:ptCount val="1"/>
                <c:pt idx="0">
                  <c:v>CASOS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accent5">
                        <a:lumMod val="50000"/>
                      </a:schemeClr>
                    </a:solidFill>
                    <a:latin typeface="Arial Narrow" panose="020B0606020202030204" pitchFamily="34" charset="0"/>
                    <a:ea typeface="+mn-ea"/>
                    <a:cs typeface="+mn-cs"/>
                  </a:defRPr>
                </a:pPr>
                <a:endParaRPr lang="es-419"/>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Graficas!$CU$9:$CU$19</c:f>
              <c:strCache>
                <c:ptCount val="11"/>
                <c:pt idx="0">
                  <c:v>ASOCIACION MUTUAL SER EMPRESA SOLIDARIA DE SALUD EPS-S</c:v>
                </c:pt>
                <c:pt idx="1">
                  <c:v>ASOCIACION MUTUAL SER EMPRESA SOLIDARIA DE SALUD ESS-CM</c:v>
                </c:pt>
                <c:pt idx="2">
                  <c:v>CAJACOPI CCF055</c:v>
                </c:pt>
                <c:pt idx="3">
                  <c:v>CCF COMFASUCRE</c:v>
                </c:pt>
                <c:pt idx="4">
                  <c:v>COMFASUCRE CCFC</c:v>
                </c:pt>
                <c:pt idx="5">
                  <c:v>COOSALUD ESS EPS-S</c:v>
                </c:pt>
                <c:pt idx="6">
                  <c:v>COOSALUD ESSC</c:v>
                </c:pt>
                <c:pt idx="7">
                  <c:v>FIDUPREVISORA SA RES</c:v>
                </c:pt>
                <c:pt idx="8">
                  <c:v>FUERZAS MILITARES</c:v>
                </c:pt>
                <c:pt idx="9">
                  <c:v>MUTUAL SER ESS</c:v>
                </c:pt>
                <c:pt idx="10">
                  <c:v>OTRAS EAPB</c:v>
                </c:pt>
              </c:strCache>
            </c:strRef>
          </c:cat>
          <c:val>
            <c:numRef>
              <c:f>Graficas!$CV$9:$CV$19</c:f>
              <c:numCache>
                <c:formatCode>General</c:formatCode>
                <c:ptCount val="11"/>
                <c:pt idx="0">
                  <c:v>2</c:v>
                </c:pt>
                <c:pt idx="1">
                  <c:v>3</c:v>
                </c:pt>
                <c:pt idx="2">
                  <c:v>1</c:v>
                </c:pt>
                <c:pt idx="3">
                  <c:v>1</c:v>
                </c:pt>
                <c:pt idx="4">
                  <c:v>1</c:v>
                </c:pt>
                <c:pt idx="5">
                  <c:v>12</c:v>
                </c:pt>
                <c:pt idx="6">
                  <c:v>1</c:v>
                </c:pt>
                <c:pt idx="7">
                  <c:v>1</c:v>
                </c:pt>
                <c:pt idx="8">
                  <c:v>1</c:v>
                </c:pt>
                <c:pt idx="9">
                  <c:v>10</c:v>
                </c:pt>
                <c:pt idx="10">
                  <c:v>22</c:v>
                </c:pt>
              </c:numCache>
            </c:numRef>
          </c:val>
          <c:extLst>
            <c:ext xmlns:c16="http://schemas.microsoft.com/office/drawing/2014/chart" uri="{C3380CC4-5D6E-409C-BE32-E72D297353CC}">
              <c16:uniqueId val="{00000000-D15C-44D4-93B3-880F789C7087}"/>
            </c:ext>
          </c:extLst>
        </c:ser>
        <c:dLbls>
          <c:dLblPos val="outEnd"/>
          <c:showLegendKey val="0"/>
          <c:showVal val="1"/>
          <c:showCatName val="0"/>
          <c:showSerName val="0"/>
          <c:showPercent val="0"/>
          <c:showBubbleSize val="0"/>
        </c:dLbls>
        <c:gapWidth val="219"/>
        <c:overlap val="-27"/>
        <c:axId val="86491040"/>
        <c:axId val="86490080"/>
      </c:barChart>
      <c:catAx>
        <c:axId val="86491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5">
                    <a:lumMod val="50000"/>
                  </a:schemeClr>
                </a:solidFill>
                <a:latin typeface="Arial Narrow" panose="020B0606020202030204" pitchFamily="34" charset="0"/>
                <a:ea typeface="+mn-ea"/>
                <a:cs typeface="+mn-cs"/>
              </a:defRPr>
            </a:pPr>
            <a:endParaRPr lang="es-419"/>
          </a:p>
        </c:txPr>
        <c:crossAx val="86490080"/>
        <c:crosses val="autoZero"/>
        <c:auto val="1"/>
        <c:lblAlgn val="ctr"/>
        <c:lblOffset val="100"/>
        <c:noMultiLvlLbl val="0"/>
      </c:catAx>
      <c:valAx>
        <c:axId val="86490080"/>
        <c:scaling>
          <c:orientation val="minMax"/>
        </c:scaling>
        <c:delete val="1"/>
        <c:axPos val="l"/>
        <c:numFmt formatCode="General" sourceLinked="1"/>
        <c:majorTickMark val="none"/>
        <c:minorTickMark val="none"/>
        <c:tickLblPos val="nextTo"/>
        <c:crossAx val="864910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accent5">
              <a:lumMod val="50000"/>
            </a:schemeClr>
          </a:solidFill>
          <a:latin typeface="Arial Narrow" panose="020B0606020202030204" pitchFamily="34" charset="0"/>
        </a:defRPr>
      </a:pPr>
      <a:endParaRPr lang="es-419"/>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pivotSource>
    <c:name>[560 MORTALIDAD BORRADOR SE15.xlsx]Hoja8!TablaDinámica14</c:name>
    <c:fmtId val="138"/>
  </c:pivotSource>
  <c:chart>
    <c:autoTitleDeleted val="1"/>
    <c:pivotFmts>
      <c:pivotFmt>
        <c:idx val="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419"/>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Hoja8!$B$3</c:f>
              <c:strCache>
                <c:ptCount val="1"/>
                <c:pt idx="0">
                  <c:v>Total</c:v>
                </c:pt>
              </c:strCache>
            </c:strRef>
          </c:tx>
          <c:spPr>
            <a:solidFill>
              <a:schemeClr val="accent4"/>
            </a:solidFill>
            <a:ln>
              <a:noFill/>
            </a:ln>
            <a:effectLst/>
          </c:spPr>
          <c:invertIfNegative val="0"/>
          <c:cat>
            <c:strRef>
              <c:f>Hoja8!$A$4:$A$20</c:f>
              <c:strCache>
                <c:ptCount val="16"/>
                <c:pt idx="0">
                  <c:v>CLINICA LA ERMITA  SEDE CONCEPCION</c:v>
                </c:pt>
                <c:pt idx="1">
                  <c:v>EMPRESA SOCIAL DEL ESTADO CLINICA MATERNIDAD RAFAE</c:v>
                </c:pt>
                <c:pt idx="2">
                  <c:v>CLINICA DE LA MUJER  CARTAGENA</c:v>
                </c:pt>
                <c:pt idx="3">
                  <c:v>SEDE 1 CLINICA BLAS DE LEZO MEGA URGENCIA</c:v>
                </c:pt>
                <c:pt idx="4">
                  <c:v>IPS INTENSIVISTAS MATERNIDAD RAFAEL CALVO C.</c:v>
                </c:pt>
                <c:pt idx="5">
                  <c:v>CLINICA DE LA MUJER  CARTAGENA </c:v>
                </c:pt>
                <c:pt idx="6">
                  <c:v>CLINICA GENERAL DEL CARIBE </c:v>
                </c:pt>
                <c:pt idx="7">
                  <c:v>CLINICA MADRE BERNARDA COMUNIDAD DE HERMANAS FRANC</c:v>
                </c:pt>
                <c:pt idx="8">
                  <c:v>CLINICA CRECER</c:v>
                </c:pt>
                <c:pt idx="9">
                  <c:v>FUNDACION UNIDAD DE CUIDADOS INTENSIVOS DOÑA PILAR</c:v>
                </c:pt>
                <c:pt idx="10">
                  <c:v>CLINICA BLAS DELEZO </c:v>
                </c:pt>
                <c:pt idx="11">
                  <c:v>CENTRO HOSPITALARIO SERENA DEL MAR SA</c:v>
                </c:pt>
                <c:pt idx="12">
                  <c:v>IPS INTENSIVISTAS MATERNIDAD RAFAEL CALVO C. </c:v>
                </c:pt>
                <c:pt idx="13">
                  <c:v>CLINICA DE LA MUJER  CARTAGENA  SAS</c:v>
                </c:pt>
                <c:pt idx="14">
                  <c:v>CENTRO HOSPITALARIO SERENA DEL MAR</c:v>
                </c:pt>
                <c:pt idx="15">
                  <c:v>CLINICA GENERAL DEL CARIBE</c:v>
                </c:pt>
              </c:strCache>
            </c:strRef>
          </c:cat>
          <c:val>
            <c:numRef>
              <c:f>Hoja8!$B$4:$B$20</c:f>
              <c:numCache>
                <c:formatCode>General</c:formatCode>
                <c:ptCount val="16"/>
                <c:pt idx="0">
                  <c:v>12</c:v>
                </c:pt>
                <c:pt idx="1">
                  <c:v>9</c:v>
                </c:pt>
                <c:pt idx="2">
                  <c:v>9</c:v>
                </c:pt>
                <c:pt idx="3">
                  <c:v>5</c:v>
                </c:pt>
                <c:pt idx="4">
                  <c:v>4</c:v>
                </c:pt>
                <c:pt idx="5">
                  <c:v>4</c:v>
                </c:pt>
                <c:pt idx="6">
                  <c:v>3</c:v>
                </c:pt>
                <c:pt idx="7">
                  <c:v>1</c:v>
                </c:pt>
                <c:pt idx="8">
                  <c:v>1</c:v>
                </c:pt>
                <c:pt idx="9">
                  <c:v>1</c:v>
                </c:pt>
                <c:pt idx="10">
                  <c:v>1</c:v>
                </c:pt>
                <c:pt idx="11">
                  <c:v>1</c:v>
                </c:pt>
                <c:pt idx="12">
                  <c:v>1</c:v>
                </c:pt>
                <c:pt idx="13">
                  <c:v>1</c:v>
                </c:pt>
                <c:pt idx="14">
                  <c:v>1</c:v>
                </c:pt>
                <c:pt idx="15">
                  <c:v>1</c:v>
                </c:pt>
              </c:numCache>
            </c:numRef>
          </c:val>
          <c:extLst>
            <c:ext xmlns:c16="http://schemas.microsoft.com/office/drawing/2014/chart" uri="{C3380CC4-5D6E-409C-BE32-E72D297353CC}">
              <c16:uniqueId val="{00000000-260C-45B9-ADF2-9851897D9074}"/>
            </c:ext>
          </c:extLst>
        </c:ser>
        <c:dLbls>
          <c:showLegendKey val="0"/>
          <c:showVal val="0"/>
          <c:showCatName val="0"/>
          <c:showSerName val="0"/>
          <c:showPercent val="0"/>
          <c:showBubbleSize val="0"/>
        </c:dLbls>
        <c:gapWidth val="219"/>
        <c:overlap val="-27"/>
        <c:axId val="935762607"/>
        <c:axId val="935772207"/>
      </c:barChart>
      <c:catAx>
        <c:axId val="935762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935772207"/>
        <c:crosses val="autoZero"/>
        <c:auto val="1"/>
        <c:lblAlgn val="ctr"/>
        <c:lblOffset val="100"/>
        <c:noMultiLvlLbl val="0"/>
      </c:catAx>
      <c:valAx>
        <c:axId val="935772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93576260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419"/>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1</cdr:x>
      <cdr:y>0.78809</cdr:y>
    </cdr:to>
    <cdr:sp macro="" textlink="">
      <cdr:nvSpPr>
        <cdr:cNvPr id="2" name="CuadroTexto 22">
          <a:extLst xmlns:a="http://schemas.openxmlformats.org/drawingml/2006/main">
            <a:ext uri="{FF2B5EF4-FFF2-40B4-BE49-F238E27FC236}">
              <a16:creationId xmlns:a16="http://schemas.microsoft.com/office/drawing/2014/main" id="{D7DD31C4-41B8-4E98-8380-E6104990A73C}"/>
            </a:ext>
          </a:extLst>
        </cdr:cNvPr>
        <cdr:cNvSpPr txBox="1"/>
      </cdr:nvSpPr>
      <cdr:spPr>
        <a:xfrm xmlns:a="http://schemas.openxmlformats.org/drawingml/2006/main">
          <a:off x="0" y="0"/>
          <a:ext cx="5500352" cy="461665"/>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R="147955" algn="ctr">
            <a:spcBef>
              <a:spcPts val="470"/>
            </a:spcBef>
            <a:spcAft>
              <a:spcPts val="0"/>
            </a:spcAft>
          </a:pPr>
          <a:r>
            <a:rPr lang="es-ES" sz="1200" b="1" dirty="0">
              <a:solidFill>
                <a:schemeClr val="accent1">
                  <a:lumMod val="75000"/>
                </a:schemeClr>
              </a:solidFill>
              <a:effectLst/>
              <a:latin typeface="Arial Narrow" panose="020B0606020202030204" pitchFamily="34" charset="0"/>
              <a:ea typeface="Arial MT"/>
              <a:cs typeface="Arial" panose="020B0604020202020204" pitchFamily="34" charset="0"/>
            </a:rPr>
            <a:t>Tabla 8. Distribución casos de Mortalidad Perinatal y Neonatal por EAPB en Cartagena, hasta </a:t>
          </a:r>
          <a:r>
            <a:rPr lang="es-ES" sz="1200" b="1" dirty="0">
              <a:solidFill>
                <a:schemeClr val="accent1">
                  <a:lumMod val="75000"/>
                </a:schemeClr>
              </a:solidFill>
              <a:latin typeface="Arial Narrow" panose="020B0606020202030204" pitchFamily="34" charset="0"/>
              <a:ea typeface="Arial MT"/>
              <a:cs typeface="Arial" panose="020B0604020202020204" pitchFamily="34" charset="0"/>
            </a:rPr>
            <a:t>L</a:t>
          </a:r>
          <a:r>
            <a:rPr lang="es-ES" sz="1200" b="1" dirty="0">
              <a:solidFill>
                <a:schemeClr val="accent1">
                  <a:lumMod val="75000"/>
                </a:schemeClr>
              </a:solidFill>
              <a:effectLst/>
              <a:latin typeface="Arial Narrow" panose="020B0606020202030204" pitchFamily="34" charset="0"/>
              <a:ea typeface="Arial MT"/>
              <a:cs typeface="Arial" panose="020B0604020202020204" pitchFamily="34" charset="0"/>
            </a:rPr>
            <a:t>a semana </a:t>
          </a:r>
          <a:r>
            <a:rPr lang="es-ES" sz="1200" b="1" dirty="0">
              <a:solidFill>
                <a:schemeClr val="accent1">
                  <a:lumMod val="75000"/>
                </a:schemeClr>
              </a:solidFill>
              <a:latin typeface="Arial Narrow" panose="020B0606020202030204" pitchFamily="34" charset="0"/>
              <a:ea typeface="Arial MT"/>
              <a:cs typeface="Arial" panose="020B0604020202020204" pitchFamily="34" charset="0"/>
            </a:rPr>
            <a:t>15</a:t>
          </a:r>
          <a:r>
            <a:rPr lang="es-ES" sz="1200" b="1" dirty="0">
              <a:solidFill>
                <a:schemeClr val="accent1">
                  <a:lumMod val="75000"/>
                </a:schemeClr>
              </a:solidFill>
              <a:effectLst/>
              <a:latin typeface="Arial Narrow" panose="020B0606020202030204" pitchFamily="34" charset="0"/>
              <a:ea typeface="Arial MT"/>
              <a:cs typeface="Arial" panose="020B0604020202020204" pitchFamily="34" charset="0"/>
            </a:rPr>
            <a:t> de 2024</a:t>
          </a:r>
          <a:endParaRPr lang="es-CO" sz="1200" dirty="0">
            <a:solidFill>
              <a:schemeClr val="accent1">
                <a:lumMod val="75000"/>
              </a:schemeClr>
            </a:solidFill>
            <a:effectLst/>
            <a:latin typeface="Arial MT"/>
            <a:ea typeface="Arial MT"/>
            <a:cs typeface="Arial M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3E73B-9236-4BED-BD3B-BB2B27BED936}" type="datetimeFigureOut">
              <a:rPr lang="en-US" smtClean="0"/>
              <a:t>4/25/2024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79B4F-8AF6-414F-9820-FD935999A3A2}" type="slidenum">
              <a:rPr lang="en-US" smtClean="0"/>
              <a:t>‹Nº›</a:t>
            </a:fld>
            <a:endParaRPr lang="en-US"/>
          </a:p>
        </p:txBody>
      </p:sp>
    </p:spTree>
    <p:extLst>
      <p:ext uri="{BB962C8B-B14F-4D97-AF65-F5344CB8AC3E}">
        <p14:creationId xmlns:p14="http://schemas.microsoft.com/office/powerpoint/2010/main" val="216284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AC79F3-991F-2A89-89CE-BFA23FC429D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75AD83C8-A495-896E-A5A8-09E3C0F6F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191562D-1A56-6325-AC39-B531DF3B2E4A}"/>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5" name="Marcador de pie de página 4">
            <a:extLst>
              <a:ext uri="{FF2B5EF4-FFF2-40B4-BE49-F238E27FC236}">
                <a16:creationId xmlns:a16="http://schemas.microsoft.com/office/drawing/2014/main" id="{5773134A-A05D-A5F7-C6BE-B81460A7235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1A56A28-D26C-23B0-7021-FF42877E39D6}"/>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1496571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D5A10-C9C7-C5A4-BC64-07CE7B1190D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C846C95-B913-BDDD-48A2-552DF076750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72E80D7-4AB9-B67E-3F4B-2AF2BA893ED3}"/>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5" name="Marcador de pie de página 4">
            <a:extLst>
              <a:ext uri="{FF2B5EF4-FFF2-40B4-BE49-F238E27FC236}">
                <a16:creationId xmlns:a16="http://schemas.microsoft.com/office/drawing/2014/main" id="{C0EB8F1E-BABC-F2ED-46D8-1D586171938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C874CDA-1739-A0B6-BD5C-87C821B85581}"/>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286967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9890E4C-7051-2CFA-EB68-DC2E271F95FC}"/>
              </a:ext>
            </a:extLst>
          </p:cNvPr>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5D31026-88BA-122E-4205-8EF1931047E6}"/>
              </a:ext>
            </a:extLst>
          </p:cNvPr>
          <p:cNvSpPr>
            <a:spLocks noGrp="1"/>
          </p:cNvSpPr>
          <p:nvPr>
            <p:ph type="body" orient="vert" idx="1"/>
          </p:nvPr>
        </p:nvSpPr>
        <p:spPr>
          <a:xfrm>
            <a:off x="838201"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F3B5D75-7E5C-6FD3-B679-64E8FBD0CE99}"/>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5" name="Marcador de pie de página 4">
            <a:extLst>
              <a:ext uri="{FF2B5EF4-FFF2-40B4-BE49-F238E27FC236}">
                <a16:creationId xmlns:a16="http://schemas.microsoft.com/office/drawing/2014/main" id="{5CB37C43-9F36-D5BC-FD13-C2C84C2CD7F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C7DBB4-0737-F00E-CC2C-4B0AFE7C1B68}"/>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20361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353F53-4CA9-F994-816A-825268BC66D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4D7CF5E-D62C-FBE2-B979-DE2D4D7B814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323A9A5-FEF6-7F47-CC83-290C40F1AA1D}"/>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5" name="Marcador de pie de página 4">
            <a:extLst>
              <a:ext uri="{FF2B5EF4-FFF2-40B4-BE49-F238E27FC236}">
                <a16:creationId xmlns:a16="http://schemas.microsoft.com/office/drawing/2014/main" id="{E16DFD6E-1B2C-0038-170F-884EE5676B9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1787839-7C91-6F30-988C-3F9C552EACC4}"/>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22473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80711-951B-8A33-07AB-BE38A13F394C}"/>
              </a:ext>
            </a:extLst>
          </p:cNvPr>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A784365-E961-D812-62F1-47093052591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70194E7-1B91-10C3-C6E2-36AFADD6F7DB}"/>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5" name="Marcador de pie de página 4">
            <a:extLst>
              <a:ext uri="{FF2B5EF4-FFF2-40B4-BE49-F238E27FC236}">
                <a16:creationId xmlns:a16="http://schemas.microsoft.com/office/drawing/2014/main" id="{D0E56677-E47D-23F0-7336-D362B9BA82F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AFE8239-F809-E701-62E0-239B334EFC6B}"/>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207254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593F8B-DA81-BE34-4C0A-0B0D90A55DC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6129CF4-D319-C70E-2CFC-06AFEAF619C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F9E0F765-7B92-BEB2-2794-3146D8856FE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31D63B2-DAFF-C980-6493-7C037EBBB06F}"/>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6" name="Marcador de pie de página 5">
            <a:extLst>
              <a:ext uri="{FF2B5EF4-FFF2-40B4-BE49-F238E27FC236}">
                <a16:creationId xmlns:a16="http://schemas.microsoft.com/office/drawing/2014/main" id="{30289F4E-7CB9-FE1D-EEB2-A97BE417B80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34D08D5-F939-1E8A-FD29-B425A02DA6FF}"/>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1758885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710150-F484-4EEC-0F23-31FB3AF48DF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EA3832B-D238-F584-9DF3-8E41B2A5E86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F14DCEC-A352-7D1F-3488-1067C567F573}"/>
              </a:ext>
            </a:extLst>
          </p:cNvPr>
          <p:cNvSpPr>
            <a:spLocks noGrp="1"/>
          </p:cNvSpPr>
          <p:nvPr>
            <p:ph sz="half" idx="2"/>
          </p:nvPr>
        </p:nvSpPr>
        <p:spPr>
          <a:xfrm>
            <a:off x="839789" y="2505076"/>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754F973-BA43-4830-4F84-E0BA2D9D134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E4E894-4777-B06D-47A4-626AF7A029B6}"/>
              </a:ext>
            </a:extLst>
          </p:cNvPr>
          <p:cNvSpPr>
            <a:spLocks noGrp="1"/>
          </p:cNvSpPr>
          <p:nvPr>
            <p:ph sz="quarter" idx="4"/>
          </p:nvPr>
        </p:nvSpPr>
        <p:spPr>
          <a:xfrm>
            <a:off x="6172201" y="2505076"/>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304F5BA-FEDC-A804-33FA-ECA712F8FAA0}"/>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8" name="Marcador de pie de página 7">
            <a:extLst>
              <a:ext uri="{FF2B5EF4-FFF2-40B4-BE49-F238E27FC236}">
                <a16:creationId xmlns:a16="http://schemas.microsoft.com/office/drawing/2014/main" id="{D27F69A0-8E76-B183-8C61-41A7487F7A3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ECC76166-6FEF-29FB-2C49-2DBA5BC65759}"/>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371964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33C6-1D49-6463-28C9-249707AFB5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2A59CECB-F6B8-1C16-1D2D-2D4F98A3532C}"/>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4" name="Marcador de pie de página 3">
            <a:extLst>
              <a:ext uri="{FF2B5EF4-FFF2-40B4-BE49-F238E27FC236}">
                <a16:creationId xmlns:a16="http://schemas.microsoft.com/office/drawing/2014/main" id="{E2894389-50F5-6249-472B-569F5F7B5461}"/>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B04E4E2B-FA9D-1F26-7927-8786C8EE1D1A}"/>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1644589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3A28F6-16A4-24C9-D12E-AEEC10B5D55C}"/>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3" name="Marcador de pie de página 2">
            <a:extLst>
              <a:ext uri="{FF2B5EF4-FFF2-40B4-BE49-F238E27FC236}">
                <a16:creationId xmlns:a16="http://schemas.microsoft.com/office/drawing/2014/main" id="{CD52FF52-C9A0-DD40-49E1-E7FDC7FD70E0}"/>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25F9442-B51E-179A-1889-F8F8168DF531}"/>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336939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00A6B6-AF91-DE5B-D444-7F625A325F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D67B80A-ABA4-9C65-49F8-F663041B84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CC43672D-8BAA-EAF3-02ED-9EB900A66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24E224-BC2A-D56D-0143-D8ED093E6ABC}"/>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6" name="Marcador de pie de página 5">
            <a:extLst>
              <a:ext uri="{FF2B5EF4-FFF2-40B4-BE49-F238E27FC236}">
                <a16:creationId xmlns:a16="http://schemas.microsoft.com/office/drawing/2014/main" id="{93F2AC54-708A-A4DF-2835-4C72C428DE4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8003DC2-164A-67F7-D902-8B4FB19B15BC}"/>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204178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ECFDD-B47D-6A0C-83FB-B9326481DA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7CB2711-680D-1F6C-4DBE-7611E7C74A59}"/>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DCC1372D-0F79-486B-AE31-01659571E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C737D6-316B-E772-B30C-EE96018614FA}"/>
              </a:ext>
            </a:extLst>
          </p:cNvPr>
          <p:cNvSpPr>
            <a:spLocks noGrp="1"/>
          </p:cNvSpPr>
          <p:nvPr>
            <p:ph type="dt" sz="half" idx="10"/>
          </p:nvPr>
        </p:nvSpPr>
        <p:spPr/>
        <p:txBody>
          <a:bodyPr/>
          <a:lstStyle/>
          <a:p>
            <a:fld id="{56A3D55F-4B4A-4F3F-B8ED-5821A82E7AF4}" type="datetimeFigureOut">
              <a:rPr lang="es-CO" smtClean="0"/>
              <a:t>25/04/2024</a:t>
            </a:fld>
            <a:endParaRPr lang="es-CO"/>
          </a:p>
        </p:txBody>
      </p:sp>
      <p:sp>
        <p:nvSpPr>
          <p:cNvPr id="6" name="Marcador de pie de página 5">
            <a:extLst>
              <a:ext uri="{FF2B5EF4-FFF2-40B4-BE49-F238E27FC236}">
                <a16:creationId xmlns:a16="http://schemas.microsoft.com/office/drawing/2014/main" id="{BD4A4C7D-BC7A-11AB-F5DC-AAB11518C7E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FFFDF40-04F8-21FA-4596-8885628B5BF2}"/>
              </a:ext>
            </a:extLst>
          </p:cNvPr>
          <p:cNvSpPr>
            <a:spLocks noGrp="1"/>
          </p:cNvSpPr>
          <p:nvPr>
            <p:ph type="sldNum" sz="quarter" idx="12"/>
          </p:nvPr>
        </p:nvSpPr>
        <p:spPr/>
        <p:txBody>
          <a:bodyPr/>
          <a:lstStyle/>
          <a:p>
            <a:fld id="{695AC3EB-4646-4A53-B8DC-219736776771}" type="slidenum">
              <a:rPr lang="es-CO" smtClean="0"/>
              <a:t>‹Nº›</a:t>
            </a:fld>
            <a:endParaRPr lang="es-CO"/>
          </a:p>
        </p:txBody>
      </p:sp>
    </p:spTree>
    <p:extLst>
      <p:ext uri="{BB962C8B-B14F-4D97-AF65-F5344CB8AC3E}">
        <p14:creationId xmlns:p14="http://schemas.microsoft.com/office/powerpoint/2010/main" val="3887632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0E226D-1BC3-9438-CED2-AA3202DDE9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8A61299-38D2-A02A-FEFC-33EF27D9F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223AE7E-E64D-BC2A-40A3-8900AE5D589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3D55F-4B4A-4F3F-B8ED-5821A82E7AF4}" type="datetimeFigureOut">
              <a:rPr lang="es-CO" smtClean="0"/>
              <a:t>25/04/2024</a:t>
            </a:fld>
            <a:endParaRPr lang="es-CO"/>
          </a:p>
        </p:txBody>
      </p:sp>
      <p:sp>
        <p:nvSpPr>
          <p:cNvPr id="5" name="Marcador de pie de página 4">
            <a:extLst>
              <a:ext uri="{FF2B5EF4-FFF2-40B4-BE49-F238E27FC236}">
                <a16:creationId xmlns:a16="http://schemas.microsoft.com/office/drawing/2014/main" id="{C073612D-6346-971B-8A34-82CCE20DCCF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A5206E28-B982-5E11-6671-F0D1B5C90C4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AC3EB-4646-4A53-B8DC-219736776771}" type="slidenum">
              <a:rPr lang="es-CO" smtClean="0"/>
              <a:t>‹Nº›</a:t>
            </a:fld>
            <a:endParaRPr lang="es-CO"/>
          </a:p>
        </p:txBody>
      </p:sp>
    </p:spTree>
    <p:extLst>
      <p:ext uri="{BB962C8B-B14F-4D97-AF65-F5344CB8AC3E}">
        <p14:creationId xmlns:p14="http://schemas.microsoft.com/office/powerpoint/2010/main" val="2784972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chart" Target="../charts/chart6.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package" Target="../embeddings/Microsoft_Excel_Worksheet3.xlsx"/></Relationships>
</file>

<file path=ppt/slides/_rels/slide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package" Target="../embeddings/Microsoft_Excel_Worksheet5.xlsx"/><Relationship Id="rId4" Type="http://schemas.openxmlformats.org/officeDocument/2006/relationships/chart" Target="../charts/chart8.xml"/></Relationships>
</file>

<file path=ppt/slides/_rels/slide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28744C0-2782-FFC2-2E39-16BF6FC14664}"/>
              </a:ext>
            </a:extLst>
          </p:cNvPr>
          <p:cNvSpPr/>
          <p:nvPr/>
        </p:nvSpPr>
        <p:spPr>
          <a:xfrm>
            <a:off x="0" y="0"/>
            <a:ext cx="2275840" cy="32004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12032DD6-5FD3-8712-42FA-E0B819F19CFB}"/>
              </a:ext>
            </a:extLst>
          </p:cNvPr>
          <p:cNvSpPr/>
          <p:nvPr/>
        </p:nvSpPr>
        <p:spPr>
          <a:xfrm>
            <a:off x="426720" y="447040"/>
            <a:ext cx="1402080" cy="6096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b="1" dirty="0">
                <a:latin typeface="Arial Narrow" panose="020B0606020202030204" pitchFamily="34" charset="0"/>
              </a:rPr>
              <a:t>INFORME DE EVENTO</a:t>
            </a:r>
            <a:endParaRPr lang="es-CO" b="1" dirty="0">
              <a:latin typeface="Arial Narrow" panose="020B0606020202030204" pitchFamily="34" charset="0"/>
            </a:endParaRPr>
          </a:p>
        </p:txBody>
      </p:sp>
      <p:sp>
        <p:nvSpPr>
          <p:cNvPr id="8" name="Rectángulo 7">
            <a:extLst>
              <a:ext uri="{FF2B5EF4-FFF2-40B4-BE49-F238E27FC236}">
                <a16:creationId xmlns:a16="http://schemas.microsoft.com/office/drawing/2014/main" id="{25A73E28-C522-D4C5-8CF1-91480CAB1DAA}"/>
              </a:ext>
            </a:extLst>
          </p:cNvPr>
          <p:cNvSpPr/>
          <p:nvPr/>
        </p:nvSpPr>
        <p:spPr>
          <a:xfrm>
            <a:off x="0" y="3197923"/>
            <a:ext cx="2275840" cy="3657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dirty="0">
              <a:latin typeface="Arial Narrow" panose="020B0606020202030204" pitchFamily="34" charset="0"/>
            </a:endParaRPr>
          </a:p>
        </p:txBody>
      </p:sp>
      <p:sp>
        <p:nvSpPr>
          <p:cNvPr id="10" name="Rectángulo 9">
            <a:extLst>
              <a:ext uri="{FF2B5EF4-FFF2-40B4-BE49-F238E27FC236}">
                <a16:creationId xmlns:a16="http://schemas.microsoft.com/office/drawing/2014/main" id="{3F56D46B-7D59-DA51-20A3-90E62A842EFE}"/>
              </a:ext>
            </a:extLst>
          </p:cNvPr>
          <p:cNvSpPr/>
          <p:nvPr/>
        </p:nvSpPr>
        <p:spPr>
          <a:xfrm>
            <a:off x="135485" y="3421063"/>
            <a:ext cx="2004869" cy="6096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COMO SE COMPORTA EL EVENTO</a:t>
            </a:r>
            <a:endParaRPr lang="es-CO" sz="1400" b="1" dirty="0">
              <a:solidFill>
                <a:schemeClr val="tx1"/>
              </a:solidFill>
              <a:latin typeface="Arial Narrow" panose="020B0606020202030204" pitchFamily="34" charset="0"/>
            </a:endParaRPr>
          </a:p>
        </p:txBody>
      </p:sp>
      <p:sp>
        <p:nvSpPr>
          <p:cNvPr id="11" name="Rectángulo: esquinas redondeadas 10">
            <a:extLst>
              <a:ext uri="{FF2B5EF4-FFF2-40B4-BE49-F238E27FC236}">
                <a16:creationId xmlns:a16="http://schemas.microsoft.com/office/drawing/2014/main" id="{D06A2E04-EA7A-D015-9DE3-0945FFC472F2}"/>
              </a:ext>
            </a:extLst>
          </p:cNvPr>
          <p:cNvSpPr/>
          <p:nvPr/>
        </p:nvSpPr>
        <p:spPr>
          <a:xfrm>
            <a:off x="2620623" y="270668"/>
            <a:ext cx="6632762"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FF0000"/>
                </a:solidFill>
                <a:latin typeface="Arial Narrow" panose="020B0606020202030204" pitchFamily="34" charset="0"/>
              </a:rPr>
              <a:t>MORTALIDAD PERINATAL Y NEONATAL TARDIA</a:t>
            </a:r>
          </a:p>
          <a:p>
            <a:pPr algn="ctr"/>
            <a:r>
              <a:rPr lang="es-ES" sz="2400" b="1" dirty="0">
                <a:solidFill>
                  <a:schemeClr val="accent5">
                    <a:lumMod val="50000"/>
                  </a:schemeClr>
                </a:solidFill>
                <a:latin typeface="Arial Narrow" panose="020B0606020202030204" pitchFamily="34" charset="0"/>
              </a:rPr>
              <a:t>SEMANA 15- 2024 Cartagena</a:t>
            </a:r>
            <a:endParaRPr lang="es-CO" sz="2400" b="1" dirty="0">
              <a:solidFill>
                <a:schemeClr val="accent5">
                  <a:lumMod val="50000"/>
                </a:schemeClr>
              </a:solidFill>
              <a:latin typeface="Arial Narrow" panose="020B0606020202030204" pitchFamily="34" charset="0"/>
            </a:endParaRPr>
          </a:p>
        </p:txBody>
      </p:sp>
      <p:grpSp>
        <p:nvGrpSpPr>
          <p:cNvPr id="45" name="Grupo 44">
            <a:extLst>
              <a:ext uri="{FF2B5EF4-FFF2-40B4-BE49-F238E27FC236}">
                <a16:creationId xmlns:a16="http://schemas.microsoft.com/office/drawing/2014/main" id="{B77E1151-5A1F-478D-0619-D15894CAED9A}"/>
              </a:ext>
            </a:extLst>
          </p:cNvPr>
          <p:cNvGrpSpPr/>
          <p:nvPr/>
        </p:nvGrpSpPr>
        <p:grpSpPr>
          <a:xfrm>
            <a:off x="8973595" y="366278"/>
            <a:ext cx="3005045" cy="980465"/>
            <a:chOff x="3050540" y="1582356"/>
            <a:chExt cx="2760980" cy="980465"/>
          </a:xfrm>
        </p:grpSpPr>
        <p:pic>
          <p:nvPicPr>
            <p:cNvPr id="15" name="Gráfico 14" descr="Grupo de personas con relleno sólido">
              <a:extLst>
                <a:ext uri="{FF2B5EF4-FFF2-40B4-BE49-F238E27FC236}">
                  <a16:creationId xmlns:a16="http://schemas.microsoft.com/office/drawing/2014/main" id="{83EB1B5F-DA2E-A1BA-4540-B57877C8217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540" y="1648421"/>
              <a:ext cx="914400" cy="914400"/>
            </a:xfrm>
            <a:prstGeom prst="rect">
              <a:avLst/>
            </a:prstGeom>
          </p:spPr>
        </p:pic>
        <p:sp>
          <p:nvSpPr>
            <p:cNvPr id="35" name="Rectángulo 34">
              <a:extLst>
                <a:ext uri="{FF2B5EF4-FFF2-40B4-BE49-F238E27FC236}">
                  <a16:creationId xmlns:a16="http://schemas.microsoft.com/office/drawing/2014/main" id="{FB70F656-FB4A-9F61-E627-BA0E0F374BF5}"/>
                </a:ext>
              </a:extLst>
            </p:cNvPr>
            <p:cNvSpPr/>
            <p:nvPr/>
          </p:nvSpPr>
          <p:spPr>
            <a:xfrm>
              <a:off x="3507740" y="1582356"/>
              <a:ext cx="2303780" cy="9144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4400" b="1" dirty="0">
                  <a:solidFill>
                    <a:srgbClr val="FF0000"/>
                  </a:solidFill>
                  <a:latin typeface="Arial Narrow" panose="020B0606020202030204" pitchFamily="34" charset="0"/>
                </a:rPr>
                <a:t>55</a:t>
              </a:r>
            </a:p>
            <a:p>
              <a:pPr algn="ctr"/>
              <a:r>
                <a:rPr lang="es-ES" b="1" dirty="0">
                  <a:solidFill>
                    <a:srgbClr val="002060"/>
                  </a:solidFill>
                  <a:latin typeface="Arial Narrow" panose="020B0606020202030204" pitchFamily="34" charset="0"/>
                </a:rPr>
                <a:t>No. de casos</a:t>
              </a:r>
              <a:endParaRPr lang="es-CO" b="1" dirty="0">
                <a:solidFill>
                  <a:srgbClr val="002060"/>
                </a:solidFill>
                <a:latin typeface="Arial Narrow" panose="020B0606020202030204" pitchFamily="34" charset="0"/>
              </a:endParaRPr>
            </a:p>
          </p:txBody>
        </p:sp>
      </p:grpSp>
      <p:sp>
        <p:nvSpPr>
          <p:cNvPr id="36" name="Rectángulo 35">
            <a:extLst>
              <a:ext uri="{FF2B5EF4-FFF2-40B4-BE49-F238E27FC236}">
                <a16:creationId xmlns:a16="http://schemas.microsoft.com/office/drawing/2014/main" id="{C534BA34-BE19-7D14-2942-B524069713C4}"/>
              </a:ext>
            </a:extLst>
          </p:cNvPr>
          <p:cNvSpPr/>
          <p:nvPr/>
        </p:nvSpPr>
        <p:spPr>
          <a:xfrm>
            <a:off x="115163" y="4201035"/>
            <a:ext cx="2004869" cy="6096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SEM 15– 2024: 55</a:t>
            </a:r>
          </a:p>
        </p:txBody>
      </p:sp>
      <p:sp>
        <p:nvSpPr>
          <p:cNvPr id="38" name="Rectángulo 37">
            <a:extLst>
              <a:ext uri="{FF2B5EF4-FFF2-40B4-BE49-F238E27FC236}">
                <a16:creationId xmlns:a16="http://schemas.microsoft.com/office/drawing/2014/main" id="{C2429BB9-6A6F-1542-1706-9D7ED0FBC7D8}"/>
              </a:ext>
            </a:extLst>
          </p:cNvPr>
          <p:cNvSpPr/>
          <p:nvPr/>
        </p:nvSpPr>
        <p:spPr>
          <a:xfrm>
            <a:off x="135485" y="4941474"/>
            <a:ext cx="2004869" cy="6096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SEM 15– 2023: 87</a:t>
            </a:r>
          </a:p>
        </p:txBody>
      </p:sp>
      <p:sp>
        <p:nvSpPr>
          <p:cNvPr id="39" name="Rectángulo 38">
            <a:extLst>
              <a:ext uri="{FF2B5EF4-FFF2-40B4-BE49-F238E27FC236}">
                <a16:creationId xmlns:a16="http://schemas.microsoft.com/office/drawing/2014/main" id="{BF553322-74A9-8F86-943E-FFD4763F43FA}"/>
              </a:ext>
            </a:extLst>
          </p:cNvPr>
          <p:cNvSpPr/>
          <p:nvPr/>
        </p:nvSpPr>
        <p:spPr>
          <a:xfrm>
            <a:off x="125323" y="5582920"/>
            <a:ext cx="2004869" cy="6096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SEM 15– 2022: 90 </a:t>
            </a:r>
          </a:p>
        </p:txBody>
      </p:sp>
      <p:cxnSp>
        <p:nvCxnSpPr>
          <p:cNvPr id="41" name="Conector recto 40">
            <a:extLst>
              <a:ext uri="{FF2B5EF4-FFF2-40B4-BE49-F238E27FC236}">
                <a16:creationId xmlns:a16="http://schemas.microsoft.com/office/drawing/2014/main" id="{BF71BEE0-CC71-0203-B065-EBCCA040358D}"/>
              </a:ext>
            </a:extLst>
          </p:cNvPr>
          <p:cNvCxnSpPr/>
          <p:nvPr/>
        </p:nvCxnSpPr>
        <p:spPr>
          <a:xfrm>
            <a:off x="125323" y="4841113"/>
            <a:ext cx="199470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BD02379B-BAB1-6FFF-CEFD-F25AA7C3B579}"/>
              </a:ext>
            </a:extLst>
          </p:cNvPr>
          <p:cNvCxnSpPr/>
          <p:nvPr/>
        </p:nvCxnSpPr>
        <p:spPr>
          <a:xfrm>
            <a:off x="63305" y="5551074"/>
            <a:ext cx="199470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471FB3A5-366A-EF11-816A-1829C7F66790}"/>
              </a:ext>
            </a:extLst>
          </p:cNvPr>
          <p:cNvCxnSpPr/>
          <p:nvPr/>
        </p:nvCxnSpPr>
        <p:spPr>
          <a:xfrm>
            <a:off x="115163" y="4084066"/>
            <a:ext cx="199470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Rectángulo: esquinas redondeadas 45">
            <a:extLst>
              <a:ext uri="{FF2B5EF4-FFF2-40B4-BE49-F238E27FC236}">
                <a16:creationId xmlns:a16="http://schemas.microsoft.com/office/drawing/2014/main" id="{A12551D6-DD00-3EE8-E702-CAE036800CB9}"/>
              </a:ext>
            </a:extLst>
          </p:cNvPr>
          <p:cNvSpPr/>
          <p:nvPr/>
        </p:nvSpPr>
        <p:spPr>
          <a:xfrm>
            <a:off x="2411326" y="2143283"/>
            <a:ext cx="9717370" cy="4282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1400" b="1"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MORTALIDAD PERINATAL Y NEONATAL TARDIA A SEMANA 15  AÑO 2024 EN EL DISTRITO DE </a:t>
            </a:r>
            <a:r>
              <a:rPr lang="es-CO" sz="1400" b="1" spc="1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CARTAGENA</a:t>
            </a:r>
          </a:p>
          <a:p>
            <a:pPr algn="just">
              <a:lnSpc>
                <a:spcPct val="107000"/>
              </a:lnSpc>
              <a:spcAft>
                <a:spcPts val="800"/>
              </a:spcAft>
            </a:pPr>
            <a:r>
              <a:rPr lang="es-CO" sz="1400" dirty="0">
                <a:solidFill>
                  <a:schemeClr val="accent1">
                    <a:lumMod val="75000"/>
                  </a:schemeClr>
                </a:solidFill>
                <a:latin typeface="Arial Narrow" panose="020B0606020202030204" pitchFamily="34" charset="0"/>
                <a:ea typeface="Calibri" panose="020F0502020204030204" pitchFamily="34" charset="0"/>
                <a:cs typeface="Times New Roman" panose="02020603050405020304" pitchFamily="18" charset="0"/>
              </a:rPr>
              <a:t>El evento de mortalidad perinatal y neonatal tardía</a:t>
            </a:r>
            <a:r>
              <a:rPr lang="es-CO" sz="1400" spc="195"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a:t>
            </a:r>
            <a:r>
              <a:rPr lang="es-CO" sz="140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maneja</a:t>
            </a:r>
            <a:r>
              <a:rPr lang="es-CO" sz="1400" spc="20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a:t>
            </a:r>
            <a:r>
              <a:rPr lang="es-CO" sz="140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la</a:t>
            </a:r>
            <a:r>
              <a:rPr lang="es-CO" sz="1400" spc="195"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a:t>
            </a:r>
            <a:r>
              <a:rPr lang="es-CO" sz="140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siguiente</a:t>
            </a:r>
            <a:r>
              <a:rPr lang="es-CO" sz="1400" spc="17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a:t>
            </a:r>
            <a:r>
              <a:rPr lang="es-CO" sz="140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definición</a:t>
            </a:r>
            <a:r>
              <a:rPr lang="es-CO" sz="1400" spc="175"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a:t>
            </a:r>
            <a:r>
              <a:rPr lang="es-CO" sz="140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de</a:t>
            </a:r>
            <a:r>
              <a:rPr lang="es-CO" sz="1400" spc="195"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a:t>
            </a:r>
            <a:r>
              <a:rPr lang="es-CO" sz="140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caso:</a:t>
            </a:r>
            <a:r>
              <a:rPr lang="es-CO" sz="1400" spc="240"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 </a:t>
            </a:r>
            <a:r>
              <a:rPr lang="es-CO" sz="1400" b="1" i="1" dirty="0">
                <a:solidFill>
                  <a:schemeClr val="accent1">
                    <a:lumMod val="75000"/>
                  </a:schemeClr>
                </a:solidFill>
                <a:latin typeface="Arial Narrow" panose="020B0606020202030204" pitchFamily="34" charset="0"/>
                <a:ea typeface="Calibri" panose="020F0502020204030204" pitchFamily="34" charset="0"/>
                <a:cs typeface="Arial" panose="020B0604020202020204" pitchFamily="34" charset="0"/>
              </a:rPr>
              <a:t>“</a:t>
            </a:r>
            <a:r>
              <a:rPr lang="es-CO" sz="1400" b="1" i="1" dirty="0">
                <a:solidFill>
                  <a:schemeClr val="accent1">
                    <a:lumMod val="75000"/>
                  </a:schemeClr>
                </a:solidFill>
                <a:latin typeface="Arial Narrow" panose="020B0606020202030204" pitchFamily="34" charset="0"/>
                <a:ea typeface="Calibri" panose="020F0502020204030204" pitchFamily="34" charset="0"/>
                <a:cs typeface="Times New Roman" panose="02020603050405020304" pitchFamily="18" charset="0"/>
              </a:rPr>
              <a:t>se refiere a las mortalidades que ocurren desde las 22 semanas completas (154 días después de la gestación) y termina a los siete días después del nacimiento. La mortalidad neonatal hace referencia a los recién nacidos que fallecen antes de alcanzar los 28 días de vida. </a:t>
            </a:r>
          </a:p>
          <a:p>
            <a:pPr algn="just">
              <a:lnSpc>
                <a:spcPct val="107000"/>
              </a:lnSpc>
              <a:spcAft>
                <a:spcPts val="800"/>
              </a:spcAft>
            </a:pPr>
            <a:r>
              <a:rPr lang="es-ES" sz="1400" dirty="0">
                <a:solidFill>
                  <a:schemeClr val="accent1">
                    <a:lumMod val="75000"/>
                  </a:schemeClr>
                </a:solidFill>
                <a:latin typeface="Arial Narrow" panose="020B0606020202030204" pitchFamily="34" charset="0"/>
                <a:ea typeface="Arial MT"/>
                <a:cs typeface="Arial" panose="020B0604020202020204" pitchFamily="34" charset="0"/>
              </a:rPr>
              <a:t>Hasta la semana epidemiológica </a:t>
            </a:r>
            <a:r>
              <a:rPr lang="es-ES" sz="1400" b="1" dirty="0">
                <a:solidFill>
                  <a:schemeClr val="accent1">
                    <a:lumMod val="75000"/>
                  </a:schemeClr>
                </a:solidFill>
                <a:latin typeface="Arial Narrow" panose="020B0606020202030204" pitchFamily="34" charset="0"/>
                <a:ea typeface="Arial MT"/>
                <a:cs typeface="Arial" panose="020B0604020202020204" pitchFamily="34" charset="0"/>
              </a:rPr>
              <a:t>No. 15 </a:t>
            </a:r>
            <a:r>
              <a:rPr lang="es-ES" sz="1400" dirty="0">
                <a:solidFill>
                  <a:schemeClr val="accent1">
                    <a:lumMod val="75000"/>
                  </a:schemeClr>
                </a:solidFill>
                <a:latin typeface="Arial Narrow" panose="020B0606020202030204" pitchFamily="34" charset="0"/>
                <a:ea typeface="Arial MT"/>
                <a:cs typeface="Arial" panose="020B0604020202020204" pitchFamily="34" charset="0"/>
              </a:rPr>
              <a:t> se han notificado al Subsistema de</a:t>
            </a:r>
            <a:r>
              <a:rPr lang="es-ES" sz="1400" spc="5" dirty="0">
                <a:solidFill>
                  <a:schemeClr val="accent1">
                    <a:lumMod val="75000"/>
                  </a:schemeClr>
                </a:solidFill>
                <a:latin typeface="Arial Narrow" panose="020B0606020202030204" pitchFamily="34" charset="0"/>
                <a:ea typeface="Arial MT"/>
                <a:cs typeface="Arial" panose="020B0604020202020204" pitchFamily="34" charset="0"/>
              </a:rPr>
              <a:t> </a:t>
            </a:r>
            <a:r>
              <a:rPr lang="es-ES" sz="1400" dirty="0">
                <a:solidFill>
                  <a:schemeClr val="accent1">
                    <a:lumMod val="75000"/>
                  </a:schemeClr>
                </a:solidFill>
                <a:latin typeface="Arial Narrow" panose="020B0606020202030204" pitchFamily="34" charset="0"/>
                <a:ea typeface="Arial MT"/>
                <a:cs typeface="Arial" panose="020B0604020202020204" pitchFamily="34" charset="0"/>
              </a:rPr>
              <a:t>Vigilancia en Salud Publica – </a:t>
            </a:r>
            <a:r>
              <a:rPr lang="es-ES" sz="1400" b="1" dirty="0">
                <a:solidFill>
                  <a:schemeClr val="accent1">
                    <a:lumMod val="75000"/>
                  </a:schemeClr>
                </a:solidFill>
                <a:latin typeface="Arial Narrow" panose="020B0606020202030204" pitchFamily="34" charset="0"/>
                <a:ea typeface="Arial MT"/>
                <a:cs typeface="Arial" panose="020B0604020202020204" pitchFamily="34" charset="0"/>
              </a:rPr>
              <a:t>SIVIGILA un total de 55 casos </a:t>
            </a:r>
            <a:r>
              <a:rPr lang="es-ES" sz="1400" dirty="0">
                <a:solidFill>
                  <a:schemeClr val="accent1">
                    <a:lumMod val="75000"/>
                  </a:schemeClr>
                </a:solidFill>
                <a:latin typeface="Arial Narrow" panose="020B0606020202030204" pitchFamily="34" charset="0"/>
                <a:ea typeface="Arial MT"/>
                <a:cs typeface="Arial" panose="020B0604020202020204" pitchFamily="34" charset="0"/>
              </a:rPr>
              <a:t>que cumplen criterio para el evento de mortalidad perinatal y neonatal tardía en el  Distrito de Cartagena.</a:t>
            </a:r>
            <a:endParaRPr lang="es-CO" sz="1400" dirty="0">
              <a:solidFill>
                <a:schemeClr val="accent1">
                  <a:lumMod val="75000"/>
                </a:schemeClr>
              </a:solidFill>
              <a:latin typeface="Arial Narrow" panose="020B0606020202030204" pitchFamily="34" charset="0"/>
              <a:ea typeface="Arial MT"/>
              <a:cs typeface="Arial MT"/>
            </a:endParaRPr>
          </a:p>
          <a:p>
            <a:pPr marR="149225" algn="just"/>
            <a:r>
              <a:rPr lang="es-CO" sz="1400" dirty="0">
                <a:solidFill>
                  <a:schemeClr val="accent1">
                    <a:lumMod val="75000"/>
                  </a:schemeClr>
                </a:solidFill>
                <a:latin typeface="Arial Narrow" panose="020B0606020202030204" pitchFamily="34" charset="0"/>
                <a:ea typeface="Calibri" panose="020F0502020204030204" pitchFamily="34" charset="0"/>
                <a:cs typeface="Calibri" panose="020F0502020204030204" pitchFamily="34" charset="0"/>
              </a:rPr>
              <a:t>Se realizó un estudio descriptivo retrospectivo del comportamiento epidemiológico de los eventos del componente maternidad segura (Mortalidad perinatal y neonatal tardía) en el distrito de Cartagena a semana 15 año 2024. </a:t>
            </a:r>
          </a:p>
          <a:p>
            <a:pPr marR="149225" algn="just"/>
            <a:r>
              <a:rPr lang="es-CO" sz="1400" dirty="0">
                <a:solidFill>
                  <a:schemeClr val="accent1">
                    <a:lumMod val="75000"/>
                  </a:schemeClr>
                </a:solidFill>
                <a:latin typeface="Arial Narrow" panose="020B0606020202030204" pitchFamily="34" charset="0"/>
                <a:ea typeface="Calibri" panose="020F0502020204030204" pitchFamily="34" charset="0"/>
                <a:cs typeface="Calibri" panose="020F0502020204030204" pitchFamily="34" charset="0"/>
              </a:rPr>
              <a:t>Se utilizaron como fuentes de información los registros de notificación del subsistema de información (SIVIGILA) del evento con código 560 mortalidad perinatal y neonatal, la información de población disponible en el Departamento Administrativo Nacional de Estadísticas (DANE).</a:t>
            </a:r>
            <a:endParaRPr lang="es-CO" sz="1400" dirty="0">
              <a:solidFill>
                <a:schemeClr val="accent1">
                  <a:lumMod val="75000"/>
                </a:schemeClr>
              </a:solidFill>
              <a:latin typeface="Arial Narrow" panose="020B0606020202030204" pitchFamily="34" charset="0"/>
              <a:ea typeface="Calibri" panose="020F0502020204030204" pitchFamily="34" charset="0"/>
            </a:endParaRPr>
          </a:p>
          <a:p>
            <a:pPr algn="just"/>
            <a:endParaRPr lang="es-ES" sz="1400" b="1" dirty="0">
              <a:solidFill>
                <a:srgbClr val="002060"/>
              </a:solidFill>
              <a:latin typeface="Arial Narrow" panose="020B0606020202030204" pitchFamily="34" charset="0"/>
            </a:endParaRPr>
          </a:p>
        </p:txBody>
      </p:sp>
      <p:cxnSp>
        <p:nvCxnSpPr>
          <p:cNvPr id="49" name="Conector recto 48">
            <a:extLst>
              <a:ext uri="{FF2B5EF4-FFF2-40B4-BE49-F238E27FC236}">
                <a16:creationId xmlns:a16="http://schemas.microsoft.com/office/drawing/2014/main" id="{21284687-9801-71FE-36DE-4FB651C17C01}"/>
              </a:ext>
            </a:extLst>
          </p:cNvPr>
          <p:cNvCxnSpPr>
            <a:cxnSpLocks/>
          </p:cNvCxnSpPr>
          <p:nvPr/>
        </p:nvCxnSpPr>
        <p:spPr>
          <a:xfrm>
            <a:off x="2275840" y="1665986"/>
            <a:ext cx="9900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Imagen 2" descr="Ver las imágenes de origen">
            <a:extLst>
              <a:ext uri="{FF2B5EF4-FFF2-40B4-BE49-F238E27FC236}">
                <a16:creationId xmlns:a16="http://schemas.microsoft.com/office/drawing/2014/main" id="{FBE80B37-DEB1-40EA-D5CF-0719E87226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689" y="1185068"/>
            <a:ext cx="1955325" cy="1884426"/>
          </a:xfrm>
          <a:prstGeom prst="rect">
            <a:avLst/>
          </a:prstGeom>
          <a:ln>
            <a:noFill/>
          </a:ln>
          <a:effectLst>
            <a:softEdge rad="112500"/>
          </a:effectLst>
        </p:spPr>
      </p:pic>
      <p:pic>
        <p:nvPicPr>
          <p:cNvPr id="20" name="Picture 4" descr="Ver las imágenes de origen">
            <a:extLst>
              <a:ext uri="{FF2B5EF4-FFF2-40B4-BE49-F238E27FC236}">
                <a16:creationId xmlns:a16="http://schemas.microsoft.com/office/drawing/2014/main" id="{6B4C690B-7DE9-41DA-BA68-04C868FA2B0A}"/>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rcRect/>
          <a:stretch>
            <a:fillRect/>
          </a:stretch>
        </p:blipFill>
        <p:spPr bwMode="auto">
          <a:xfrm>
            <a:off x="2255520" y="958215"/>
            <a:ext cx="1123784" cy="641985"/>
          </a:xfrm>
          <a:prstGeom prst="rect">
            <a:avLst/>
          </a:prstGeom>
          <a:noFill/>
        </p:spPr>
      </p:pic>
    </p:spTree>
    <p:extLst>
      <p:ext uri="{BB962C8B-B14F-4D97-AF65-F5344CB8AC3E}">
        <p14:creationId xmlns:p14="http://schemas.microsoft.com/office/powerpoint/2010/main" val="791424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2032DD6-5FD3-8712-42FA-E0B819F19CFB}"/>
              </a:ext>
            </a:extLst>
          </p:cNvPr>
          <p:cNvSpPr/>
          <p:nvPr/>
        </p:nvSpPr>
        <p:spPr>
          <a:xfrm>
            <a:off x="426720" y="447040"/>
            <a:ext cx="1402080" cy="6096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CO" b="1" dirty="0">
              <a:latin typeface="Arial Narrow" panose="020B0606020202030204" pitchFamily="34" charset="0"/>
            </a:endParaRPr>
          </a:p>
        </p:txBody>
      </p:sp>
      <p:sp>
        <p:nvSpPr>
          <p:cNvPr id="8" name="Rectángulo 7">
            <a:extLst>
              <a:ext uri="{FF2B5EF4-FFF2-40B4-BE49-F238E27FC236}">
                <a16:creationId xmlns:a16="http://schemas.microsoft.com/office/drawing/2014/main" id="{25A73E28-C522-D4C5-8CF1-91480CAB1DAA}"/>
              </a:ext>
            </a:extLst>
          </p:cNvPr>
          <p:cNvSpPr/>
          <p:nvPr/>
        </p:nvSpPr>
        <p:spPr>
          <a:xfrm>
            <a:off x="76202" y="-133872"/>
            <a:ext cx="12192000" cy="73093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sz="3200" b="1" dirty="0">
              <a:solidFill>
                <a:srgbClr val="002060"/>
              </a:solidFill>
              <a:latin typeface="Arial Narrow" panose="020B0606020202030204" pitchFamily="34" charset="0"/>
            </a:endParaRPr>
          </a:p>
        </p:txBody>
      </p:sp>
      <p:sp>
        <p:nvSpPr>
          <p:cNvPr id="9" name="CuadroTexto 8">
            <a:extLst>
              <a:ext uri="{FF2B5EF4-FFF2-40B4-BE49-F238E27FC236}">
                <a16:creationId xmlns:a16="http://schemas.microsoft.com/office/drawing/2014/main" id="{6B242DDD-A24B-4B04-A65D-7EE7C616E1FB}"/>
              </a:ext>
            </a:extLst>
          </p:cNvPr>
          <p:cNvSpPr txBox="1"/>
          <p:nvPr/>
        </p:nvSpPr>
        <p:spPr>
          <a:xfrm>
            <a:off x="273266" y="1067270"/>
            <a:ext cx="5727592" cy="1261884"/>
          </a:xfrm>
          <a:prstGeom prst="rect">
            <a:avLst/>
          </a:prstGeom>
          <a:noFill/>
        </p:spPr>
        <p:txBody>
          <a:bodyPr wrap="square">
            <a:spAutoFit/>
          </a:bodyPr>
          <a:lstStyle/>
          <a:p>
            <a:pPr algn="just"/>
            <a:r>
              <a:rPr lang="es-CO" sz="1200" dirty="0">
                <a:solidFill>
                  <a:schemeClr val="accent5">
                    <a:lumMod val="50000"/>
                  </a:schemeClr>
                </a:solidFill>
                <a:effectLst/>
                <a:latin typeface="Arial Narrow" panose="020B0606020202030204" pitchFamily="34" charset="0"/>
                <a:ea typeface="Calibri" panose="020F0502020204030204" pitchFamily="34" charset="0"/>
                <a:cs typeface="Calibri" panose="020F0502020204030204" pitchFamily="34" charset="0"/>
              </a:rPr>
              <a:t>Se realizó depuración de las bases de datos por municipio de residencia, se excluyeron los datos con ajuste 6 , D y los datos repetidos. </a:t>
            </a:r>
            <a:endParaRPr lang="es-CO" sz="1200" dirty="0">
              <a:solidFill>
                <a:schemeClr val="accent5">
                  <a:lumMod val="50000"/>
                </a:schemeClr>
              </a:solidFill>
              <a:effectLst/>
              <a:latin typeface="Arial Narrow" panose="020B0606020202030204" pitchFamily="34" charset="0"/>
              <a:ea typeface="Calibri" panose="020F0502020204030204" pitchFamily="34" charset="0"/>
            </a:endParaRPr>
          </a:p>
          <a:p>
            <a:pPr algn="just"/>
            <a:r>
              <a:rPr lang="es-CO" sz="1200" dirty="0">
                <a:solidFill>
                  <a:schemeClr val="accent5">
                    <a:lumMod val="50000"/>
                  </a:schemeClr>
                </a:solidFill>
                <a:effectLst/>
                <a:latin typeface="Arial Narrow" panose="020B0606020202030204" pitchFamily="34" charset="0"/>
                <a:ea typeface="Calibri" panose="020F0502020204030204" pitchFamily="34" charset="0"/>
                <a:cs typeface="Calibri" panose="020F0502020204030204" pitchFamily="34" charset="0"/>
              </a:rPr>
              <a:t>Para el análisis de la información se utilizaron medidas de frecuencias absolutas, relativas y cálculos de razones.</a:t>
            </a:r>
          </a:p>
          <a:p>
            <a:pPr algn="just"/>
            <a:endParaRPr lang="es-CO" sz="1400" dirty="0">
              <a:solidFill>
                <a:schemeClr val="accent5">
                  <a:lumMod val="50000"/>
                </a:schemeClr>
              </a:solidFill>
              <a:highlight>
                <a:srgbClr val="FFFF00"/>
              </a:highlight>
              <a:latin typeface="Arial Narrow" panose="020B0606020202030204" pitchFamily="34" charset="0"/>
              <a:ea typeface="Calibri" panose="020F0502020204030204" pitchFamily="34" charset="0"/>
              <a:cs typeface="Calibri" panose="020F0502020204030204" pitchFamily="34" charset="0"/>
            </a:endParaRPr>
          </a:p>
          <a:p>
            <a:pPr algn="just"/>
            <a:endParaRPr lang="es-CO" sz="1400" dirty="0">
              <a:solidFill>
                <a:schemeClr val="accent5">
                  <a:lumMod val="50000"/>
                </a:schemeClr>
              </a:solidFill>
              <a:effectLst/>
              <a:latin typeface="Arial Narrow" panose="020B0606020202030204" pitchFamily="34" charset="0"/>
              <a:ea typeface="Calibri" panose="020F0502020204030204" pitchFamily="34" charset="0"/>
            </a:endParaRPr>
          </a:p>
        </p:txBody>
      </p:sp>
      <p:sp>
        <p:nvSpPr>
          <p:cNvPr id="10" name="Marcador de contenido 6">
            <a:extLst>
              <a:ext uri="{FF2B5EF4-FFF2-40B4-BE49-F238E27FC236}">
                <a16:creationId xmlns:a16="http://schemas.microsoft.com/office/drawing/2014/main" id="{D3BBE9BC-BD2B-4EE3-9BC1-411CA6A1B032}"/>
              </a:ext>
            </a:extLst>
          </p:cNvPr>
          <p:cNvSpPr txBox="1">
            <a:spLocks/>
          </p:cNvSpPr>
          <p:nvPr/>
        </p:nvSpPr>
        <p:spPr>
          <a:xfrm>
            <a:off x="6172202" y="1361440"/>
            <a:ext cx="5181600" cy="46280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CO" dirty="0"/>
          </a:p>
        </p:txBody>
      </p:sp>
      <p:sp>
        <p:nvSpPr>
          <p:cNvPr id="11" name="Marcador de contenido 6">
            <a:extLst>
              <a:ext uri="{FF2B5EF4-FFF2-40B4-BE49-F238E27FC236}">
                <a16:creationId xmlns:a16="http://schemas.microsoft.com/office/drawing/2014/main" id="{D3BBE9BC-BD2B-4EE3-9BC1-411CA6A1B032}"/>
              </a:ext>
            </a:extLst>
          </p:cNvPr>
          <p:cNvSpPr txBox="1">
            <a:spLocks/>
          </p:cNvSpPr>
          <p:nvPr/>
        </p:nvSpPr>
        <p:spPr>
          <a:xfrm>
            <a:off x="6412396" y="1778884"/>
            <a:ext cx="5181600" cy="46280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CO" dirty="0"/>
          </a:p>
        </p:txBody>
      </p:sp>
      <p:sp>
        <p:nvSpPr>
          <p:cNvPr id="13" name="Marcador de contenido 6">
            <a:extLst>
              <a:ext uri="{FF2B5EF4-FFF2-40B4-BE49-F238E27FC236}">
                <a16:creationId xmlns:a16="http://schemas.microsoft.com/office/drawing/2014/main" id="{810E6ACB-17E7-4BD8-A54F-5D8CF568E071}"/>
              </a:ext>
            </a:extLst>
          </p:cNvPr>
          <p:cNvSpPr txBox="1">
            <a:spLocks/>
          </p:cNvSpPr>
          <p:nvPr/>
        </p:nvSpPr>
        <p:spPr>
          <a:xfrm>
            <a:off x="104192" y="2113711"/>
            <a:ext cx="6019243" cy="4308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_tradnl" sz="1400" b="1" kern="0" dirty="0">
                <a:solidFill>
                  <a:schemeClr val="accent1">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1. </a:t>
            </a:r>
            <a:r>
              <a:rPr lang="es-ES_tradnl" sz="1200" b="1" kern="0" dirty="0">
                <a:solidFill>
                  <a:schemeClr val="accent1">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COMPORTAMIENTO SEMANAL MORTALIDAD PERINATAL Y NEONATAL A SEMANA 15 DE 2024</a:t>
            </a:r>
            <a:endParaRPr lang="es-CO" sz="1200" dirty="0">
              <a:solidFill>
                <a:schemeClr val="accent1">
                  <a:lumMod val="50000"/>
                </a:schemeClr>
              </a:solidFill>
            </a:endParaRPr>
          </a:p>
        </p:txBody>
      </p:sp>
      <p:sp>
        <p:nvSpPr>
          <p:cNvPr id="2" name="Rectángulo 1"/>
          <p:cNvSpPr/>
          <p:nvPr/>
        </p:nvSpPr>
        <p:spPr>
          <a:xfrm>
            <a:off x="189331" y="2560037"/>
            <a:ext cx="5868337" cy="461665"/>
          </a:xfrm>
          <a:prstGeom prst="rect">
            <a:avLst/>
          </a:prstGeom>
        </p:spPr>
        <p:txBody>
          <a:bodyPr wrap="square">
            <a:spAutoFit/>
          </a:bodyPr>
          <a:lstStyle/>
          <a:p>
            <a:pPr algn="ctr"/>
            <a:r>
              <a:rPr lang="es-CO" sz="1200" b="1" dirty="0">
                <a:solidFill>
                  <a:schemeClr val="accent1">
                    <a:lumMod val="50000"/>
                  </a:schemeClr>
                </a:solidFill>
                <a:latin typeface="Arial Narrow" panose="020B0606020202030204" pitchFamily="34" charset="0"/>
                <a:ea typeface="Calibri" panose="020F0502020204030204" pitchFamily="34" charset="0"/>
              </a:rPr>
              <a:t>Figura 1. Comportamiento Semanal Mortalidad Perinatal y neonatal a semana epidemiológica 15 en el Distrito de Cartagena 2024</a:t>
            </a:r>
            <a:endParaRPr lang="es-CO" sz="1200" dirty="0">
              <a:solidFill>
                <a:schemeClr val="accent1">
                  <a:lumMod val="50000"/>
                </a:schemeClr>
              </a:solidFill>
              <a:latin typeface="Arial" panose="020B0604020202020204" pitchFamily="34" charset="0"/>
              <a:ea typeface="Calibri" panose="020F0502020204030204" pitchFamily="34" charset="0"/>
            </a:endParaRPr>
          </a:p>
        </p:txBody>
      </p:sp>
      <p:sp>
        <p:nvSpPr>
          <p:cNvPr id="17" name="CuadroTexto 16">
            <a:extLst>
              <a:ext uri="{FF2B5EF4-FFF2-40B4-BE49-F238E27FC236}">
                <a16:creationId xmlns:a16="http://schemas.microsoft.com/office/drawing/2014/main" id="{FFE3004D-7E3C-4820-9B91-6597B99ABD82}"/>
              </a:ext>
            </a:extLst>
          </p:cNvPr>
          <p:cNvSpPr txBox="1"/>
          <p:nvPr/>
        </p:nvSpPr>
        <p:spPr>
          <a:xfrm>
            <a:off x="1273394" y="6133449"/>
            <a:ext cx="3276925" cy="273473"/>
          </a:xfrm>
          <a:prstGeom prst="rect">
            <a:avLst/>
          </a:prstGeom>
          <a:noFill/>
        </p:spPr>
        <p:txBody>
          <a:bodyPr wrap="square">
            <a:spAutoFit/>
          </a:bodyPr>
          <a:lstStyle/>
          <a:p>
            <a:pPr algn="ctr">
              <a:lnSpc>
                <a:spcPct val="107000"/>
              </a:lnSpc>
              <a:spcAft>
                <a:spcPts val="800"/>
              </a:spcAft>
              <a:tabLst>
                <a:tab pos="933450" algn="l"/>
              </a:tabLst>
            </a:pPr>
            <a:r>
              <a:rPr lang="es-CO" sz="1100" b="1" dirty="0">
                <a:effectLst/>
                <a:latin typeface="Arial Narrow" panose="020B0606020202030204" pitchFamily="34" charset="0"/>
                <a:ea typeface="Calibri" panose="020F0502020204030204" pitchFamily="34" charset="0"/>
                <a:cs typeface="Arial" panose="020B0604020202020204" pitchFamily="34" charset="0"/>
              </a:rPr>
              <a:t>Fuente:</a:t>
            </a:r>
            <a:r>
              <a:rPr lang="es-CO" sz="11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a16="http://schemas.microsoft.com/office/drawing/2014/main" id="{31534D25-ED63-4C32-B240-2F8E28251BF7}"/>
              </a:ext>
            </a:extLst>
          </p:cNvPr>
          <p:cNvSpPr txBox="1"/>
          <p:nvPr/>
        </p:nvSpPr>
        <p:spPr>
          <a:xfrm>
            <a:off x="6265311" y="687681"/>
            <a:ext cx="5740223" cy="523220"/>
          </a:xfrm>
          <a:prstGeom prst="rect">
            <a:avLst/>
          </a:prstGeom>
          <a:noFill/>
        </p:spPr>
        <p:txBody>
          <a:bodyPr wrap="square">
            <a:spAutoFit/>
          </a:bodyPr>
          <a:lstStyle/>
          <a:p>
            <a:pPr algn="ctr"/>
            <a:r>
              <a:rPr lang="es-CO" sz="1400" b="1" dirty="0">
                <a:solidFill>
                  <a:schemeClr val="accent1">
                    <a:lumMod val="75000"/>
                  </a:schemeClr>
                </a:solidFill>
                <a:latin typeface="Arial Narrow" panose="020B0606020202030204" pitchFamily="34" charset="0"/>
                <a:ea typeface="Calibri" panose="020F0502020204030204" pitchFamily="34" charset="0"/>
              </a:rPr>
              <a:t>Figura</a:t>
            </a:r>
            <a:r>
              <a:rPr lang="es-CO" sz="1400" b="1" dirty="0">
                <a:solidFill>
                  <a:schemeClr val="accent1">
                    <a:lumMod val="75000"/>
                  </a:schemeClr>
                </a:solidFill>
                <a:effectLst/>
                <a:latin typeface="Arial Narrow" panose="020B0606020202030204" pitchFamily="34" charset="0"/>
                <a:ea typeface="Calibri" panose="020F0502020204030204" pitchFamily="34" charset="0"/>
              </a:rPr>
              <a:t> 2. Comportamiento a Semana 15  Mortalidad Perinatal y </a:t>
            </a:r>
            <a:r>
              <a:rPr lang="es-CO" sz="1400" b="1" dirty="0">
                <a:solidFill>
                  <a:schemeClr val="accent1">
                    <a:lumMod val="75000"/>
                  </a:schemeClr>
                </a:solidFill>
                <a:latin typeface="Arial Narrow" panose="020B0606020202030204" pitchFamily="34" charset="0"/>
                <a:ea typeface="Calibri" panose="020F0502020204030204" pitchFamily="34" charset="0"/>
              </a:rPr>
              <a:t> Neonatal </a:t>
            </a:r>
            <a:r>
              <a:rPr lang="es-CO" sz="1400" b="1" dirty="0">
                <a:solidFill>
                  <a:schemeClr val="accent1">
                    <a:lumMod val="75000"/>
                  </a:schemeClr>
                </a:solidFill>
                <a:effectLst/>
                <a:latin typeface="Arial Narrow" panose="020B0606020202030204" pitchFamily="34" charset="0"/>
                <a:ea typeface="Calibri" panose="020F0502020204030204" pitchFamily="34" charset="0"/>
              </a:rPr>
              <a:t>en el Distrito de Cartagena 2022, 2023 Y 2024</a:t>
            </a:r>
            <a:endParaRPr lang="es-CO" sz="1400" dirty="0">
              <a:solidFill>
                <a:schemeClr val="accent1">
                  <a:lumMod val="75000"/>
                </a:schemeClr>
              </a:solidFill>
              <a:effectLst/>
              <a:latin typeface="Arial" panose="020B0604020202020204" pitchFamily="34" charset="0"/>
              <a:ea typeface="Calibri" panose="020F0502020204030204" pitchFamily="34" charset="0"/>
            </a:endParaRPr>
          </a:p>
        </p:txBody>
      </p:sp>
      <p:sp>
        <p:nvSpPr>
          <p:cNvPr id="5" name="Rectángulo 4"/>
          <p:cNvSpPr/>
          <p:nvPr/>
        </p:nvSpPr>
        <p:spPr>
          <a:xfrm>
            <a:off x="6283991" y="4311659"/>
            <a:ext cx="5721543" cy="1938992"/>
          </a:xfrm>
          <a:prstGeom prst="rect">
            <a:avLst/>
          </a:prstGeom>
        </p:spPr>
        <p:txBody>
          <a:bodyPr wrap="square">
            <a:spAutoFit/>
          </a:bodyPr>
          <a:lstStyle/>
          <a:p>
            <a:pPr algn="just"/>
            <a:r>
              <a:rPr lang="es-MX" sz="1200" dirty="0">
                <a:solidFill>
                  <a:schemeClr val="accent5">
                    <a:lumMod val="50000"/>
                  </a:schemeClr>
                </a:solidFill>
                <a:latin typeface="Arial Narrow" panose="020B0606020202030204" pitchFamily="34" charset="0"/>
              </a:rPr>
              <a:t> El seguimiento epidemiológico de 2024, SEMANA 14 en el Distrito de Cartagena, que resulto de la notificación al sistema nacional de vigilancia (SIVIGILA), después de la depuración de la base de datos, archivos planos de casos que cumplen con definición de casos para MPNT en comparación con años anteriores  fue, para el  año 2022 de 90  casos, en el 2023 se presentaron un total de  87 casos, y para el año en estudio 55 casos. (Ver Figura 2)</a:t>
            </a:r>
          </a:p>
          <a:p>
            <a:pPr algn="just"/>
            <a:r>
              <a:rPr lang="es-MX" sz="1200" dirty="0">
                <a:solidFill>
                  <a:schemeClr val="accent5">
                    <a:lumMod val="50000"/>
                  </a:schemeClr>
                </a:solidFill>
                <a:latin typeface="Arial Narrow" panose="020B0606020202030204" pitchFamily="34" charset="0"/>
              </a:rPr>
              <a:t>Al analizar el comportamiento de la notificación de este evento, se ha evidenciado una disminución del 37% comparado con el año anterior.</a:t>
            </a:r>
          </a:p>
          <a:p>
            <a:pPr algn="just"/>
            <a:r>
              <a:rPr lang="es-MX" sz="1200" dirty="0">
                <a:solidFill>
                  <a:schemeClr val="accent5">
                    <a:lumMod val="50000"/>
                  </a:schemeClr>
                </a:solidFill>
                <a:latin typeface="Arial Narrow" panose="020B0606020202030204" pitchFamily="34" charset="0"/>
              </a:rPr>
              <a:t>Para este año 2024  se evidencia que la semana que más casos notificaron fue la 3 con 7 casos respectivamente, correspondiente al 12% del total de casos notificados. (Ver Figura 1).</a:t>
            </a:r>
          </a:p>
          <a:p>
            <a:endParaRPr lang="es-CO" sz="1200" dirty="0">
              <a:solidFill>
                <a:schemeClr val="accent1">
                  <a:lumMod val="50000"/>
                </a:schemeClr>
              </a:solidFill>
            </a:endParaRPr>
          </a:p>
        </p:txBody>
      </p:sp>
      <p:sp>
        <p:nvSpPr>
          <p:cNvPr id="20" name="CuadroTexto 19">
            <a:extLst>
              <a:ext uri="{FF2B5EF4-FFF2-40B4-BE49-F238E27FC236}">
                <a16:creationId xmlns:a16="http://schemas.microsoft.com/office/drawing/2014/main" id="{15160FC7-B960-459C-BBAF-B707D640E814}"/>
              </a:ext>
            </a:extLst>
          </p:cNvPr>
          <p:cNvSpPr txBox="1"/>
          <p:nvPr/>
        </p:nvSpPr>
        <p:spPr>
          <a:xfrm>
            <a:off x="7376167" y="3992486"/>
            <a:ext cx="3254057" cy="273473"/>
          </a:xfrm>
          <a:prstGeom prst="rect">
            <a:avLst/>
          </a:prstGeom>
          <a:noFill/>
        </p:spPr>
        <p:txBody>
          <a:bodyPr wrap="square">
            <a:spAutoFit/>
          </a:bodyPr>
          <a:lstStyle/>
          <a:p>
            <a:pPr algn="ctr">
              <a:lnSpc>
                <a:spcPct val="107000"/>
              </a:lnSpc>
              <a:spcAft>
                <a:spcPts val="800"/>
              </a:spcAft>
              <a:tabLst>
                <a:tab pos="933450" algn="l"/>
              </a:tabLst>
            </a:pPr>
            <a:r>
              <a:rPr lang="es-CO" sz="1100" b="1" dirty="0">
                <a:effectLst/>
                <a:latin typeface="Arial Narrow" panose="020B0606020202030204" pitchFamily="34" charset="0"/>
                <a:ea typeface="Calibri" panose="020F0502020204030204" pitchFamily="34" charset="0"/>
                <a:cs typeface="Arial" panose="020B0604020202020204" pitchFamily="34" charset="0"/>
              </a:rPr>
              <a:t>Fuente:</a:t>
            </a:r>
            <a:r>
              <a:rPr lang="es-CO" sz="1100" dirty="0">
                <a:effectLst/>
                <a:latin typeface="Arial Narrow" panose="020B0606020202030204" pitchFamily="34" charset="0"/>
                <a:ea typeface="Calibri" panose="020F0502020204030204" pitchFamily="34" charset="0"/>
                <a:cs typeface="Arial" panose="020B0604020202020204" pitchFamily="34" charset="0"/>
              </a:rPr>
              <a:t> Sivigila, Cartagena 2022, 2023 y 2024</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4" descr="Ver las imágenes de origen">
            <a:extLst>
              <a:ext uri="{FF2B5EF4-FFF2-40B4-BE49-F238E27FC236}">
                <a16:creationId xmlns:a16="http://schemas.microsoft.com/office/drawing/2014/main" id="{6B4C690B-7DE9-41DA-BA68-04C868FA2B0A}"/>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a:stretch>
            <a:fillRect/>
          </a:stretch>
        </p:blipFill>
        <p:spPr bwMode="auto">
          <a:xfrm>
            <a:off x="656492" y="22542"/>
            <a:ext cx="1233805" cy="641985"/>
          </a:xfrm>
          <a:prstGeom prst="rect">
            <a:avLst/>
          </a:prstGeom>
          <a:noFill/>
        </p:spPr>
      </p:pic>
      <p:sp>
        <p:nvSpPr>
          <p:cNvPr id="22" name="Título 1">
            <a:extLst>
              <a:ext uri="{FF2B5EF4-FFF2-40B4-BE49-F238E27FC236}">
                <a16:creationId xmlns:a16="http://schemas.microsoft.com/office/drawing/2014/main" id="{55EF8FC7-A1B7-4762-84BF-F9F25F9CAE72}"/>
              </a:ext>
            </a:extLst>
          </p:cNvPr>
          <p:cNvSpPr>
            <a:spLocks noGrp="1"/>
          </p:cNvSpPr>
          <p:nvPr/>
        </p:nvSpPr>
        <p:spPr>
          <a:xfrm>
            <a:off x="5814219" y="171210"/>
            <a:ext cx="5897563" cy="490220"/>
          </a:xfrm>
          <a:prstGeom prst="rect">
            <a:avLst/>
          </a:prstGeom>
        </p:spPr>
        <p:txBody>
          <a:bodyPr vert="horz" wrap="square" lIns="91440" tIns="45720" rIns="91440" bIns="45720" rtlCol="0" anchor="b">
            <a:noAutofit/>
          </a:bodyPr>
          <a:lstStyle/>
          <a:p>
            <a:pPr algn="r">
              <a:lnSpc>
                <a:spcPct val="90000"/>
              </a:lnSpc>
              <a:spcAft>
                <a:spcPts val="800"/>
              </a:spcAft>
            </a:pPr>
            <a:r>
              <a:rPr lang="es-ES" b="1" kern="1200" dirty="0">
                <a:solidFill>
                  <a:srgbClr val="2F5496"/>
                </a:solidFill>
                <a:effectLst/>
                <a:latin typeface="Arial Narrow" panose="020B0606020202030204" pitchFamily="34" charset="0"/>
                <a:ea typeface="Times New Roman" panose="02020603050405020304" pitchFamily="18" charset="0"/>
                <a:cs typeface="Times New Roman" panose="02020603050405020304" pitchFamily="18" charset="0"/>
              </a:rPr>
              <a:t>Boletín Epidemiológico Mortalidad Perinatal y Neonatal tardía </a:t>
            </a:r>
          </a:p>
          <a:p>
            <a:pPr algn="r">
              <a:lnSpc>
                <a:spcPct val="90000"/>
              </a:lnSpc>
              <a:spcAft>
                <a:spcPts val="800"/>
              </a:spcAft>
            </a:pPr>
            <a:r>
              <a:rPr lang="es-ES" sz="2000" b="1" dirty="0">
                <a:solidFill>
                  <a:srgbClr val="2F5496"/>
                </a:solidFill>
                <a:latin typeface="Arial Narrow" panose="020B0606020202030204" pitchFamily="34" charset="0"/>
                <a:ea typeface="Calibri" panose="020F0502020204030204" pitchFamily="34" charset="0"/>
                <a:cs typeface="Times New Roman" panose="02020603050405020304" pitchFamily="18" charset="0"/>
              </a:rPr>
              <a:t>Comportamiento Demográfico Semana 15 de 2024</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Gráfico 3">
            <a:extLst>
              <a:ext uri="{FF2B5EF4-FFF2-40B4-BE49-F238E27FC236}">
                <a16:creationId xmlns:a16="http://schemas.microsoft.com/office/drawing/2014/main" id="{54782585-5832-4BC2-9301-9DAE49C13E9E}"/>
              </a:ext>
            </a:extLst>
          </p:cNvPr>
          <p:cNvGraphicFramePr>
            <a:graphicFrameLocks/>
          </p:cNvGraphicFramePr>
          <p:nvPr>
            <p:extLst>
              <p:ext uri="{D42A27DB-BD31-4B8C-83A1-F6EECF244321}">
                <p14:modId xmlns:p14="http://schemas.microsoft.com/office/powerpoint/2010/main" val="2408433978"/>
              </p:ext>
            </p:extLst>
          </p:nvPr>
        </p:nvGraphicFramePr>
        <p:xfrm>
          <a:off x="123316" y="3164007"/>
          <a:ext cx="6014850" cy="27555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17097F00-82E9-CE15-3E95-331FD39F6213}"/>
              </a:ext>
            </a:extLst>
          </p:cNvPr>
          <p:cNvGraphicFramePr>
            <a:graphicFrameLocks/>
          </p:cNvGraphicFramePr>
          <p:nvPr>
            <p:extLst>
              <p:ext uri="{D42A27DB-BD31-4B8C-83A1-F6EECF244321}">
                <p14:modId xmlns:p14="http://schemas.microsoft.com/office/powerpoint/2010/main" val="2542378071"/>
              </p:ext>
            </p:extLst>
          </p:nvPr>
        </p:nvGraphicFramePr>
        <p:xfrm>
          <a:off x="6687198" y="1205169"/>
          <a:ext cx="4931057" cy="27873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0972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2032DD6-5FD3-8712-42FA-E0B819F19CFB}"/>
              </a:ext>
            </a:extLst>
          </p:cNvPr>
          <p:cNvSpPr/>
          <p:nvPr/>
        </p:nvSpPr>
        <p:spPr>
          <a:xfrm>
            <a:off x="426720" y="447040"/>
            <a:ext cx="1402080" cy="6096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b="1" dirty="0">
                <a:latin typeface="Arial Narrow" panose="020B0606020202030204" pitchFamily="34" charset="0"/>
              </a:rPr>
              <a:t>INFORME DE EVENTO</a:t>
            </a:r>
            <a:endParaRPr lang="es-CO" b="1" dirty="0">
              <a:latin typeface="Arial Narrow" panose="020B0606020202030204" pitchFamily="34" charset="0"/>
            </a:endParaRPr>
          </a:p>
        </p:txBody>
      </p:sp>
      <p:sp>
        <p:nvSpPr>
          <p:cNvPr id="8" name="Rectángulo 7">
            <a:extLst>
              <a:ext uri="{FF2B5EF4-FFF2-40B4-BE49-F238E27FC236}">
                <a16:creationId xmlns:a16="http://schemas.microsoft.com/office/drawing/2014/main" id="{25A73E28-C522-D4C5-8CF1-91480CAB1DAA}"/>
              </a:ext>
            </a:extLst>
          </p:cNvPr>
          <p:cNvSpPr/>
          <p:nvPr/>
        </p:nvSpPr>
        <p:spPr>
          <a:xfrm>
            <a:off x="0" y="-1"/>
            <a:ext cx="12192000" cy="61976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sz="3200" b="1" dirty="0">
              <a:solidFill>
                <a:srgbClr val="002060"/>
              </a:solidFill>
              <a:latin typeface="Arial Narrow" panose="020B0606020202030204" pitchFamily="34" charset="0"/>
            </a:endParaRPr>
          </a:p>
        </p:txBody>
      </p:sp>
      <p:sp>
        <p:nvSpPr>
          <p:cNvPr id="12" name="Rectángulo: esquinas redondeadas 11">
            <a:extLst>
              <a:ext uri="{FF2B5EF4-FFF2-40B4-BE49-F238E27FC236}">
                <a16:creationId xmlns:a16="http://schemas.microsoft.com/office/drawing/2014/main" id="{3E16BC30-193D-9CDA-B178-CB21B3A98BE8}"/>
              </a:ext>
            </a:extLst>
          </p:cNvPr>
          <p:cNvSpPr/>
          <p:nvPr/>
        </p:nvSpPr>
        <p:spPr>
          <a:xfrm>
            <a:off x="6512560" y="1259046"/>
            <a:ext cx="5323840" cy="18811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1400" b="1" dirty="0">
              <a:solidFill>
                <a:srgbClr val="002060"/>
              </a:solidFill>
              <a:latin typeface="Arial Narrow" panose="020B0606020202030204" pitchFamily="34" charset="0"/>
            </a:endParaRPr>
          </a:p>
        </p:txBody>
      </p:sp>
      <p:sp>
        <p:nvSpPr>
          <p:cNvPr id="14" name="Rectángulo: esquinas redondeadas 13">
            <a:extLst>
              <a:ext uri="{FF2B5EF4-FFF2-40B4-BE49-F238E27FC236}">
                <a16:creationId xmlns:a16="http://schemas.microsoft.com/office/drawing/2014/main" id="{DC401D14-CFB3-3738-8518-1347C4CB829F}"/>
              </a:ext>
            </a:extLst>
          </p:cNvPr>
          <p:cNvSpPr/>
          <p:nvPr/>
        </p:nvSpPr>
        <p:spPr>
          <a:xfrm>
            <a:off x="6451600" y="3930332"/>
            <a:ext cx="5740400" cy="23079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1400" b="1" dirty="0">
              <a:solidFill>
                <a:srgbClr val="002060"/>
              </a:solidFill>
              <a:latin typeface="Arial Narrow" panose="020B0606020202030204" pitchFamily="34" charset="0"/>
            </a:endParaRPr>
          </a:p>
        </p:txBody>
      </p:sp>
      <p:pic>
        <p:nvPicPr>
          <p:cNvPr id="9" name="Picture 4" descr="Ver las imágenes de origen">
            <a:extLst>
              <a:ext uri="{FF2B5EF4-FFF2-40B4-BE49-F238E27FC236}">
                <a16:creationId xmlns:a16="http://schemas.microsoft.com/office/drawing/2014/main" id="{6B4C690B-7DE9-41DA-BA68-04C868FA2B0A}"/>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a:stretch>
            <a:fillRect/>
          </a:stretch>
        </p:blipFill>
        <p:spPr bwMode="auto">
          <a:xfrm>
            <a:off x="666114" y="16828"/>
            <a:ext cx="1233805" cy="641985"/>
          </a:xfrm>
          <a:prstGeom prst="rect">
            <a:avLst/>
          </a:prstGeom>
          <a:noFill/>
        </p:spPr>
      </p:pic>
      <p:sp>
        <p:nvSpPr>
          <p:cNvPr id="2" name="Rectángulo 1"/>
          <p:cNvSpPr/>
          <p:nvPr/>
        </p:nvSpPr>
        <p:spPr>
          <a:xfrm>
            <a:off x="253897" y="751840"/>
            <a:ext cx="6096000" cy="4370427"/>
          </a:xfrm>
          <a:prstGeom prst="rect">
            <a:avLst/>
          </a:prstGeom>
        </p:spPr>
        <p:txBody>
          <a:bodyPr>
            <a:spAutoFit/>
          </a:bodyPr>
          <a:lstStyle/>
          <a:p>
            <a:pPr algn="ctr"/>
            <a:r>
              <a:rPr lang="es-CO" sz="1200" b="1" dirty="0">
                <a:solidFill>
                  <a:schemeClr val="accent5">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2. </a:t>
            </a:r>
            <a:r>
              <a:rPr lang="es-MX" sz="1200" b="1" dirty="0">
                <a:solidFill>
                  <a:schemeClr val="accent5">
                    <a:lumMod val="50000"/>
                  </a:schemeClr>
                </a:solidFill>
                <a:latin typeface="Arial Narrow" panose="020B0606020202030204" pitchFamily="34" charset="0"/>
              </a:rPr>
              <a:t>COMPORTAMIENTO DE LA NOTIFICACIÓN  Y CARACTERÍSTICAS SOCIALES Y  DEMOGRÁFICAS DE MORTALIDAD PERINATAL Y NEONATAL TEMPRANA Y TARDIA.</a:t>
            </a:r>
            <a:endParaRPr lang="es-MX" sz="1200" dirty="0">
              <a:solidFill>
                <a:schemeClr val="accent5">
                  <a:lumMod val="50000"/>
                </a:schemeClr>
              </a:solidFill>
              <a:latin typeface="Arial Narrow" panose="020B0606020202030204" pitchFamily="34" charset="0"/>
            </a:endParaRPr>
          </a:p>
          <a:p>
            <a:pPr algn="just">
              <a:lnSpc>
                <a:spcPct val="100000"/>
              </a:lnSpc>
            </a:pPr>
            <a:br>
              <a:rPr lang="es-MX" sz="1200" dirty="0">
                <a:solidFill>
                  <a:schemeClr val="accent5">
                    <a:lumMod val="50000"/>
                  </a:schemeClr>
                </a:solidFill>
              </a:rPr>
            </a:br>
            <a:r>
              <a:rPr lang="es-CO" sz="1200" dirty="0">
                <a:solidFill>
                  <a:schemeClr val="accent5">
                    <a:lumMod val="50000"/>
                  </a:schemeClr>
                </a:solidFill>
                <a:latin typeface="Arial Narrow" panose="020B0606020202030204" pitchFamily="34" charset="0"/>
              </a:rPr>
              <a:t>Teniendo en cuenta los determinantes demográficos y sociales se puede decir que, para la variable edad  de la madre el mayor número de casos se presentó entre las edades de </a:t>
            </a:r>
            <a:r>
              <a:rPr lang="en-US" sz="1200" b="1" dirty="0">
                <a:solidFill>
                  <a:schemeClr val="accent5">
                    <a:lumMod val="50000"/>
                  </a:schemeClr>
                </a:solidFill>
                <a:latin typeface="Arial Narrow" panose="020B0606020202030204" pitchFamily="34" charset="0"/>
              </a:rPr>
              <a:t>20 a 34 años</a:t>
            </a:r>
            <a:r>
              <a:rPr lang="en-US" sz="1200" dirty="0">
                <a:solidFill>
                  <a:schemeClr val="accent5">
                    <a:lumMod val="50000"/>
                  </a:schemeClr>
                </a:solidFill>
                <a:latin typeface="Arial Narrow" panose="020B0606020202030204" pitchFamily="34" charset="0"/>
              </a:rPr>
              <a:t> con un porcentaje de 71%, seguido por las edades comprendidas de 15 a 19 años con un porcentaje de 18%, y posterior continuamos con las edades entre 35 a 39  años con un 7%. </a:t>
            </a:r>
            <a:r>
              <a:rPr lang="es-CO" sz="1200" dirty="0">
                <a:solidFill>
                  <a:schemeClr val="accent5">
                    <a:lumMod val="50000"/>
                  </a:schemeClr>
                </a:solidFill>
                <a:latin typeface="Arial Narrow" panose="020B0606020202030204" pitchFamily="34" charset="0"/>
              </a:rPr>
              <a:t>La edad mínima fue de 16 años y la edad máxima de 44 años. (</a:t>
            </a:r>
            <a:r>
              <a:rPr lang="es-CO" sz="1200" b="1" dirty="0">
                <a:solidFill>
                  <a:schemeClr val="accent5">
                    <a:lumMod val="50000"/>
                  </a:schemeClr>
                </a:solidFill>
                <a:latin typeface="Arial Narrow" panose="020B0606020202030204" pitchFamily="34" charset="0"/>
              </a:rPr>
              <a:t>Ver tabla 1</a:t>
            </a:r>
            <a:r>
              <a:rPr lang="es-CO" sz="1200" dirty="0">
                <a:solidFill>
                  <a:schemeClr val="accent5">
                    <a:lumMod val="50000"/>
                  </a:schemeClr>
                </a:solidFill>
                <a:latin typeface="Arial Narrow" panose="020B0606020202030204" pitchFamily="34" charset="0"/>
              </a:rPr>
              <a:t>).</a:t>
            </a:r>
          </a:p>
          <a:p>
            <a:pPr algn="just">
              <a:lnSpc>
                <a:spcPct val="100000"/>
              </a:lnSpc>
            </a:pPr>
            <a:endParaRPr lang="es-CO" sz="1200" dirty="0">
              <a:solidFill>
                <a:schemeClr val="accent5">
                  <a:lumMod val="50000"/>
                </a:schemeClr>
              </a:solidFill>
              <a:latin typeface="Arial Narrow" panose="020B0606020202030204" pitchFamily="34" charset="0"/>
            </a:endParaRPr>
          </a:p>
          <a:p>
            <a:pPr algn="just">
              <a:lnSpc>
                <a:spcPct val="100000"/>
              </a:lnSpc>
            </a:pPr>
            <a:r>
              <a:rPr lang="es-CO" sz="1200" dirty="0">
                <a:solidFill>
                  <a:schemeClr val="accent5">
                    <a:lumMod val="50000"/>
                  </a:schemeClr>
                </a:solidFill>
                <a:latin typeface="Arial Narrow" panose="020B0606020202030204" pitchFamily="34" charset="0"/>
              </a:rPr>
              <a:t>Según el régimen de salud al que pertenecen las madres, el régimen </a:t>
            </a:r>
            <a:r>
              <a:rPr lang="en-US" sz="1200" b="1" dirty="0">
                <a:solidFill>
                  <a:schemeClr val="accent5">
                    <a:lumMod val="50000"/>
                  </a:schemeClr>
                </a:solidFill>
                <a:latin typeface="Arial Narrow" panose="020B0606020202030204" pitchFamily="34" charset="0"/>
              </a:rPr>
              <a:t>subsidiado</a:t>
            </a:r>
            <a:r>
              <a:rPr lang="en-US" sz="1200" dirty="0">
                <a:solidFill>
                  <a:schemeClr val="accent5">
                    <a:lumMod val="50000"/>
                  </a:schemeClr>
                </a:solidFill>
                <a:latin typeface="Arial Narrow" panose="020B0606020202030204" pitchFamily="34" charset="0"/>
              </a:rPr>
              <a:t> fue el que presentó el mayor número de casos con un  50%, seguido del régimen contributivo con un 40%, excepcion con un 5%   y no asegurado con un 3% . (</a:t>
            </a:r>
            <a:r>
              <a:rPr lang="en-US" sz="1200" b="1" dirty="0">
                <a:solidFill>
                  <a:schemeClr val="accent5">
                    <a:lumMod val="50000"/>
                  </a:schemeClr>
                </a:solidFill>
                <a:latin typeface="Arial Narrow" panose="020B0606020202030204" pitchFamily="34" charset="0"/>
              </a:rPr>
              <a:t>Ver tabla 2</a:t>
            </a:r>
            <a:r>
              <a:rPr lang="en-US" sz="1200" dirty="0">
                <a:solidFill>
                  <a:schemeClr val="accent5">
                    <a:lumMod val="50000"/>
                  </a:schemeClr>
                </a:solidFill>
                <a:latin typeface="Arial Narrow" panose="020B0606020202030204" pitchFamily="34" charset="0"/>
              </a:rPr>
              <a:t>).</a:t>
            </a:r>
          </a:p>
          <a:p>
            <a:pPr algn="just">
              <a:lnSpc>
                <a:spcPct val="100000"/>
              </a:lnSpc>
            </a:pPr>
            <a:endParaRPr lang="en-US" sz="1200" dirty="0">
              <a:solidFill>
                <a:schemeClr val="accent5">
                  <a:lumMod val="50000"/>
                </a:schemeClr>
              </a:solidFill>
              <a:latin typeface="Arial Narrow" panose="020B0606020202030204" pitchFamily="34" charset="0"/>
            </a:endParaRPr>
          </a:p>
          <a:p>
            <a:pPr algn="just">
              <a:lnSpc>
                <a:spcPct val="100000"/>
              </a:lnSpc>
            </a:pPr>
            <a:r>
              <a:rPr lang="es-CO" sz="1200" dirty="0">
                <a:solidFill>
                  <a:schemeClr val="accent5">
                    <a:lumMod val="50000"/>
                  </a:schemeClr>
                </a:solidFill>
                <a:latin typeface="Arial Narrow" panose="020B0606020202030204" pitchFamily="34" charset="0"/>
              </a:rPr>
              <a:t>Para la variable nacionalidad de la gestante se presentaron 49 casos en gestantes colombianas con un porcentaje de 89%, 5 casos de gestantes venezolanas con un 9% y 1 caso de gestante alemana con un 1%  (Ver Figura 3). En cuanto a la pertenencia étnica, el 100% de los casos pertenecen a la variable </a:t>
            </a:r>
            <a:r>
              <a:rPr lang="en-US" sz="1200" b="1" dirty="0">
                <a:solidFill>
                  <a:schemeClr val="accent5">
                    <a:lumMod val="50000"/>
                  </a:schemeClr>
                </a:solidFill>
                <a:latin typeface="Arial Narrow" panose="020B0606020202030204" pitchFamily="34" charset="0"/>
              </a:rPr>
              <a:t>otras pertenencias étnicas</a:t>
            </a:r>
            <a:r>
              <a:rPr lang="en-US" sz="1200" dirty="0">
                <a:solidFill>
                  <a:schemeClr val="accent5">
                    <a:lumMod val="50000"/>
                  </a:schemeClr>
                </a:solidFill>
                <a:latin typeface="Arial Narrow" panose="020B0606020202030204" pitchFamily="34" charset="0"/>
              </a:rPr>
              <a:t>  (Ver tabla 3). </a:t>
            </a:r>
            <a:r>
              <a:rPr lang="es-CO" sz="1200" dirty="0">
                <a:solidFill>
                  <a:schemeClr val="accent5">
                    <a:lumMod val="50000"/>
                  </a:schemeClr>
                </a:solidFill>
                <a:latin typeface="Arial Narrow" panose="020B0606020202030204" pitchFamily="34" charset="0"/>
              </a:rPr>
              <a:t>De acuerdo al área de procedencia, se puede decir que el mayor peso porcentual se presentó en la </a:t>
            </a:r>
            <a:r>
              <a:rPr lang="en-US" sz="1200" b="1" dirty="0">
                <a:solidFill>
                  <a:schemeClr val="accent5">
                    <a:lumMod val="50000"/>
                  </a:schemeClr>
                </a:solidFill>
                <a:latin typeface="Arial Narrow" panose="020B0606020202030204" pitchFamily="34" charset="0"/>
              </a:rPr>
              <a:t>cabecera municipal</a:t>
            </a:r>
            <a:r>
              <a:rPr lang="en-US" sz="1200" dirty="0">
                <a:solidFill>
                  <a:schemeClr val="accent5">
                    <a:lumMod val="50000"/>
                  </a:schemeClr>
                </a:solidFill>
                <a:latin typeface="Arial Narrow" panose="020B0606020202030204" pitchFamily="34" charset="0"/>
              </a:rPr>
              <a:t> con un 94% seguido del centro poblado con un porcentaje de 5%. (Ver tabla 4)</a:t>
            </a:r>
          </a:p>
          <a:p>
            <a:pPr algn="just"/>
            <a:endParaRPr lang="en-US" dirty="0">
              <a:solidFill>
                <a:schemeClr val="accent5">
                  <a:lumMod val="50000"/>
                </a:schemeClr>
              </a:solidFill>
              <a:latin typeface="Arial Narrow" panose="020B0606020202030204" pitchFamily="34" charset="0"/>
            </a:endParaRPr>
          </a:p>
          <a:p>
            <a:pPr algn="just"/>
            <a:endParaRPr lang="es-CO" sz="1600" dirty="0">
              <a:solidFill>
                <a:schemeClr val="accent5">
                  <a:lumMod val="50000"/>
                </a:schemeClr>
              </a:solidFill>
              <a:latin typeface="Arial Narrow" panose="020B0606020202030204" pitchFamily="34" charset="0"/>
              <a:ea typeface="Calibri" panose="020F0502020204030204" pitchFamily="34" charset="0"/>
            </a:endParaRPr>
          </a:p>
          <a:p>
            <a:endParaRPr lang="es-CO" sz="1600" dirty="0">
              <a:solidFill>
                <a:schemeClr val="accent5">
                  <a:lumMod val="50000"/>
                </a:schemeClr>
              </a:solidFill>
              <a:latin typeface="Arial Narrow" panose="020B0606020202030204" pitchFamily="34" charset="0"/>
            </a:endParaRPr>
          </a:p>
        </p:txBody>
      </p:sp>
      <p:sp>
        <p:nvSpPr>
          <p:cNvPr id="10" name="Título 1">
            <a:extLst>
              <a:ext uri="{FF2B5EF4-FFF2-40B4-BE49-F238E27FC236}">
                <a16:creationId xmlns:a16="http://schemas.microsoft.com/office/drawing/2014/main" id="{55EF8FC7-A1B7-4762-84BF-F9F25F9CAE72}"/>
              </a:ext>
            </a:extLst>
          </p:cNvPr>
          <p:cNvSpPr>
            <a:spLocks noGrp="1"/>
          </p:cNvSpPr>
          <p:nvPr/>
        </p:nvSpPr>
        <p:spPr>
          <a:xfrm>
            <a:off x="5688819" y="168593"/>
            <a:ext cx="5897563" cy="490220"/>
          </a:xfrm>
          <a:prstGeom prst="rect">
            <a:avLst/>
          </a:prstGeom>
        </p:spPr>
        <p:txBody>
          <a:bodyPr vert="horz" wrap="square" lIns="91440" tIns="45720" rIns="91440" bIns="45720" rtlCol="0" anchor="b">
            <a:noAutofit/>
          </a:bodyPr>
          <a:lstStyle/>
          <a:p>
            <a:pPr algn="r">
              <a:lnSpc>
                <a:spcPct val="90000"/>
              </a:lnSpc>
              <a:spcAft>
                <a:spcPts val="800"/>
              </a:spcAft>
            </a:pPr>
            <a:r>
              <a:rPr lang="es-ES" sz="2000" b="1" kern="1200" dirty="0">
                <a:solidFill>
                  <a:srgbClr val="2F5496"/>
                </a:solidFill>
                <a:effectLst/>
                <a:latin typeface="Arial Narrow" panose="020B0606020202030204" pitchFamily="34" charset="0"/>
                <a:ea typeface="Times New Roman" panose="02020603050405020304" pitchFamily="18" charset="0"/>
                <a:cs typeface="Times New Roman" panose="02020603050405020304" pitchFamily="18" charset="0"/>
              </a:rPr>
              <a:t>Boletín Epidemiológico Mortalidad Perinatal y Neonatal</a:t>
            </a:r>
          </a:p>
          <a:p>
            <a:pPr algn="r">
              <a:lnSpc>
                <a:spcPct val="90000"/>
              </a:lnSpc>
              <a:spcAft>
                <a:spcPts val="800"/>
              </a:spcAft>
            </a:pPr>
            <a:r>
              <a:rPr lang="es-ES" sz="2000" b="1" dirty="0">
                <a:solidFill>
                  <a:srgbClr val="2F5496"/>
                </a:solidFill>
                <a:latin typeface="Arial Narrow" panose="020B0606020202030204" pitchFamily="34" charset="0"/>
                <a:ea typeface="Calibri" panose="020F0502020204030204" pitchFamily="34" charset="0"/>
                <a:cs typeface="Times New Roman" panose="02020603050405020304" pitchFamily="18" charset="0"/>
              </a:rPr>
              <a:t>Comportamiento Demográfico Semana 15 2024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771A3FE7-5289-40EA-94B1-F49EBCC1048C}"/>
              </a:ext>
            </a:extLst>
          </p:cNvPr>
          <p:cNvSpPr txBox="1"/>
          <p:nvPr/>
        </p:nvSpPr>
        <p:spPr>
          <a:xfrm>
            <a:off x="747425" y="4300926"/>
            <a:ext cx="5069188" cy="461665"/>
          </a:xfrm>
          <a:prstGeom prst="rect">
            <a:avLst/>
          </a:prstGeom>
          <a:noFill/>
        </p:spPr>
        <p:txBody>
          <a:bodyPr wrap="square">
            <a:spAutoFit/>
          </a:bodyPr>
          <a:lstStyle/>
          <a:p>
            <a:pPr algn="ctr"/>
            <a:r>
              <a:rPr lang="es-ES" sz="1200" b="1" dirty="0">
                <a:solidFill>
                  <a:schemeClr val="accent1">
                    <a:lumMod val="75000"/>
                  </a:schemeClr>
                </a:solidFill>
                <a:latin typeface="Arial Narrow" panose="020B0606020202030204" pitchFamily="34" charset="0"/>
              </a:rPr>
              <a:t>Tabla 1 .Análisis de la mortalidad perinatal y neonatal tardía según grupos de edad de la madre en el Distrito de Cartagena, Colombia, Semana 14 2024</a:t>
            </a:r>
            <a:endParaRPr lang="es-CO" sz="1200" dirty="0">
              <a:solidFill>
                <a:schemeClr val="accent1">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6604773" y="679865"/>
            <a:ext cx="5099959" cy="646331"/>
          </a:xfrm>
          <a:prstGeom prst="rect">
            <a:avLst/>
          </a:prstGeom>
        </p:spPr>
        <p:txBody>
          <a:bodyPr wrap="square">
            <a:spAutoFit/>
          </a:bodyPr>
          <a:lstStyle/>
          <a:p>
            <a:pPr algn="ctr"/>
            <a:r>
              <a:rPr lang="es-ES" sz="1200" b="1" dirty="0">
                <a:solidFill>
                  <a:schemeClr val="accent1">
                    <a:lumMod val="75000"/>
                  </a:schemeClr>
                </a:solidFill>
                <a:latin typeface="Arial Narrow" panose="020B0606020202030204" pitchFamily="34" charset="0"/>
              </a:rPr>
              <a:t>Tabla 2.</a:t>
            </a:r>
            <a:r>
              <a:rPr lang="es-ES" sz="1200" dirty="0">
                <a:solidFill>
                  <a:schemeClr val="accent1">
                    <a:lumMod val="75000"/>
                  </a:schemeClr>
                </a:solidFill>
                <a:latin typeface="Arial Narrow" panose="020B0606020202030204" pitchFamily="34" charset="0"/>
              </a:rPr>
              <a:t>  </a:t>
            </a:r>
            <a:r>
              <a:rPr lang="es-ES" sz="1200" b="1" dirty="0">
                <a:solidFill>
                  <a:schemeClr val="accent1">
                    <a:lumMod val="75000"/>
                  </a:schemeClr>
                </a:solidFill>
                <a:latin typeface="Arial Narrow" panose="020B0606020202030204" pitchFamily="34" charset="0"/>
              </a:rPr>
              <a:t>Análisis de la mortalidad perinatal y neonatal tardía según el régimen al que pertenecen las madres en el Distrito de Cartagena, Colombia, Semana epidemiológica 15  2024</a:t>
            </a:r>
            <a:endParaRPr lang="es-CO" sz="1200" dirty="0">
              <a:solidFill>
                <a:schemeClr val="accent1">
                  <a:lumMod val="75000"/>
                </a:schemeClr>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17" name="CuadroTexto 16">
            <a:extLst>
              <a:ext uri="{FF2B5EF4-FFF2-40B4-BE49-F238E27FC236}">
                <a16:creationId xmlns:a16="http://schemas.microsoft.com/office/drawing/2014/main" id="{31A57FC9-B7A1-4154-BA10-B7192820E402}"/>
              </a:ext>
            </a:extLst>
          </p:cNvPr>
          <p:cNvSpPr txBox="1"/>
          <p:nvPr/>
        </p:nvSpPr>
        <p:spPr>
          <a:xfrm>
            <a:off x="6887335" y="3435014"/>
            <a:ext cx="4817397" cy="646331"/>
          </a:xfrm>
          <a:prstGeom prst="rect">
            <a:avLst/>
          </a:prstGeom>
          <a:noFill/>
        </p:spPr>
        <p:txBody>
          <a:bodyPr wrap="square">
            <a:spAutoFit/>
          </a:bodyPr>
          <a:lstStyle/>
          <a:p>
            <a:pPr algn="ctr"/>
            <a:r>
              <a:rPr lang="es-CO" sz="1200" b="1" dirty="0">
                <a:solidFill>
                  <a:schemeClr val="accent1">
                    <a:lumMod val="75000"/>
                  </a:schemeClr>
                </a:solidFill>
              </a:rPr>
              <a:t>Figura 3. </a:t>
            </a:r>
            <a:r>
              <a:rPr lang="es-ES" sz="1200" b="1" dirty="0">
                <a:solidFill>
                  <a:schemeClr val="accent1">
                    <a:lumMod val="75000"/>
                  </a:schemeClr>
                </a:solidFill>
              </a:rPr>
              <a:t>Análisis de la mortalidad perinatal y neonatal tardía según la nacionalidad de la madre en el Distrito de Cartagena, Colombia, Semana epidemiológica 15 2024</a:t>
            </a:r>
            <a:endParaRPr lang="es-CO"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Texto 21">
            <a:extLst>
              <a:ext uri="{FF2B5EF4-FFF2-40B4-BE49-F238E27FC236}">
                <a16:creationId xmlns:a16="http://schemas.microsoft.com/office/drawing/2014/main" id="{15160FC7-B960-459C-BBAF-B707D640E814}"/>
              </a:ext>
            </a:extLst>
          </p:cNvPr>
          <p:cNvSpPr txBox="1"/>
          <p:nvPr/>
        </p:nvSpPr>
        <p:spPr>
          <a:xfrm>
            <a:off x="7694771" y="3110516"/>
            <a:ext cx="3254057" cy="232949"/>
          </a:xfrm>
          <a:prstGeom prst="rect">
            <a:avLst/>
          </a:prstGeom>
          <a:noFill/>
        </p:spPr>
        <p:txBody>
          <a:bodyPr wrap="square">
            <a:spAutoFit/>
          </a:bodyPr>
          <a:lstStyle/>
          <a:p>
            <a:pPr algn="ctr">
              <a:lnSpc>
                <a:spcPct val="107000"/>
              </a:lnSpc>
              <a:spcAft>
                <a:spcPts val="800"/>
              </a:spcAft>
              <a:tabLst>
                <a:tab pos="933450" algn="l"/>
              </a:tabLst>
            </a:pPr>
            <a:r>
              <a:rPr lang="es-CO" sz="900" b="1" dirty="0">
                <a:effectLst/>
                <a:latin typeface="Arial Narrow" panose="020B0606020202030204" pitchFamily="34" charset="0"/>
                <a:ea typeface="Calibri" panose="020F0502020204030204" pitchFamily="34" charset="0"/>
                <a:cs typeface="Arial" panose="020B0604020202020204" pitchFamily="34" charset="0"/>
              </a:rPr>
              <a:t>Fuente:</a:t>
            </a:r>
            <a:r>
              <a:rPr lang="es-CO" sz="9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CuadroTexto 22">
            <a:extLst>
              <a:ext uri="{FF2B5EF4-FFF2-40B4-BE49-F238E27FC236}">
                <a16:creationId xmlns:a16="http://schemas.microsoft.com/office/drawing/2014/main" id="{15160FC7-B960-459C-BBAF-B707D640E814}"/>
              </a:ext>
            </a:extLst>
          </p:cNvPr>
          <p:cNvSpPr txBox="1"/>
          <p:nvPr/>
        </p:nvSpPr>
        <p:spPr>
          <a:xfrm>
            <a:off x="1654991" y="6480328"/>
            <a:ext cx="3254057" cy="232949"/>
          </a:xfrm>
          <a:prstGeom prst="rect">
            <a:avLst/>
          </a:prstGeom>
          <a:noFill/>
        </p:spPr>
        <p:txBody>
          <a:bodyPr wrap="square">
            <a:spAutoFit/>
          </a:bodyPr>
          <a:lstStyle/>
          <a:p>
            <a:pPr algn="ctr">
              <a:lnSpc>
                <a:spcPct val="107000"/>
              </a:lnSpc>
              <a:spcAft>
                <a:spcPts val="800"/>
              </a:spcAft>
              <a:tabLst>
                <a:tab pos="933450" algn="l"/>
              </a:tabLst>
            </a:pPr>
            <a:r>
              <a:rPr lang="es-CO" sz="900" b="1" dirty="0">
                <a:effectLst/>
                <a:latin typeface="Arial Narrow" panose="020B0606020202030204" pitchFamily="34" charset="0"/>
                <a:ea typeface="Calibri" panose="020F0502020204030204" pitchFamily="34" charset="0"/>
                <a:cs typeface="Arial" panose="020B0604020202020204" pitchFamily="34" charset="0"/>
              </a:rPr>
              <a:t>Fuente:</a:t>
            </a:r>
            <a:r>
              <a:rPr lang="es-CO" sz="9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CuadroTexto 23">
            <a:extLst>
              <a:ext uri="{FF2B5EF4-FFF2-40B4-BE49-F238E27FC236}">
                <a16:creationId xmlns:a16="http://schemas.microsoft.com/office/drawing/2014/main" id="{990FF49A-4343-5E4B-B478-DB3338537296}"/>
              </a:ext>
            </a:extLst>
          </p:cNvPr>
          <p:cNvSpPr txBox="1"/>
          <p:nvPr/>
        </p:nvSpPr>
        <p:spPr>
          <a:xfrm>
            <a:off x="7839674" y="6178804"/>
            <a:ext cx="3055384" cy="232949"/>
          </a:xfrm>
          <a:prstGeom prst="rect">
            <a:avLst/>
          </a:prstGeom>
          <a:noFill/>
        </p:spPr>
        <p:txBody>
          <a:bodyPr wrap="square">
            <a:spAutoFit/>
          </a:bodyPr>
          <a:lstStyle/>
          <a:p>
            <a:pPr algn="ctr">
              <a:lnSpc>
                <a:spcPct val="107000"/>
              </a:lnSpc>
              <a:spcAft>
                <a:spcPts val="800"/>
              </a:spcAft>
              <a:tabLst>
                <a:tab pos="933450" algn="l"/>
              </a:tabLst>
            </a:pPr>
            <a:r>
              <a:rPr lang="es-CO" sz="900" b="1" dirty="0">
                <a:effectLst/>
                <a:latin typeface="Arial Narrow" panose="020B0606020202030204" pitchFamily="34" charset="0"/>
                <a:ea typeface="Calibri" panose="020F0502020204030204" pitchFamily="34" charset="0"/>
                <a:cs typeface="Arial" panose="020B0604020202020204" pitchFamily="34" charset="0"/>
              </a:rPr>
              <a:t>Fuente:</a:t>
            </a:r>
            <a:r>
              <a:rPr lang="es-CO" sz="9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Objeto 3">
            <a:extLst>
              <a:ext uri="{FF2B5EF4-FFF2-40B4-BE49-F238E27FC236}">
                <a16:creationId xmlns:a16="http://schemas.microsoft.com/office/drawing/2014/main" id="{D6528282-A413-E76E-D2A0-AFD5F413ABB5}"/>
              </a:ext>
            </a:extLst>
          </p:cNvPr>
          <p:cNvGraphicFramePr>
            <a:graphicFrameLocks noChangeAspect="1"/>
          </p:cNvGraphicFramePr>
          <p:nvPr>
            <p:extLst>
              <p:ext uri="{D42A27DB-BD31-4B8C-83A1-F6EECF244321}">
                <p14:modId xmlns:p14="http://schemas.microsoft.com/office/powerpoint/2010/main" val="4104195417"/>
              </p:ext>
            </p:extLst>
          </p:nvPr>
        </p:nvGraphicFramePr>
        <p:xfrm>
          <a:off x="997835" y="4762591"/>
          <a:ext cx="4405745" cy="1727581"/>
        </p:xfrm>
        <a:graphic>
          <a:graphicData uri="http://schemas.openxmlformats.org/presentationml/2006/ole">
            <mc:AlternateContent xmlns:mc="http://schemas.openxmlformats.org/markup-compatibility/2006">
              <mc:Choice xmlns:v="urn:schemas-microsoft-com:vml" Requires="v">
                <p:oleObj name="Worksheet" r:id="rId3" imgW="3238471" imgH="1495599" progId="Excel.Sheet.12">
                  <p:embed/>
                </p:oleObj>
              </mc:Choice>
              <mc:Fallback>
                <p:oleObj name="Worksheet" r:id="rId3" imgW="3238471" imgH="1495599" progId="Excel.Sheet.12">
                  <p:embed/>
                  <p:pic>
                    <p:nvPicPr>
                      <p:cNvPr id="0" name=""/>
                      <p:cNvPicPr/>
                      <p:nvPr/>
                    </p:nvPicPr>
                    <p:blipFill>
                      <a:blip r:embed="rId4"/>
                      <a:stretch>
                        <a:fillRect/>
                      </a:stretch>
                    </p:blipFill>
                    <p:spPr>
                      <a:xfrm>
                        <a:off x="997835" y="4762591"/>
                        <a:ext cx="4405745" cy="1727581"/>
                      </a:xfrm>
                      <a:prstGeom prst="rect">
                        <a:avLst/>
                      </a:prstGeom>
                    </p:spPr>
                  </p:pic>
                </p:oleObj>
              </mc:Fallback>
            </mc:AlternateContent>
          </a:graphicData>
        </a:graphic>
      </p:graphicFrame>
      <p:graphicFrame>
        <p:nvGraphicFramePr>
          <p:cNvPr id="15" name="Gráfico 14">
            <a:extLst>
              <a:ext uri="{FF2B5EF4-FFF2-40B4-BE49-F238E27FC236}">
                <a16:creationId xmlns:a16="http://schemas.microsoft.com/office/drawing/2014/main" id="{C4FC7BB0-0FAD-4134-A0FA-6021AB5EA7BC}"/>
              </a:ext>
            </a:extLst>
          </p:cNvPr>
          <p:cNvGraphicFramePr>
            <a:graphicFrameLocks/>
          </p:cNvGraphicFramePr>
          <p:nvPr>
            <p:extLst>
              <p:ext uri="{D42A27DB-BD31-4B8C-83A1-F6EECF244321}">
                <p14:modId xmlns:p14="http://schemas.microsoft.com/office/powerpoint/2010/main" val="179566419"/>
              </p:ext>
            </p:extLst>
          </p:nvPr>
        </p:nvGraphicFramePr>
        <p:xfrm>
          <a:off x="6868752" y="1282762"/>
          <a:ext cx="4572000" cy="18811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a:extLst>
              <a:ext uri="{FF2B5EF4-FFF2-40B4-BE49-F238E27FC236}">
                <a16:creationId xmlns:a16="http://schemas.microsoft.com/office/drawing/2014/main" id="{A4D8F51C-036E-4B7C-A9B6-70AB0F2F5CE4}"/>
              </a:ext>
            </a:extLst>
          </p:cNvPr>
          <p:cNvGraphicFramePr>
            <a:graphicFrameLocks/>
          </p:cNvGraphicFramePr>
          <p:nvPr>
            <p:extLst>
              <p:ext uri="{D42A27DB-BD31-4B8C-83A1-F6EECF244321}">
                <p14:modId xmlns:p14="http://schemas.microsoft.com/office/powerpoint/2010/main" val="1797563111"/>
              </p:ext>
            </p:extLst>
          </p:nvPr>
        </p:nvGraphicFramePr>
        <p:xfrm>
          <a:off x="6639886" y="4080226"/>
          <a:ext cx="5069188" cy="20896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239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5A73E28-C522-D4C5-8CF1-91480CAB1DAA}"/>
              </a:ext>
            </a:extLst>
          </p:cNvPr>
          <p:cNvSpPr/>
          <p:nvPr/>
        </p:nvSpPr>
        <p:spPr>
          <a:xfrm>
            <a:off x="0" y="-11830"/>
            <a:ext cx="12192000" cy="609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r">
              <a:lnSpc>
                <a:spcPct val="90000"/>
              </a:lnSpc>
              <a:spcAft>
                <a:spcPts val="800"/>
              </a:spcAft>
            </a:pPr>
            <a:r>
              <a:rPr lang="es-ES" b="1" dirty="0">
                <a:solidFill>
                  <a:srgbClr val="2F5496"/>
                </a:solidFill>
                <a:latin typeface="Arial Narrow" panose="020B0606020202030204" pitchFamily="34" charset="0"/>
                <a:ea typeface="Times New Roman" panose="02020603050405020304" pitchFamily="18" charset="0"/>
                <a:cs typeface="Times New Roman" panose="02020603050405020304" pitchFamily="18" charset="0"/>
              </a:rPr>
              <a:t>Boletín Epidemiológico Mortalidad Perinatal y Neonatal       </a:t>
            </a:r>
          </a:p>
          <a:p>
            <a:pPr algn="r">
              <a:lnSpc>
                <a:spcPct val="90000"/>
              </a:lnSpc>
              <a:spcAft>
                <a:spcPts val="800"/>
              </a:spcAft>
            </a:pPr>
            <a:r>
              <a:rPr lang="es-ES" b="1" dirty="0">
                <a:solidFill>
                  <a:srgbClr val="2F5496"/>
                </a:solidFill>
                <a:latin typeface="Arial Narrow" panose="020B0606020202030204" pitchFamily="34" charset="0"/>
                <a:ea typeface="Calibri" panose="020F0502020204030204" pitchFamily="34" charset="0"/>
                <a:cs typeface="Times New Roman" panose="02020603050405020304" pitchFamily="18" charset="0"/>
              </a:rPr>
              <a:t>Comportamiento Demográfico SEMANA 15 DE 2024</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4" descr="Ver las imágenes de origen">
            <a:extLst>
              <a:ext uri="{FF2B5EF4-FFF2-40B4-BE49-F238E27FC236}">
                <a16:creationId xmlns:a16="http://schemas.microsoft.com/office/drawing/2014/main" id="{6B4C690B-7DE9-41DA-BA68-04C868FA2B0A}"/>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a:stretch>
            <a:fillRect/>
          </a:stretch>
        </p:blipFill>
        <p:spPr bwMode="auto">
          <a:xfrm>
            <a:off x="318110" y="1563"/>
            <a:ext cx="1233805" cy="641985"/>
          </a:xfrm>
          <a:prstGeom prst="rect">
            <a:avLst/>
          </a:prstGeom>
          <a:noFill/>
        </p:spPr>
      </p:pic>
      <p:sp>
        <p:nvSpPr>
          <p:cNvPr id="12" name="CuadroTexto 11">
            <a:extLst>
              <a:ext uri="{FF2B5EF4-FFF2-40B4-BE49-F238E27FC236}">
                <a16:creationId xmlns:a16="http://schemas.microsoft.com/office/drawing/2014/main" id="{771A3FE7-5289-40EA-94B1-F49EBCC1048C}"/>
              </a:ext>
            </a:extLst>
          </p:cNvPr>
          <p:cNvSpPr txBox="1"/>
          <p:nvPr/>
        </p:nvSpPr>
        <p:spPr>
          <a:xfrm>
            <a:off x="513078" y="948188"/>
            <a:ext cx="4303648" cy="923330"/>
          </a:xfrm>
          <a:prstGeom prst="rect">
            <a:avLst/>
          </a:prstGeom>
          <a:noFill/>
        </p:spPr>
        <p:txBody>
          <a:bodyPr wrap="square">
            <a:spAutoFit/>
          </a:bodyPr>
          <a:lstStyle/>
          <a:p>
            <a:pPr algn="ctr"/>
            <a:r>
              <a:rPr lang="es-ES" sz="1200" b="1" dirty="0">
                <a:solidFill>
                  <a:schemeClr val="accent1">
                    <a:lumMod val="75000"/>
                  </a:schemeClr>
                </a:solidFill>
                <a:latin typeface="Arial Narrow" panose="020B0606020202030204" pitchFamily="34" charset="0"/>
              </a:rPr>
              <a:t>Tabla 3.   Análisis de la mortalidad perinatal y neonatal tardía según grupos de pertenencia étnica, Distrito de Cartagena, Colombia, semana 15, 2024</a:t>
            </a:r>
            <a:endParaRPr lang="en-US" sz="1200" dirty="0">
              <a:solidFill>
                <a:schemeClr val="accent1">
                  <a:lumMod val="75000"/>
                </a:schemeClr>
              </a:solidFill>
              <a:latin typeface="Arial Narrow" panose="020B0606020202030204" pitchFamily="34" charset="0"/>
            </a:endParaRPr>
          </a:p>
          <a:p>
            <a:pPr marL="0" indent="0" algn="ctr">
              <a:lnSpc>
                <a:spcPct val="150000"/>
              </a:lnSpc>
              <a:buNone/>
            </a:pPr>
            <a:r>
              <a:rPr lang="es-ES" sz="1200" b="1" dirty="0">
                <a:solidFill>
                  <a:srgbClr val="1F3864"/>
                </a:solidFill>
                <a:latin typeface="Arial Narrow" panose="020B0606020202030204" pitchFamily="34" charset="0"/>
                <a:ea typeface="Calibri" panose="020F0502020204030204" pitchFamily="34" charset="0"/>
                <a:cs typeface="Times New Roman" panose="02020603050405020304" pitchFamily="18" charset="0"/>
              </a:rPr>
              <a:t>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771A3FE7-5289-40EA-94B1-F49EBCC1048C}"/>
              </a:ext>
            </a:extLst>
          </p:cNvPr>
          <p:cNvSpPr txBox="1"/>
          <p:nvPr/>
        </p:nvSpPr>
        <p:spPr>
          <a:xfrm>
            <a:off x="501707" y="3507375"/>
            <a:ext cx="4303648" cy="800219"/>
          </a:xfrm>
          <a:prstGeom prst="rect">
            <a:avLst/>
          </a:prstGeom>
          <a:noFill/>
        </p:spPr>
        <p:txBody>
          <a:bodyPr wrap="square">
            <a:spAutoFit/>
          </a:bodyPr>
          <a:lstStyle/>
          <a:p>
            <a:pPr algn="ctr"/>
            <a:r>
              <a:rPr lang="es-ES" sz="1000" b="1" dirty="0">
                <a:latin typeface="Arial Narrow" panose="020B0606020202030204" pitchFamily="34" charset="0"/>
              </a:rPr>
              <a:t> </a:t>
            </a:r>
            <a:endParaRPr lang="en-US" sz="1200" dirty="0">
              <a:solidFill>
                <a:schemeClr val="accent1">
                  <a:lumMod val="75000"/>
                </a:schemeClr>
              </a:solidFill>
              <a:latin typeface="Arial Narrow" panose="020B0606020202030204" pitchFamily="34" charset="0"/>
            </a:endParaRPr>
          </a:p>
          <a:p>
            <a:pPr algn="ctr"/>
            <a:r>
              <a:rPr lang="es-ES" sz="1200" b="1" dirty="0">
                <a:solidFill>
                  <a:schemeClr val="accent1">
                    <a:lumMod val="75000"/>
                  </a:schemeClr>
                </a:solidFill>
                <a:latin typeface="Arial Narrow" panose="020B0606020202030204" pitchFamily="34" charset="0"/>
              </a:rPr>
              <a:t>Tabla 4.    Análisis de la mortalidad perinatal y neonatal tardía según la residencia de la madre en el Distrito de Cartagena, Colombia, semana epidemiológica 15, 2024</a:t>
            </a:r>
            <a:endParaRPr lang="es-CO" sz="1200" dirty="0">
              <a:solidFill>
                <a:schemeClr val="accent1">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8" name="Marcador de contenido 5">
            <a:extLst>
              <a:ext uri="{FF2B5EF4-FFF2-40B4-BE49-F238E27FC236}">
                <a16:creationId xmlns:a16="http://schemas.microsoft.com/office/drawing/2014/main" id="{B09FDCEE-0499-4867-9895-1C6B037E3CB7}"/>
              </a:ext>
            </a:extLst>
          </p:cNvPr>
          <p:cNvSpPr txBox="1">
            <a:spLocks/>
          </p:cNvSpPr>
          <p:nvPr/>
        </p:nvSpPr>
        <p:spPr>
          <a:xfrm>
            <a:off x="5195632" y="625914"/>
            <a:ext cx="6871561" cy="32029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7000"/>
              </a:lnSpc>
              <a:spcBef>
                <a:spcPts val="200"/>
              </a:spcBef>
            </a:pPr>
            <a:endParaRPr lang="es-CO" sz="1100" b="1" dirty="0">
              <a:solidFill>
                <a:schemeClr val="accent5">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p>
            <a:pPr lvl="0" algn="just">
              <a:lnSpc>
                <a:spcPct val="107000"/>
              </a:lnSpc>
              <a:spcBef>
                <a:spcPts val="200"/>
              </a:spcBef>
            </a:pPr>
            <a:r>
              <a:rPr lang="es-CO" sz="1200" dirty="0">
                <a:solidFill>
                  <a:schemeClr val="accent5">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La localidad donde se presentó el mayor número de casos de Mortalidad Perinatal y Neonatal en el distrito de Cartagena es la localidad 3 (INDUSTRIAL Y DE LA BAHIA) correspondiéndole 55%, seguido de la localidad 2  (DE LA VIRGEN Y TURISTICA ) con 33% (Ver tabla 6).</a:t>
            </a:r>
          </a:p>
          <a:p>
            <a:pPr lvl="0" algn="l">
              <a:lnSpc>
                <a:spcPct val="107000"/>
              </a:lnSpc>
              <a:spcBef>
                <a:spcPts val="200"/>
              </a:spcBef>
            </a:pPr>
            <a:endParaRPr lang="es-CO" sz="1200" dirty="0">
              <a:solidFill>
                <a:schemeClr val="accent5">
                  <a:lumMod val="50000"/>
                </a:schemeClr>
              </a:solidFill>
              <a:latin typeface="Arial Narrow" panose="020B0606020202030204" pitchFamily="34" charset="0"/>
              <a:ea typeface="Times New Roman" panose="02020603050405020304" pitchFamily="18" charset="0"/>
              <a:cs typeface="Times New Roman" panose="02020603050405020304" pitchFamily="18" charset="0"/>
            </a:endParaRPr>
          </a:p>
          <a:p>
            <a:pPr lvl="0" algn="l">
              <a:lnSpc>
                <a:spcPct val="107000"/>
              </a:lnSpc>
              <a:spcBef>
                <a:spcPts val="200"/>
              </a:spcBef>
            </a:pPr>
            <a:endParaRPr lang="es-CO" sz="1200" dirty="0">
              <a:solidFill>
                <a:schemeClr val="accent5">
                  <a:lumMod val="50000"/>
                </a:schemeClr>
              </a:solidFill>
              <a:latin typeface="Arial Narrow" panose="020B0606020202030204" pitchFamily="34" charset="0"/>
              <a:ea typeface="Times New Roman" panose="02020603050405020304" pitchFamily="18" charset="0"/>
              <a:cs typeface="Times New Roman" panose="02020603050405020304" pitchFamily="18" charset="0"/>
            </a:endParaRPr>
          </a:p>
          <a:p>
            <a:pPr marR="31115" algn="just">
              <a:lnSpc>
                <a:spcPct val="120000"/>
              </a:lnSpc>
              <a:spcBef>
                <a:spcPts val="470"/>
              </a:spcBef>
              <a:spcAft>
                <a:spcPts val="0"/>
              </a:spcAft>
            </a:pPr>
            <a:endParaRPr lang="es-CO" sz="1400" dirty="0">
              <a:solidFill>
                <a:schemeClr val="accent5">
                  <a:lumMod val="50000"/>
                </a:schemeClr>
              </a:solidFill>
              <a:effectLst/>
              <a:latin typeface="Arial" panose="020B0604020202020204" pitchFamily="34" charset="0"/>
              <a:ea typeface="Calibri" panose="020F0502020204030204" pitchFamily="34" charset="0"/>
            </a:endParaRPr>
          </a:p>
        </p:txBody>
      </p:sp>
      <p:sp>
        <p:nvSpPr>
          <p:cNvPr id="21" name="CuadroTexto 20">
            <a:extLst>
              <a:ext uri="{FF2B5EF4-FFF2-40B4-BE49-F238E27FC236}">
                <a16:creationId xmlns:a16="http://schemas.microsoft.com/office/drawing/2014/main" id="{15160FC7-B960-459C-BBAF-B707D640E814}"/>
              </a:ext>
            </a:extLst>
          </p:cNvPr>
          <p:cNvSpPr txBox="1"/>
          <p:nvPr/>
        </p:nvSpPr>
        <p:spPr>
          <a:xfrm>
            <a:off x="939841" y="3206042"/>
            <a:ext cx="3254057" cy="232949"/>
          </a:xfrm>
          <a:prstGeom prst="rect">
            <a:avLst/>
          </a:prstGeom>
          <a:noFill/>
        </p:spPr>
        <p:txBody>
          <a:bodyPr wrap="square">
            <a:spAutoFit/>
          </a:bodyPr>
          <a:lstStyle/>
          <a:p>
            <a:pPr algn="ctr">
              <a:lnSpc>
                <a:spcPct val="107000"/>
              </a:lnSpc>
              <a:spcAft>
                <a:spcPts val="800"/>
              </a:spcAft>
              <a:tabLst>
                <a:tab pos="933450" algn="l"/>
              </a:tabLst>
            </a:pPr>
            <a:r>
              <a:rPr lang="es-CO" sz="900" b="1" dirty="0">
                <a:effectLst/>
                <a:latin typeface="Arial Narrow" panose="020B0606020202030204" pitchFamily="34" charset="0"/>
                <a:ea typeface="Calibri" panose="020F0502020204030204" pitchFamily="34" charset="0"/>
                <a:cs typeface="Arial" panose="020B0604020202020204" pitchFamily="34" charset="0"/>
              </a:rPr>
              <a:t>Fuente:</a:t>
            </a:r>
            <a:r>
              <a:rPr lang="es-CO" sz="9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Texto 21">
            <a:extLst>
              <a:ext uri="{FF2B5EF4-FFF2-40B4-BE49-F238E27FC236}">
                <a16:creationId xmlns:a16="http://schemas.microsoft.com/office/drawing/2014/main" id="{15160FC7-B960-459C-BBAF-B707D640E814}"/>
              </a:ext>
            </a:extLst>
          </p:cNvPr>
          <p:cNvSpPr txBox="1"/>
          <p:nvPr/>
        </p:nvSpPr>
        <p:spPr>
          <a:xfrm>
            <a:off x="7160887" y="3698797"/>
            <a:ext cx="3254057" cy="232949"/>
          </a:xfrm>
          <a:prstGeom prst="rect">
            <a:avLst/>
          </a:prstGeom>
          <a:noFill/>
        </p:spPr>
        <p:txBody>
          <a:bodyPr wrap="square">
            <a:spAutoFit/>
          </a:bodyPr>
          <a:lstStyle/>
          <a:p>
            <a:pPr algn="ctr">
              <a:lnSpc>
                <a:spcPct val="107000"/>
              </a:lnSpc>
              <a:spcAft>
                <a:spcPts val="800"/>
              </a:spcAft>
              <a:tabLst>
                <a:tab pos="933450" algn="l"/>
              </a:tabLst>
            </a:pPr>
            <a:r>
              <a:rPr lang="es-CO" sz="900" b="1" dirty="0">
                <a:effectLst/>
                <a:latin typeface="Arial Narrow" panose="020B0606020202030204" pitchFamily="34" charset="0"/>
                <a:ea typeface="Calibri" panose="020F0502020204030204" pitchFamily="34" charset="0"/>
                <a:cs typeface="Arial" panose="020B0604020202020204" pitchFamily="34" charset="0"/>
              </a:rPr>
              <a:t>Fuente:</a:t>
            </a:r>
            <a:r>
              <a:rPr lang="es-CO" sz="9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CuadroTexto 22">
            <a:extLst>
              <a:ext uri="{FF2B5EF4-FFF2-40B4-BE49-F238E27FC236}">
                <a16:creationId xmlns:a16="http://schemas.microsoft.com/office/drawing/2014/main" id="{15160FC7-B960-459C-BBAF-B707D640E814}"/>
              </a:ext>
            </a:extLst>
          </p:cNvPr>
          <p:cNvSpPr txBox="1"/>
          <p:nvPr/>
        </p:nvSpPr>
        <p:spPr>
          <a:xfrm>
            <a:off x="939841" y="6378447"/>
            <a:ext cx="3254057" cy="232949"/>
          </a:xfrm>
          <a:prstGeom prst="rect">
            <a:avLst/>
          </a:prstGeom>
          <a:noFill/>
        </p:spPr>
        <p:txBody>
          <a:bodyPr wrap="square">
            <a:spAutoFit/>
          </a:bodyPr>
          <a:lstStyle/>
          <a:p>
            <a:pPr algn="ctr">
              <a:lnSpc>
                <a:spcPct val="107000"/>
              </a:lnSpc>
              <a:spcAft>
                <a:spcPts val="800"/>
              </a:spcAft>
              <a:tabLst>
                <a:tab pos="933450" algn="l"/>
              </a:tabLst>
            </a:pPr>
            <a:r>
              <a:rPr lang="es-CO" sz="900" b="1" dirty="0">
                <a:effectLst/>
                <a:latin typeface="Arial Narrow" panose="020B0606020202030204" pitchFamily="34" charset="0"/>
                <a:ea typeface="Calibri" panose="020F0502020204030204" pitchFamily="34" charset="0"/>
                <a:cs typeface="Arial" panose="020B0604020202020204" pitchFamily="34" charset="0"/>
              </a:rPr>
              <a:t>Fuente:</a:t>
            </a:r>
            <a:r>
              <a:rPr lang="es-CO" sz="9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CuadroTexto 23">
            <a:extLst>
              <a:ext uri="{FF2B5EF4-FFF2-40B4-BE49-F238E27FC236}">
                <a16:creationId xmlns:a16="http://schemas.microsoft.com/office/drawing/2014/main" id="{771A3FE7-5289-40EA-94B1-F49EBCC1048C}"/>
              </a:ext>
            </a:extLst>
          </p:cNvPr>
          <p:cNvSpPr txBox="1"/>
          <p:nvPr/>
        </p:nvSpPr>
        <p:spPr>
          <a:xfrm>
            <a:off x="4917838" y="1453952"/>
            <a:ext cx="6959600" cy="611321"/>
          </a:xfrm>
          <a:prstGeom prst="rect">
            <a:avLst/>
          </a:prstGeom>
          <a:noFill/>
        </p:spPr>
        <p:txBody>
          <a:bodyPr wrap="square">
            <a:spAutoFit/>
          </a:bodyPr>
          <a:lstStyle/>
          <a:p>
            <a:pPr algn="ctr">
              <a:lnSpc>
                <a:spcPct val="150000"/>
              </a:lnSpc>
            </a:pPr>
            <a:r>
              <a:rPr lang="es-ES" sz="1200" b="1" dirty="0">
                <a:solidFill>
                  <a:schemeClr val="accent1">
                    <a:lumMod val="75000"/>
                  </a:schemeClr>
                </a:solidFill>
                <a:latin typeface="Arial Narrow" panose="020B0606020202030204" pitchFamily="34" charset="0"/>
              </a:rPr>
              <a:t>Tabla 6. Análisis de la mortalidad perinatal y neonatal tardía según la localidad de la madre en el Distrito de Cartagena, Colombia, semana 15 2024</a:t>
            </a:r>
            <a:endParaRPr lang="es-CO" sz="1200" dirty="0">
              <a:solidFill>
                <a:schemeClr val="accent1">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9" name="CuadroTexto 28">
            <a:extLst>
              <a:ext uri="{FF2B5EF4-FFF2-40B4-BE49-F238E27FC236}">
                <a16:creationId xmlns:a16="http://schemas.microsoft.com/office/drawing/2014/main" id="{81EC1C82-1FBF-9A4B-BA97-B483DE9D4FE9}"/>
              </a:ext>
            </a:extLst>
          </p:cNvPr>
          <p:cNvSpPr txBox="1"/>
          <p:nvPr/>
        </p:nvSpPr>
        <p:spPr>
          <a:xfrm>
            <a:off x="5676708" y="6518713"/>
            <a:ext cx="3254057" cy="232949"/>
          </a:xfrm>
          <a:prstGeom prst="rect">
            <a:avLst/>
          </a:prstGeom>
          <a:noFill/>
        </p:spPr>
        <p:txBody>
          <a:bodyPr wrap="square">
            <a:spAutoFit/>
          </a:bodyPr>
          <a:lstStyle/>
          <a:p>
            <a:pPr algn="ctr">
              <a:lnSpc>
                <a:spcPct val="107000"/>
              </a:lnSpc>
              <a:spcAft>
                <a:spcPts val="800"/>
              </a:spcAft>
              <a:tabLst>
                <a:tab pos="933450" algn="l"/>
              </a:tabLst>
            </a:pPr>
            <a:r>
              <a:rPr lang="es-CO" sz="900" b="1" dirty="0">
                <a:effectLst/>
                <a:latin typeface="Arial Narrow" panose="020B0606020202030204" pitchFamily="34" charset="0"/>
                <a:ea typeface="Calibri" panose="020F0502020204030204" pitchFamily="34" charset="0"/>
                <a:cs typeface="Arial" panose="020B0604020202020204" pitchFamily="34" charset="0"/>
              </a:rPr>
              <a:t>Fuente:</a:t>
            </a:r>
            <a:r>
              <a:rPr lang="es-CO" sz="9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CuadroTexto 25">
            <a:extLst>
              <a:ext uri="{FF2B5EF4-FFF2-40B4-BE49-F238E27FC236}">
                <a16:creationId xmlns:a16="http://schemas.microsoft.com/office/drawing/2014/main" id="{9E92058D-E433-42C9-AB80-3266422AAC36}"/>
              </a:ext>
            </a:extLst>
          </p:cNvPr>
          <p:cNvSpPr txBox="1"/>
          <p:nvPr/>
        </p:nvSpPr>
        <p:spPr>
          <a:xfrm>
            <a:off x="5074924" y="3863274"/>
            <a:ext cx="6959600" cy="611321"/>
          </a:xfrm>
          <a:prstGeom prst="rect">
            <a:avLst/>
          </a:prstGeom>
          <a:noFill/>
        </p:spPr>
        <p:txBody>
          <a:bodyPr wrap="square">
            <a:spAutoFit/>
          </a:bodyPr>
          <a:lstStyle/>
          <a:p>
            <a:pPr algn="ctr">
              <a:lnSpc>
                <a:spcPct val="150000"/>
              </a:lnSpc>
            </a:pPr>
            <a:r>
              <a:rPr lang="es-ES" sz="1200" b="1" dirty="0">
                <a:solidFill>
                  <a:schemeClr val="accent1">
                    <a:lumMod val="75000"/>
                  </a:schemeClr>
                </a:solidFill>
                <a:latin typeface="Arial Narrow" panose="020B0606020202030204" pitchFamily="34" charset="0"/>
              </a:rPr>
              <a:t>Tabla 7. Análisis de la mortalidad perinatal y neonatal tardía según el barrio de residencia de la madre y estrato en el Distrito de Cartagena, Colombia, semana 15, 2024</a:t>
            </a:r>
            <a:endParaRPr lang="es-CO" sz="1200" dirty="0">
              <a:solidFill>
                <a:schemeClr val="accent1">
                  <a:lumMod val="75000"/>
                </a:schemeClr>
              </a:solidFill>
              <a:effectLst/>
              <a:latin typeface="Arial Narrow" panose="020B0606020202030204" pitchFamily="34" charset="0"/>
              <a:ea typeface="Calibri" panose="020F0502020204030204" pitchFamily="34" charset="0"/>
              <a:cs typeface="Times New Roman" panose="02020603050405020304" pitchFamily="18" charset="0"/>
            </a:endParaRPr>
          </a:p>
        </p:txBody>
      </p:sp>
      <p:graphicFrame>
        <p:nvGraphicFramePr>
          <p:cNvPr id="13" name="Gráfico 12">
            <a:extLst>
              <a:ext uri="{FF2B5EF4-FFF2-40B4-BE49-F238E27FC236}">
                <a16:creationId xmlns:a16="http://schemas.microsoft.com/office/drawing/2014/main" id="{82B2E1BC-929C-03C5-F220-4F6E1B4C6178}"/>
              </a:ext>
            </a:extLst>
          </p:cNvPr>
          <p:cNvGraphicFramePr>
            <a:graphicFrameLocks/>
          </p:cNvGraphicFramePr>
          <p:nvPr>
            <p:extLst>
              <p:ext uri="{D42A27DB-BD31-4B8C-83A1-F6EECF244321}">
                <p14:modId xmlns:p14="http://schemas.microsoft.com/office/powerpoint/2010/main" val="2641724027"/>
              </p:ext>
            </p:extLst>
          </p:nvPr>
        </p:nvGraphicFramePr>
        <p:xfrm>
          <a:off x="8400896" y="4418103"/>
          <a:ext cx="3476541" cy="19989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a 3">
            <a:extLst>
              <a:ext uri="{FF2B5EF4-FFF2-40B4-BE49-F238E27FC236}">
                <a16:creationId xmlns:a16="http://schemas.microsoft.com/office/drawing/2014/main" id="{D6DC54D3-B240-FD9F-28B2-1CC235F90B4A}"/>
              </a:ext>
            </a:extLst>
          </p:cNvPr>
          <p:cNvGraphicFramePr>
            <a:graphicFrameLocks noGrp="1"/>
          </p:cNvGraphicFramePr>
          <p:nvPr>
            <p:extLst>
              <p:ext uri="{D42A27DB-BD31-4B8C-83A1-F6EECF244321}">
                <p14:modId xmlns:p14="http://schemas.microsoft.com/office/powerpoint/2010/main" val="2597448011"/>
              </p:ext>
            </p:extLst>
          </p:nvPr>
        </p:nvGraphicFramePr>
        <p:xfrm>
          <a:off x="748145" y="1676400"/>
          <a:ext cx="3799998" cy="1316181"/>
        </p:xfrm>
        <a:graphic>
          <a:graphicData uri="http://schemas.openxmlformats.org/drawingml/2006/table">
            <a:tbl>
              <a:tblPr/>
              <a:tblGrid>
                <a:gridCol w="1448514">
                  <a:extLst>
                    <a:ext uri="{9D8B030D-6E8A-4147-A177-3AD203B41FA5}">
                      <a16:colId xmlns:a16="http://schemas.microsoft.com/office/drawing/2014/main" val="3089486135"/>
                    </a:ext>
                  </a:extLst>
                </a:gridCol>
                <a:gridCol w="1128712">
                  <a:extLst>
                    <a:ext uri="{9D8B030D-6E8A-4147-A177-3AD203B41FA5}">
                      <a16:colId xmlns:a16="http://schemas.microsoft.com/office/drawing/2014/main" val="2146554989"/>
                    </a:ext>
                  </a:extLst>
                </a:gridCol>
                <a:gridCol w="1222772">
                  <a:extLst>
                    <a:ext uri="{9D8B030D-6E8A-4147-A177-3AD203B41FA5}">
                      <a16:colId xmlns:a16="http://schemas.microsoft.com/office/drawing/2014/main" val="1073682449"/>
                    </a:ext>
                  </a:extLst>
                </a:gridCol>
              </a:tblGrid>
              <a:tr h="445179">
                <a:tc>
                  <a:txBody>
                    <a:bodyPr/>
                    <a:lstStyle/>
                    <a:p>
                      <a:pPr algn="ctr" rtl="0" fontAlgn="ctr"/>
                      <a:r>
                        <a:rPr lang="es-419" sz="1200" b="1" i="0" u="none" strike="noStrike">
                          <a:solidFill>
                            <a:srgbClr val="FFFFFF"/>
                          </a:solidFill>
                          <a:effectLst/>
                          <a:highlight>
                            <a:srgbClr val="4472C4"/>
                          </a:highlight>
                          <a:latin typeface="Arial Narrow" panose="020B0606020202030204" pitchFamily="34" charset="0"/>
                        </a:rPr>
                        <a:t>Grupo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s-419" sz="1100" b="1" i="0" u="none" strike="noStrike">
                          <a:solidFill>
                            <a:srgbClr val="FFFFFF"/>
                          </a:solidFill>
                          <a:effectLst/>
                          <a:highlight>
                            <a:srgbClr val="4472C4"/>
                          </a:highlight>
                          <a:latin typeface="Arial Narrow" panose="020B0606020202030204" pitchFamily="34" charset="0"/>
                        </a:rPr>
                        <a:t>Casos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s-419" sz="1200" b="1" i="0" u="none" strike="noStrike">
                          <a:solidFill>
                            <a:srgbClr val="FFFFFF"/>
                          </a:solidFill>
                          <a:effectLst/>
                          <a:highlight>
                            <a:srgbClr val="4472C4"/>
                          </a:highlight>
                          <a:latin typeface="Arial Narrow" panose="020B060602020203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94401676"/>
                  </a:ext>
                </a:extLst>
              </a:tr>
              <a:tr h="445179">
                <a:tc>
                  <a:txBody>
                    <a:bodyPr/>
                    <a:lstStyle/>
                    <a:p>
                      <a:pPr algn="ctr" rtl="0" fontAlgn="ctr"/>
                      <a:r>
                        <a:rPr lang="es-419" sz="1200" b="1" i="0" u="none" strike="noStrike">
                          <a:solidFill>
                            <a:srgbClr val="FFFFFF"/>
                          </a:solidFill>
                          <a:effectLst/>
                          <a:highlight>
                            <a:srgbClr val="4472C4"/>
                          </a:highlight>
                          <a:latin typeface="Arial Narrow" panose="020B0606020202030204" pitchFamily="34" charset="0"/>
                        </a:rPr>
                        <a:t>Otro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b"/>
                      <a:r>
                        <a:rPr lang="es-ES" sz="1000" b="0" i="0" u="none" strike="noStrike" dirty="0">
                          <a:solidFill>
                            <a:srgbClr val="000000"/>
                          </a:solidFill>
                          <a:effectLst/>
                          <a:highlight>
                            <a:srgbClr val="CFD5EA"/>
                          </a:highlight>
                          <a:latin typeface="Arial" panose="020B0604020202020204" pitchFamily="34" charset="0"/>
                        </a:rPr>
                        <a:t>5</a:t>
                      </a:r>
                      <a:r>
                        <a:rPr lang="es-419" sz="1000" b="0" i="0" u="none" strike="noStrike" dirty="0">
                          <a:solidFill>
                            <a:srgbClr val="000000"/>
                          </a:solidFill>
                          <a:effectLst/>
                          <a:highlight>
                            <a:srgbClr val="CFD5EA"/>
                          </a:highlight>
                          <a:latin typeface="Arial" panose="020B0604020202020204" pitchFamily="34" charset="0"/>
                        </a:rPr>
                        <a:t>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r>
                        <a:rPr lang="es-419" sz="1100" b="0" i="0" u="none" strike="noStrike">
                          <a:solidFill>
                            <a:srgbClr val="000000"/>
                          </a:solidFill>
                          <a:effectLst/>
                          <a:highlight>
                            <a:srgbClr val="DCE6F1"/>
                          </a:highlight>
                          <a:latin typeface="Calibri" panose="020F0502020204030204" pitchFamily="34" charset="0"/>
                        </a:rPr>
                        <a:t>100%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3126534911"/>
                  </a:ext>
                </a:extLst>
              </a:tr>
              <a:tr h="425823">
                <a:tc>
                  <a:txBody>
                    <a:bodyPr/>
                    <a:lstStyle/>
                    <a:p>
                      <a:pPr algn="ctr" rtl="0" fontAlgn="ctr"/>
                      <a:r>
                        <a:rPr lang="es-419" sz="1200" b="1" i="0" u="none" strike="noStrike">
                          <a:solidFill>
                            <a:srgbClr val="FFFFFF"/>
                          </a:solidFill>
                          <a:effectLst/>
                          <a:highlight>
                            <a:srgbClr val="4472C4"/>
                          </a:highlight>
                          <a:latin typeface="Arial Narrow" panose="020B0606020202030204" pitchFamily="34" charset="0"/>
                        </a:rPr>
                        <a:t>Total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s-ES" sz="1200" b="1" i="0" u="none" strike="noStrike" dirty="0">
                          <a:solidFill>
                            <a:srgbClr val="000000"/>
                          </a:solidFill>
                          <a:effectLst/>
                          <a:highlight>
                            <a:srgbClr val="CFD5EA"/>
                          </a:highlight>
                          <a:latin typeface="Arial Narrow" panose="020B0606020202030204" pitchFamily="34" charset="0"/>
                        </a:rPr>
                        <a:t>5</a:t>
                      </a:r>
                      <a:r>
                        <a:rPr lang="es-419" sz="1200" b="1" i="0" u="none" strike="noStrike" dirty="0">
                          <a:solidFill>
                            <a:srgbClr val="000000"/>
                          </a:solidFill>
                          <a:effectLst/>
                          <a:highlight>
                            <a:srgbClr val="CFD5EA"/>
                          </a:highlight>
                          <a:latin typeface="Arial Narrow" panose="020B0606020202030204" pitchFamily="34" charset="0"/>
                        </a:rPr>
                        <a:t>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r>
                        <a:rPr lang="es-419" sz="1100" b="1" i="0" u="none" strike="noStrike" dirty="0">
                          <a:solidFill>
                            <a:srgbClr val="000000"/>
                          </a:solidFill>
                          <a:effectLst/>
                          <a:highlight>
                            <a:srgbClr val="DCE6F1"/>
                          </a:highlight>
                          <a:latin typeface="Calibri" panose="020F0502020204030204" pitchFamily="34" charset="0"/>
                        </a:rPr>
                        <a:t>100%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CE6F1"/>
                    </a:solidFill>
                  </a:tcPr>
                </a:tc>
                <a:extLst>
                  <a:ext uri="{0D108BD9-81ED-4DB2-BD59-A6C34878D82A}">
                    <a16:rowId xmlns:a16="http://schemas.microsoft.com/office/drawing/2014/main" val="4158194413"/>
                  </a:ext>
                </a:extLst>
              </a:tr>
            </a:tbl>
          </a:graphicData>
        </a:graphic>
      </p:graphicFrame>
      <p:graphicFrame>
        <p:nvGraphicFramePr>
          <p:cNvPr id="9" name="Tabla 8">
            <a:extLst>
              <a:ext uri="{FF2B5EF4-FFF2-40B4-BE49-F238E27FC236}">
                <a16:creationId xmlns:a16="http://schemas.microsoft.com/office/drawing/2014/main" id="{8E35B5CC-F432-E864-05E6-021B9520A4CB}"/>
              </a:ext>
            </a:extLst>
          </p:cNvPr>
          <p:cNvGraphicFramePr>
            <a:graphicFrameLocks noGrp="1"/>
          </p:cNvGraphicFramePr>
          <p:nvPr>
            <p:extLst>
              <p:ext uri="{D42A27DB-BD31-4B8C-83A1-F6EECF244321}">
                <p14:modId xmlns:p14="http://schemas.microsoft.com/office/powerpoint/2010/main" val="1949378161"/>
              </p:ext>
            </p:extLst>
          </p:nvPr>
        </p:nvGraphicFramePr>
        <p:xfrm>
          <a:off x="748145" y="4513383"/>
          <a:ext cx="3676857" cy="1789435"/>
        </p:xfrm>
        <a:graphic>
          <a:graphicData uri="http://schemas.openxmlformats.org/drawingml/2006/table">
            <a:tbl>
              <a:tblPr/>
              <a:tblGrid>
                <a:gridCol w="1401574">
                  <a:extLst>
                    <a:ext uri="{9D8B030D-6E8A-4147-A177-3AD203B41FA5}">
                      <a16:colId xmlns:a16="http://schemas.microsoft.com/office/drawing/2014/main" val="2914905074"/>
                    </a:ext>
                  </a:extLst>
                </a:gridCol>
                <a:gridCol w="1092136">
                  <a:extLst>
                    <a:ext uri="{9D8B030D-6E8A-4147-A177-3AD203B41FA5}">
                      <a16:colId xmlns:a16="http://schemas.microsoft.com/office/drawing/2014/main" val="3623171357"/>
                    </a:ext>
                  </a:extLst>
                </a:gridCol>
                <a:gridCol w="1183147">
                  <a:extLst>
                    <a:ext uri="{9D8B030D-6E8A-4147-A177-3AD203B41FA5}">
                      <a16:colId xmlns:a16="http://schemas.microsoft.com/office/drawing/2014/main" val="4291129836"/>
                    </a:ext>
                  </a:extLst>
                </a:gridCol>
              </a:tblGrid>
              <a:tr h="558405">
                <a:tc>
                  <a:txBody>
                    <a:bodyPr/>
                    <a:lstStyle/>
                    <a:p>
                      <a:pPr algn="ctr" rtl="0" fontAlgn="ctr"/>
                      <a:r>
                        <a:rPr lang="es-419" sz="1200" b="1" i="0" u="none" strike="noStrike">
                          <a:solidFill>
                            <a:srgbClr val="FFFFFF"/>
                          </a:solidFill>
                          <a:effectLst/>
                          <a:highlight>
                            <a:srgbClr val="4472C4"/>
                          </a:highlight>
                          <a:latin typeface="Arial Narrow" panose="020B0606020202030204" pitchFamily="34" charset="0"/>
                        </a:rPr>
                        <a:t>Área de Residencia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s-419" sz="1100" b="1" i="0" u="none" strike="noStrike">
                          <a:solidFill>
                            <a:srgbClr val="FFFFFF"/>
                          </a:solidFill>
                          <a:effectLst/>
                          <a:highlight>
                            <a:srgbClr val="4472C4"/>
                          </a:highlight>
                          <a:latin typeface="Arial Narrow" panose="020B0606020202030204" pitchFamily="34" charset="0"/>
                        </a:rPr>
                        <a:t>Casos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ctr" rtl="0" fontAlgn="b"/>
                      <a:r>
                        <a:rPr lang="es-419" sz="1050" b="0" i="0" u="none" strike="noStrike" dirty="0">
                          <a:solidFill>
                            <a:srgbClr val="000000"/>
                          </a:solidFill>
                          <a:effectLst/>
                          <a:highlight>
                            <a:srgbClr val="CFD5EA"/>
                          </a:highlight>
                          <a:latin typeface="Arial" panose="020B0604020202020204" pitchFamily="34" charset="0"/>
                        </a:rPr>
                        <a:t>%</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799003489"/>
                  </a:ext>
                </a:extLst>
              </a:tr>
              <a:tr h="469568">
                <a:tc>
                  <a:txBody>
                    <a:bodyPr/>
                    <a:lstStyle/>
                    <a:p>
                      <a:pPr algn="ctr" rtl="0" fontAlgn="b"/>
                      <a:r>
                        <a:rPr lang="es-419" sz="1000" b="1" i="0" u="none" strike="noStrike">
                          <a:solidFill>
                            <a:srgbClr val="FFFFFF"/>
                          </a:solidFill>
                          <a:effectLst/>
                          <a:highlight>
                            <a:srgbClr val="4472C4"/>
                          </a:highlight>
                          <a:latin typeface="Arial" panose="020B0604020202020204" pitchFamily="34" charset="0"/>
                        </a:rPr>
                        <a:t>Cabecera Municipal</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b"/>
                      <a:r>
                        <a:rPr lang="es-ES" sz="1000" b="0" i="0" u="none" strike="noStrike" dirty="0">
                          <a:solidFill>
                            <a:srgbClr val="000000"/>
                          </a:solidFill>
                          <a:effectLst/>
                          <a:highlight>
                            <a:srgbClr val="CFD5EA"/>
                          </a:highlight>
                          <a:latin typeface="Arial" panose="020B0604020202020204" pitchFamily="34" charset="0"/>
                        </a:rPr>
                        <a:t>5</a:t>
                      </a:r>
                      <a:r>
                        <a:rPr lang="es-419" sz="1000" b="0" i="0" u="none" strike="noStrike" dirty="0">
                          <a:solidFill>
                            <a:srgbClr val="000000"/>
                          </a:solidFill>
                          <a:effectLst/>
                          <a:highlight>
                            <a:srgbClr val="CFD5EA"/>
                          </a:highlight>
                          <a:latin typeface="Arial" panose="020B0604020202020204" pitchFamily="34" charset="0"/>
                        </a:rPr>
                        <a:t>2</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b"/>
                      <a:r>
                        <a:rPr lang="es-419" sz="1050" b="0" i="0" u="none" strike="noStrike" dirty="0">
                          <a:solidFill>
                            <a:srgbClr val="000000"/>
                          </a:solidFill>
                          <a:effectLst/>
                          <a:highlight>
                            <a:srgbClr val="CFD5EA"/>
                          </a:highlight>
                          <a:latin typeface="Arial" panose="020B0604020202020204" pitchFamily="34" charset="0"/>
                        </a:rPr>
                        <a:t>94%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690974770"/>
                  </a:ext>
                </a:extLst>
              </a:tr>
              <a:tr h="469568">
                <a:tc>
                  <a:txBody>
                    <a:bodyPr/>
                    <a:lstStyle/>
                    <a:p>
                      <a:pPr algn="ctr" rtl="0" fontAlgn="b"/>
                      <a:r>
                        <a:rPr lang="es-419" sz="1000" b="1" i="0" u="none" strike="noStrike">
                          <a:solidFill>
                            <a:srgbClr val="FFFFFF"/>
                          </a:solidFill>
                          <a:effectLst/>
                          <a:highlight>
                            <a:srgbClr val="4472C4"/>
                          </a:highlight>
                          <a:latin typeface="Arial" panose="020B0604020202020204" pitchFamily="34" charset="0"/>
                        </a:rPr>
                        <a:t>Centro Poblado</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b"/>
                      <a:r>
                        <a:rPr lang="es-ES" sz="1000" b="0" i="0" u="none" strike="noStrike" dirty="0">
                          <a:solidFill>
                            <a:srgbClr val="000000"/>
                          </a:solidFill>
                          <a:effectLst/>
                          <a:highlight>
                            <a:srgbClr val="E9EBF5"/>
                          </a:highlight>
                          <a:latin typeface="Arial" panose="020B0604020202020204" pitchFamily="34" charset="0"/>
                        </a:rPr>
                        <a:t>3</a:t>
                      </a:r>
                      <a:endParaRPr lang="es-419" sz="1000" b="0" i="0" u="none" strike="noStrike" dirty="0">
                        <a:solidFill>
                          <a:srgbClr val="000000"/>
                        </a:solidFill>
                        <a:effectLst/>
                        <a:highlight>
                          <a:srgbClr val="E9EBF5"/>
                        </a:highlight>
                        <a:latin typeface="Arial" panose="020B0604020202020204" pitchFamily="34"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b"/>
                      <a:r>
                        <a:rPr lang="es-419" sz="1050" b="0" i="0" u="none" strike="noStrike" dirty="0">
                          <a:solidFill>
                            <a:srgbClr val="000000"/>
                          </a:solidFill>
                          <a:effectLst/>
                          <a:highlight>
                            <a:srgbClr val="CFD5EA"/>
                          </a:highlight>
                          <a:latin typeface="Arial" panose="020B0604020202020204" pitchFamily="34" charset="0"/>
                        </a:rPr>
                        <a:t>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670181925"/>
                  </a:ext>
                </a:extLst>
              </a:tr>
              <a:tr h="291894">
                <a:tc>
                  <a:txBody>
                    <a:bodyPr/>
                    <a:lstStyle/>
                    <a:p>
                      <a:pPr algn="ctr" rtl="0" fontAlgn="ctr"/>
                      <a:r>
                        <a:rPr lang="es-419" sz="1200" b="1" i="0" u="none" strike="noStrike">
                          <a:solidFill>
                            <a:srgbClr val="FFFFFF"/>
                          </a:solidFill>
                          <a:effectLst/>
                          <a:highlight>
                            <a:srgbClr val="4472C4"/>
                          </a:highlight>
                          <a:latin typeface="Arial Narrow" panose="020B0606020202030204" pitchFamily="34" charset="0"/>
                        </a:rPr>
                        <a:t>Total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s-ES" sz="1200" b="1" i="0" u="none" strike="noStrike" dirty="0">
                          <a:solidFill>
                            <a:srgbClr val="000000"/>
                          </a:solidFill>
                          <a:effectLst/>
                          <a:highlight>
                            <a:srgbClr val="CFD5EA"/>
                          </a:highlight>
                          <a:latin typeface="Arial Narrow" panose="020B0606020202030204" pitchFamily="34" charset="0"/>
                        </a:rPr>
                        <a:t>5</a:t>
                      </a:r>
                      <a:r>
                        <a:rPr lang="es-419" sz="1200" b="1" i="0" u="none" strike="noStrike" dirty="0">
                          <a:solidFill>
                            <a:srgbClr val="000000"/>
                          </a:solidFill>
                          <a:effectLst/>
                          <a:highlight>
                            <a:srgbClr val="CFD5EA"/>
                          </a:highlight>
                          <a:latin typeface="Arial Narrow" panose="020B0606020202030204" pitchFamily="34" charset="0"/>
                        </a:rPr>
                        <a:t>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b"/>
                      <a:r>
                        <a:rPr lang="es-419" sz="1000" b="1" i="0" u="none" strike="noStrike" dirty="0">
                          <a:solidFill>
                            <a:srgbClr val="000000"/>
                          </a:solidFill>
                          <a:effectLst/>
                          <a:highlight>
                            <a:srgbClr val="CFD5EA"/>
                          </a:highlight>
                          <a:latin typeface="Arial" panose="020B0604020202020204" pitchFamily="34" charset="0"/>
                        </a:rPr>
                        <a:t>100%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66143070"/>
                  </a:ext>
                </a:extLst>
              </a:tr>
            </a:tbl>
          </a:graphicData>
        </a:graphic>
      </p:graphicFrame>
      <p:graphicFrame>
        <p:nvGraphicFramePr>
          <p:cNvPr id="5" name="Objeto 4">
            <a:extLst>
              <a:ext uri="{FF2B5EF4-FFF2-40B4-BE49-F238E27FC236}">
                <a16:creationId xmlns:a16="http://schemas.microsoft.com/office/drawing/2014/main" id="{6280C364-5FFF-A5C6-A52E-B546279098DD}"/>
              </a:ext>
            </a:extLst>
          </p:cNvPr>
          <p:cNvGraphicFramePr>
            <a:graphicFrameLocks noChangeAspect="1"/>
          </p:cNvGraphicFramePr>
          <p:nvPr>
            <p:extLst>
              <p:ext uri="{D42A27DB-BD31-4B8C-83A1-F6EECF244321}">
                <p14:modId xmlns:p14="http://schemas.microsoft.com/office/powerpoint/2010/main" val="4079457595"/>
              </p:ext>
            </p:extLst>
          </p:nvPr>
        </p:nvGraphicFramePr>
        <p:xfrm>
          <a:off x="6234545" y="2166905"/>
          <a:ext cx="4350328" cy="1458846"/>
        </p:xfrm>
        <a:graphic>
          <a:graphicData uri="http://schemas.openxmlformats.org/presentationml/2006/ole">
            <mc:AlternateContent xmlns:mc="http://schemas.openxmlformats.org/markup-compatibility/2006">
              <mc:Choice xmlns:v="urn:schemas-microsoft-com:vml" Requires="v">
                <p:oleObj name="Worksheet" r:id="rId4" imgW="2562228" imgH="1695604" progId="Excel.Sheet.12">
                  <p:embed/>
                </p:oleObj>
              </mc:Choice>
              <mc:Fallback>
                <p:oleObj name="Worksheet" r:id="rId4" imgW="2562228" imgH="1695604" progId="Excel.Sheet.12">
                  <p:embed/>
                  <p:pic>
                    <p:nvPicPr>
                      <p:cNvPr id="0" name=""/>
                      <p:cNvPicPr/>
                      <p:nvPr/>
                    </p:nvPicPr>
                    <p:blipFill>
                      <a:blip r:embed="rId5"/>
                      <a:stretch>
                        <a:fillRect/>
                      </a:stretch>
                    </p:blipFill>
                    <p:spPr>
                      <a:xfrm>
                        <a:off x="6234545" y="2166905"/>
                        <a:ext cx="4350328" cy="1458846"/>
                      </a:xfrm>
                      <a:prstGeom prst="rect">
                        <a:avLst/>
                      </a:prstGeom>
                    </p:spPr>
                  </p:pic>
                </p:oleObj>
              </mc:Fallback>
            </mc:AlternateContent>
          </a:graphicData>
        </a:graphic>
      </p:graphicFrame>
      <p:pic>
        <p:nvPicPr>
          <p:cNvPr id="10" name="Imagen 9">
            <a:extLst>
              <a:ext uri="{FF2B5EF4-FFF2-40B4-BE49-F238E27FC236}">
                <a16:creationId xmlns:a16="http://schemas.microsoft.com/office/drawing/2014/main" id="{3E62C766-2C8B-80B5-BA63-FBB1B76FD556}"/>
              </a:ext>
            </a:extLst>
          </p:cNvPr>
          <p:cNvPicPr>
            <a:picLocks noChangeAspect="1"/>
          </p:cNvPicPr>
          <p:nvPr/>
        </p:nvPicPr>
        <p:blipFill>
          <a:blip r:embed="rId6"/>
          <a:stretch>
            <a:fillRect/>
          </a:stretch>
        </p:blipFill>
        <p:spPr>
          <a:xfrm>
            <a:off x="5269948" y="4530049"/>
            <a:ext cx="3130947" cy="1729917"/>
          </a:xfrm>
          <a:prstGeom prst="rect">
            <a:avLst/>
          </a:prstGeom>
        </p:spPr>
      </p:pic>
      <p:graphicFrame>
        <p:nvGraphicFramePr>
          <p:cNvPr id="14" name="Gráfico 13">
            <a:extLst>
              <a:ext uri="{FF2B5EF4-FFF2-40B4-BE49-F238E27FC236}">
                <a16:creationId xmlns:a16="http://schemas.microsoft.com/office/drawing/2014/main" id="{C9DBF605-7FC8-488D-B41D-C8EFC754B6B2}"/>
              </a:ext>
            </a:extLst>
          </p:cNvPr>
          <p:cNvGraphicFramePr>
            <a:graphicFrameLocks/>
          </p:cNvGraphicFramePr>
          <p:nvPr>
            <p:extLst>
              <p:ext uri="{D42A27DB-BD31-4B8C-83A1-F6EECF244321}">
                <p14:modId xmlns:p14="http://schemas.microsoft.com/office/powerpoint/2010/main" val="4266224329"/>
              </p:ext>
            </p:extLst>
          </p:nvPr>
        </p:nvGraphicFramePr>
        <p:xfrm>
          <a:off x="8930765" y="4509047"/>
          <a:ext cx="2796102" cy="179377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999491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2032DD6-5FD3-8712-42FA-E0B819F19CFB}"/>
              </a:ext>
            </a:extLst>
          </p:cNvPr>
          <p:cNvSpPr/>
          <p:nvPr/>
        </p:nvSpPr>
        <p:spPr>
          <a:xfrm>
            <a:off x="426720" y="447040"/>
            <a:ext cx="1402080" cy="6096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b="1" dirty="0">
                <a:latin typeface="Arial Narrow" panose="020B0606020202030204" pitchFamily="34" charset="0"/>
              </a:rPr>
              <a:t>INFORME DE EVENTO</a:t>
            </a:r>
            <a:endParaRPr lang="es-CO" b="1" dirty="0">
              <a:latin typeface="Arial Narrow" panose="020B0606020202030204" pitchFamily="34" charset="0"/>
            </a:endParaRPr>
          </a:p>
        </p:txBody>
      </p:sp>
      <p:sp>
        <p:nvSpPr>
          <p:cNvPr id="8" name="Rectángulo 7">
            <a:extLst>
              <a:ext uri="{FF2B5EF4-FFF2-40B4-BE49-F238E27FC236}">
                <a16:creationId xmlns:a16="http://schemas.microsoft.com/office/drawing/2014/main" id="{25A73E28-C522-D4C5-8CF1-91480CAB1DAA}"/>
              </a:ext>
            </a:extLst>
          </p:cNvPr>
          <p:cNvSpPr/>
          <p:nvPr/>
        </p:nvSpPr>
        <p:spPr>
          <a:xfrm>
            <a:off x="0" y="0"/>
            <a:ext cx="12192000" cy="609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r">
              <a:lnSpc>
                <a:spcPct val="90000"/>
              </a:lnSpc>
              <a:spcAft>
                <a:spcPts val="800"/>
              </a:spcAft>
            </a:pPr>
            <a:r>
              <a:rPr lang="es-ES"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rPr>
              <a:t>Boletín Epidemiológico Mortalidad Perinatal y Neonatal</a:t>
            </a:r>
            <a:r>
              <a:rPr lang="es-CO"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rPr>
              <a:t> </a:t>
            </a:r>
          </a:p>
          <a:p>
            <a:pPr algn="r">
              <a:lnSpc>
                <a:spcPct val="90000"/>
              </a:lnSpc>
              <a:spcAft>
                <a:spcPts val="800"/>
              </a:spcAft>
            </a:pPr>
            <a:r>
              <a:rPr lang="es-CO"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rPr>
              <a:t>Distribución por EAPB SEMANA 15 DE 2024 </a:t>
            </a:r>
            <a:endParaRPr lang="es-ES"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D4137AB4-E41B-CA16-1C54-C61AE9C3477E}"/>
              </a:ext>
            </a:extLst>
          </p:cNvPr>
          <p:cNvSpPr txBox="1"/>
          <p:nvPr/>
        </p:nvSpPr>
        <p:spPr>
          <a:xfrm>
            <a:off x="168229" y="768032"/>
            <a:ext cx="6417328" cy="1680845"/>
          </a:xfrm>
          <a:prstGeom prst="rect">
            <a:avLst/>
          </a:prstGeom>
          <a:noFill/>
        </p:spPr>
        <p:txBody>
          <a:bodyPr wrap="square">
            <a:spAutoFit/>
          </a:bodyPr>
          <a:lstStyle/>
          <a:p>
            <a:pPr lvl="0">
              <a:lnSpc>
                <a:spcPct val="107000"/>
              </a:lnSpc>
              <a:spcBef>
                <a:spcPts val="200"/>
              </a:spcBef>
            </a:pPr>
            <a:endParaRPr lang="es-CO" sz="1200" b="1" dirty="0">
              <a:solidFill>
                <a:schemeClr val="accent5">
                  <a:lumMod val="50000"/>
                </a:schemeClr>
              </a:solidFill>
              <a:latin typeface="Arial Narrow" panose="020B0606020202030204" pitchFamily="34" charset="0"/>
              <a:ea typeface="Times New Roman" panose="02020603050405020304" pitchFamily="18" charset="0"/>
              <a:cs typeface="Times New Roman" panose="02020603050405020304" pitchFamily="18" charset="0"/>
            </a:endParaRPr>
          </a:p>
          <a:p>
            <a:pPr algn="ctr">
              <a:lnSpc>
                <a:spcPct val="107000"/>
              </a:lnSpc>
              <a:spcBef>
                <a:spcPts val="200"/>
              </a:spcBef>
            </a:pPr>
            <a:r>
              <a:rPr lang="es-CO" sz="1200" b="1" dirty="0">
                <a:solidFill>
                  <a:schemeClr val="accent1">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3. DISTRIBUCION POR EAPB SEMANA 13 EN EL DISTRITO DE CARTAGENA</a:t>
            </a:r>
          </a:p>
          <a:p>
            <a:pPr lvl="0" algn="ctr">
              <a:lnSpc>
                <a:spcPct val="107000"/>
              </a:lnSpc>
              <a:spcBef>
                <a:spcPts val="200"/>
              </a:spcBef>
            </a:pPr>
            <a:endParaRPr lang="es-CO" sz="1200" b="1" dirty="0">
              <a:solidFill>
                <a:schemeClr val="accent1">
                  <a:lumMod val="50000"/>
                </a:schemeClr>
              </a:solidFill>
              <a:latin typeface="Arial Narrow" panose="020B0606020202030204" pitchFamily="34" charset="0"/>
              <a:ea typeface="Times New Roman" panose="02020603050405020304" pitchFamily="18" charset="0"/>
              <a:cs typeface="Times New Roman" panose="02020603050405020304" pitchFamily="18" charset="0"/>
            </a:endParaRPr>
          </a:p>
          <a:p>
            <a:pPr marR="31115" algn="just">
              <a:lnSpc>
                <a:spcPct val="120000"/>
              </a:lnSpc>
              <a:spcBef>
                <a:spcPts val="470"/>
              </a:spcBef>
            </a:pPr>
            <a:r>
              <a:rPr lang="es-ES" sz="1200" dirty="0">
                <a:solidFill>
                  <a:schemeClr val="accent1">
                    <a:lumMod val="50000"/>
                  </a:schemeClr>
                </a:solidFill>
                <a:latin typeface="Arial Narrow" panose="020B0606020202030204" pitchFamily="34" charset="0"/>
                <a:ea typeface="Arial MT"/>
                <a:cs typeface="Arial" panose="020B0604020202020204" pitchFamily="34" charset="0"/>
              </a:rPr>
              <a:t>Teniendo en cuenta la empresa administradora de planes de beneficio (EAPB), se puede</a:t>
            </a:r>
            <a:r>
              <a:rPr lang="es-ES" sz="1200" spc="5" dirty="0">
                <a:solidFill>
                  <a:schemeClr val="accent1">
                    <a:lumMod val="50000"/>
                  </a:schemeClr>
                </a:solidFill>
                <a:latin typeface="Arial Narrow" panose="020B0606020202030204" pitchFamily="34" charset="0"/>
                <a:ea typeface="Arial MT"/>
                <a:cs typeface="Arial" panose="020B0604020202020204" pitchFamily="34" charset="0"/>
              </a:rPr>
              <a:t> </a:t>
            </a:r>
            <a:r>
              <a:rPr lang="es-ES" sz="1200" dirty="0">
                <a:solidFill>
                  <a:schemeClr val="accent1">
                    <a:lumMod val="50000"/>
                  </a:schemeClr>
                </a:solidFill>
                <a:latin typeface="Arial Narrow" panose="020B0606020202030204" pitchFamily="34" charset="0"/>
                <a:ea typeface="Arial MT"/>
                <a:cs typeface="Arial" panose="020B0604020202020204" pitchFamily="34" charset="0"/>
              </a:rPr>
              <a:t>decir que Coosalud  presento el mayor número de casos (12) , correspondiéndole el 26%, seguido de Mutual ser con (10) casos con un 22 %. </a:t>
            </a:r>
            <a:r>
              <a:rPr lang="es-CO" sz="1200" dirty="0">
                <a:solidFill>
                  <a:schemeClr val="accent1">
                    <a:lumMod val="50000"/>
                  </a:schemeClr>
                </a:solidFill>
                <a:latin typeface="Arial Narrow" panose="020B0606020202030204" pitchFamily="34" charset="0"/>
                <a:ea typeface="Calibri" panose="020F0502020204030204" pitchFamily="34" charset="0"/>
                <a:cs typeface="Times New Roman" panose="02020603050405020304" pitchFamily="18" charset="0"/>
              </a:rPr>
              <a:t>(Ver</a:t>
            </a:r>
            <a:r>
              <a:rPr lang="es-CO" sz="1200" spc="-10" dirty="0">
                <a:solidFill>
                  <a:schemeClr val="accent1">
                    <a:lumMod val="50000"/>
                  </a:schemeClr>
                </a:solidFill>
                <a:latin typeface="Arial Narrow" panose="020B0606020202030204" pitchFamily="34" charset="0"/>
                <a:ea typeface="Calibri" panose="020F0502020204030204" pitchFamily="34" charset="0"/>
                <a:cs typeface="Times New Roman" panose="02020603050405020304" pitchFamily="18" charset="0"/>
              </a:rPr>
              <a:t> </a:t>
            </a:r>
            <a:r>
              <a:rPr lang="es-CO" sz="1200" dirty="0">
                <a:solidFill>
                  <a:schemeClr val="accent1">
                    <a:lumMod val="50000"/>
                  </a:schemeClr>
                </a:solidFill>
                <a:latin typeface="Arial Narrow" panose="020B0606020202030204" pitchFamily="34" charset="0"/>
                <a:ea typeface="Calibri" panose="020F0502020204030204" pitchFamily="34" charset="0"/>
                <a:cs typeface="Times New Roman" panose="02020603050405020304" pitchFamily="18" charset="0"/>
              </a:rPr>
              <a:t>Tabla</a:t>
            </a:r>
            <a:r>
              <a:rPr lang="es-CO" sz="1200" spc="-10" dirty="0">
                <a:solidFill>
                  <a:schemeClr val="accent1">
                    <a:lumMod val="50000"/>
                  </a:schemeClr>
                </a:solidFill>
                <a:latin typeface="Arial Narrow" panose="020B0606020202030204" pitchFamily="34" charset="0"/>
                <a:ea typeface="Calibri" panose="020F0502020204030204" pitchFamily="34" charset="0"/>
                <a:cs typeface="Times New Roman" panose="02020603050405020304" pitchFamily="18" charset="0"/>
              </a:rPr>
              <a:t> 8</a:t>
            </a:r>
            <a:r>
              <a:rPr lang="es-CO" sz="1200" dirty="0">
                <a:solidFill>
                  <a:schemeClr val="accent1">
                    <a:lumMod val="50000"/>
                  </a:schemeClr>
                </a:solidFill>
                <a:latin typeface="Arial Narrow" panose="020B0606020202030204" pitchFamily="34" charset="0"/>
                <a:ea typeface="Calibri" panose="020F0502020204030204" pitchFamily="34" charset="0"/>
                <a:cs typeface="Times New Roman" panose="02020603050405020304" pitchFamily="18" charset="0"/>
              </a:rPr>
              <a:t>).</a:t>
            </a:r>
          </a:p>
          <a:p>
            <a:pPr algn="just"/>
            <a:endParaRPr lang="es-ES" sz="1400" b="1" i="0" u="none" strike="noStrike" baseline="0" dirty="0">
              <a:solidFill>
                <a:srgbClr val="002060"/>
              </a:solidFill>
              <a:latin typeface="Arial Narrow" panose="020B0606020202030204" pitchFamily="34" charset="0"/>
            </a:endParaRPr>
          </a:p>
        </p:txBody>
      </p:sp>
      <p:pic>
        <p:nvPicPr>
          <p:cNvPr id="9" name="Picture 4" descr="Ver las imágenes de origen">
            <a:extLst>
              <a:ext uri="{FF2B5EF4-FFF2-40B4-BE49-F238E27FC236}">
                <a16:creationId xmlns:a16="http://schemas.microsoft.com/office/drawing/2014/main" id="{6B4C690B-7DE9-41DA-BA68-04C868FA2B0A}"/>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a:stretch>
            <a:fillRect/>
          </a:stretch>
        </p:blipFill>
        <p:spPr bwMode="auto">
          <a:xfrm>
            <a:off x="341556" y="0"/>
            <a:ext cx="1233805" cy="641985"/>
          </a:xfrm>
          <a:prstGeom prst="rect">
            <a:avLst/>
          </a:prstGeom>
          <a:noFill/>
        </p:spPr>
      </p:pic>
      <p:sp>
        <p:nvSpPr>
          <p:cNvPr id="10" name="CuadroTexto 9">
            <a:extLst>
              <a:ext uri="{FF2B5EF4-FFF2-40B4-BE49-F238E27FC236}">
                <a16:creationId xmlns:a16="http://schemas.microsoft.com/office/drawing/2014/main" id="{FFE3004D-7E3C-4820-9B91-6597B99ABD82}"/>
              </a:ext>
            </a:extLst>
          </p:cNvPr>
          <p:cNvSpPr txBox="1"/>
          <p:nvPr/>
        </p:nvSpPr>
        <p:spPr>
          <a:xfrm>
            <a:off x="1127760" y="5694459"/>
            <a:ext cx="4277971" cy="273473"/>
          </a:xfrm>
          <a:prstGeom prst="rect">
            <a:avLst/>
          </a:prstGeom>
          <a:noFill/>
        </p:spPr>
        <p:txBody>
          <a:bodyPr wrap="square">
            <a:spAutoFit/>
          </a:bodyPr>
          <a:lstStyle/>
          <a:p>
            <a:pPr algn="ctr">
              <a:lnSpc>
                <a:spcPct val="107000"/>
              </a:lnSpc>
              <a:spcAft>
                <a:spcPts val="800"/>
              </a:spcAft>
              <a:tabLst>
                <a:tab pos="933450" algn="l"/>
              </a:tabLst>
            </a:pPr>
            <a:r>
              <a:rPr lang="es-CO" sz="1100" b="1" dirty="0">
                <a:effectLst/>
                <a:latin typeface="Arial Narrow" panose="020B0606020202030204" pitchFamily="34" charset="0"/>
                <a:ea typeface="Calibri" panose="020F0502020204030204" pitchFamily="34" charset="0"/>
                <a:cs typeface="Arial" panose="020B0604020202020204" pitchFamily="34" charset="0"/>
              </a:rPr>
              <a:t>Fuente:</a:t>
            </a:r>
            <a:r>
              <a:rPr lang="es-CO" sz="11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Gráfico 12"/>
          <p:cNvGraphicFramePr>
            <a:graphicFrameLocks/>
          </p:cNvGraphicFramePr>
          <p:nvPr>
            <p:extLst>
              <p:ext uri="{D42A27DB-BD31-4B8C-83A1-F6EECF244321}">
                <p14:modId xmlns:p14="http://schemas.microsoft.com/office/powerpoint/2010/main" val="2864234443"/>
              </p:ext>
            </p:extLst>
          </p:nvPr>
        </p:nvGraphicFramePr>
        <p:xfrm>
          <a:off x="6780545" y="996140"/>
          <a:ext cx="5500352" cy="585806"/>
        </p:xfrm>
        <a:graphic>
          <a:graphicData uri="http://schemas.openxmlformats.org/drawingml/2006/chart">
            <c:chart xmlns:c="http://schemas.openxmlformats.org/drawingml/2006/chart" xmlns:r="http://schemas.openxmlformats.org/officeDocument/2006/relationships" r:id="rId3"/>
          </a:graphicData>
        </a:graphic>
      </p:graphicFrame>
      <p:sp>
        <p:nvSpPr>
          <p:cNvPr id="15" name="CuadroTexto 14">
            <a:extLst>
              <a:ext uri="{FF2B5EF4-FFF2-40B4-BE49-F238E27FC236}">
                <a16:creationId xmlns:a16="http://schemas.microsoft.com/office/drawing/2014/main" id="{FFE3004D-7E3C-4820-9B91-6597B99ABD82}"/>
              </a:ext>
            </a:extLst>
          </p:cNvPr>
          <p:cNvSpPr txBox="1"/>
          <p:nvPr/>
        </p:nvSpPr>
        <p:spPr>
          <a:xfrm>
            <a:off x="7545088" y="5161810"/>
            <a:ext cx="4277971" cy="1115370"/>
          </a:xfrm>
          <a:prstGeom prst="rect">
            <a:avLst/>
          </a:prstGeom>
          <a:noFill/>
        </p:spPr>
        <p:txBody>
          <a:bodyPr wrap="square">
            <a:spAutoFit/>
          </a:bodyPr>
          <a:lstStyle/>
          <a:p>
            <a:pPr algn="ctr">
              <a:lnSpc>
                <a:spcPct val="107000"/>
              </a:lnSpc>
              <a:spcAft>
                <a:spcPts val="800"/>
              </a:spcAft>
              <a:tabLst>
                <a:tab pos="933450" algn="l"/>
              </a:tabLst>
            </a:pPr>
            <a:endParaRPr lang="es-CO" sz="1100" b="1" dirty="0">
              <a:effectLst/>
              <a:latin typeface="Arial Narrow" panose="020B0606020202030204" pitchFamily="34" charset="0"/>
              <a:ea typeface="Calibri" panose="020F0502020204030204" pitchFamily="34" charset="0"/>
              <a:cs typeface="Arial" panose="020B0604020202020204" pitchFamily="34" charset="0"/>
            </a:endParaRPr>
          </a:p>
          <a:p>
            <a:pPr algn="ctr">
              <a:lnSpc>
                <a:spcPct val="107000"/>
              </a:lnSpc>
              <a:spcAft>
                <a:spcPts val="800"/>
              </a:spcAft>
              <a:tabLst>
                <a:tab pos="933450" algn="l"/>
              </a:tabLst>
            </a:pPr>
            <a:endParaRPr lang="es-CO" sz="1100" b="1" dirty="0">
              <a:effectLst/>
              <a:latin typeface="Arial Narrow" panose="020B0606020202030204" pitchFamily="34" charset="0"/>
              <a:ea typeface="Calibri" panose="020F0502020204030204" pitchFamily="34" charset="0"/>
              <a:cs typeface="Arial" panose="020B0604020202020204" pitchFamily="34" charset="0"/>
            </a:endParaRPr>
          </a:p>
          <a:p>
            <a:pPr algn="ctr">
              <a:lnSpc>
                <a:spcPct val="107000"/>
              </a:lnSpc>
              <a:spcAft>
                <a:spcPts val="800"/>
              </a:spcAft>
              <a:tabLst>
                <a:tab pos="933450" algn="l"/>
              </a:tabLst>
            </a:pPr>
            <a:endParaRPr lang="es-CO" sz="1100" b="1" dirty="0">
              <a:latin typeface="Arial Narrow" panose="020B0606020202030204" pitchFamily="34" charset="0"/>
              <a:ea typeface="Calibri" panose="020F0502020204030204" pitchFamily="34" charset="0"/>
              <a:cs typeface="Arial" panose="020B0604020202020204" pitchFamily="34" charset="0"/>
            </a:endParaRPr>
          </a:p>
          <a:p>
            <a:pPr algn="ctr">
              <a:lnSpc>
                <a:spcPct val="107000"/>
              </a:lnSpc>
              <a:spcAft>
                <a:spcPts val="800"/>
              </a:spcAft>
              <a:tabLst>
                <a:tab pos="933450" algn="l"/>
              </a:tabLst>
            </a:pPr>
            <a:r>
              <a:rPr lang="es-CO" sz="1100" b="1" dirty="0">
                <a:effectLst/>
                <a:latin typeface="Arial Narrow" panose="020B0606020202030204" pitchFamily="34" charset="0"/>
                <a:ea typeface="Calibri" panose="020F0502020204030204" pitchFamily="34" charset="0"/>
                <a:cs typeface="Arial" panose="020B0604020202020204" pitchFamily="34" charset="0"/>
              </a:rPr>
              <a:t>Fuente:</a:t>
            </a:r>
            <a:r>
              <a:rPr lang="es-CO" sz="11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Gráfico 1">
            <a:extLst>
              <a:ext uri="{FF2B5EF4-FFF2-40B4-BE49-F238E27FC236}">
                <a16:creationId xmlns:a16="http://schemas.microsoft.com/office/drawing/2014/main" id="{BDE6CB3C-E40B-EAC9-A5FE-26F7E7EB5807}"/>
              </a:ext>
            </a:extLst>
          </p:cNvPr>
          <p:cNvGraphicFramePr>
            <a:graphicFrameLocks/>
          </p:cNvGraphicFramePr>
          <p:nvPr>
            <p:extLst>
              <p:ext uri="{D42A27DB-BD31-4B8C-83A1-F6EECF244321}">
                <p14:modId xmlns:p14="http://schemas.microsoft.com/office/powerpoint/2010/main" val="619022203"/>
              </p:ext>
            </p:extLst>
          </p:nvPr>
        </p:nvGraphicFramePr>
        <p:xfrm>
          <a:off x="168230" y="2291888"/>
          <a:ext cx="6417328" cy="32432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Objeto 5">
            <a:extLst>
              <a:ext uri="{FF2B5EF4-FFF2-40B4-BE49-F238E27FC236}">
                <a16:creationId xmlns:a16="http://schemas.microsoft.com/office/drawing/2014/main" id="{81C00790-7AD1-25A1-6052-408464251D25}"/>
              </a:ext>
            </a:extLst>
          </p:cNvPr>
          <p:cNvGraphicFramePr>
            <a:graphicFrameLocks noChangeAspect="1"/>
          </p:cNvGraphicFramePr>
          <p:nvPr>
            <p:extLst>
              <p:ext uri="{D42A27DB-BD31-4B8C-83A1-F6EECF244321}">
                <p14:modId xmlns:p14="http://schemas.microsoft.com/office/powerpoint/2010/main" val="3146561028"/>
              </p:ext>
            </p:extLst>
          </p:nvPr>
        </p:nvGraphicFramePr>
        <p:xfrm>
          <a:off x="7244629" y="1811193"/>
          <a:ext cx="4277971" cy="3350617"/>
        </p:xfrm>
        <a:graphic>
          <a:graphicData uri="http://schemas.openxmlformats.org/presentationml/2006/ole">
            <mc:AlternateContent xmlns:mc="http://schemas.openxmlformats.org/markup-compatibility/2006">
              <mc:Choice xmlns:v="urn:schemas-microsoft-com:vml" Requires="v">
                <p:oleObj name="Worksheet" r:id="rId5" imgW="3743337" imgH="2733686" progId="Excel.Sheet.12">
                  <p:embed/>
                </p:oleObj>
              </mc:Choice>
              <mc:Fallback>
                <p:oleObj name="Worksheet" r:id="rId5" imgW="3743337" imgH="2733686" progId="Excel.Sheet.12">
                  <p:embed/>
                  <p:pic>
                    <p:nvPicPr>
                      <p:cNvPr id="0" name=""/>
                      <p:cNvPicPr/>
                      <p:nvPr/>
                    </p:nvPicPr>
                    <p:blipFill>
                      <a:blip r:embed="rId6"/>
                      <a:stretch>
                        <a:fillRect/>
                      </a:stretch>
                    </p:blipFill>
                    <p:spPr>
                      <a:xfrm>
                        <a:off x="7244629" y="1811193"/>
                        <a:ext cx="4277971" cy="3350617"/>
                      </a:xfrm>
                      <a:prstGeom prst="rect">
                        <a:avLst/>
                      </a:prstGeom>
                    </p:spPr>
                  </p:pic>
                </p:oleObj>
              </mc:Fallback>
            </mc:AlternateContent>
          </a:graphicData>
        </a:graphic>
      </p:graphicFrame>
    </p:spTree>
    <p:extLst>
      <p:ext uri="{BB962C8B-B14F-4D97-AF65-F5344CB8AC3E}">
        <p14:creationId xmlns:p14="http://schemas.microsoft.com/office/powerpoint/2010/main" val="2406243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9775A6F3-F0E6-48E6-94D5-26FE914E7D70}"/>
              </a:ext>
            </a:extLst>
          </p:cNvPr>
          <p:cNvSpPr/>
          <p:nvPr/>
        </p:nvSpPr>
        <p:spPr>
          <a:xfrm>
            <a:off x="7435780" y="491771"/>
            <a:ext cx="3832930" cy="374650"/>
          </a:xfrm>
          <a:prstGeom prst="roundRect">
            <a:avLst/>
          </a:prstGeom>
          <a:ln w="28575">
            <a:solidFill>
              <a:schemeClr val="bg1"/>
            </a:solidFill>
          </a:ln>
        </p:spPr>
        <p:style>
          <a:lnRef idx="2">
            <a:schemeClr val="accent5"/>
          </a:lnRef>
          <a:fillRef idx="1">
            <a:schemeClr val="lt1"/>
          </a:fillRef>
          <a:effectRef idx="0">
            <a:schemeClr val="accent5"/>
          </a:effectRef>
          <a:fontRef idx="minor">
            <a:schemeClr val="dk1"/>
          </a:fontRef>
        </p:style>
        <p:txBody>
          <a:bodyPr wrap="square" rtlCol="0" anchor="ctr">
            <a:noAutofit/>
          </a:bodyPr>
          <a:lstStyle/>
          <a:p>
            <a:pPr>
              <a:lnSpc>
                <a:spcPct val="107000"/>
              </a:lnSpc>
              <a:spcAft>
                <a:spcPts val="800"/>
              </a:spcAft>
            </a:pPr>
            <a:endParaRPr lang="es-ES" sz="1400" b="1" i="1" dirty="0">
              <a:solidFill>
                <a:srgbClr val="538135"/>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O" sz="1100" dirty="0">
              <a:effectLst/>
              <a:ea typeface="Calibri" panose="020F0502020204030204" pitchFamily="34" charset="0"/>
              <a:cs typeface="Times New Roman" panose="02020603050405020304" pitchFamily="18" charset="0"/>
            </a:endParaRPr>
          </a:p>
        </p:txBody>
      </p:sp>
      <p:sp>
        <p:nvSpPr>
          <p:cNvPr id="26" name="Marcador de contenido 5">
            <a:extLst>
              <a:ext uri="{FF2B5EF4-FFF2-40B4-BE49-F238E27FC236}">
                <a16:creationId xmlns:a16="http://schemas.microsoft.com/office/drawing/2014/main" id="{64814638-69F3-464D-A8A5-11CBAF9D4ABE}"/>
              </a:ext>
            </a:extLst>
          </p:cNvPr>
          <p:cNvSpPr txBox="1">
            <a:spLocks/>
          </p:cNvSpPr>
          <p:nvPr/>
        </p:nvSpPr>
        <p:spPr>
          <a:xfrm>
            <a:off x="589279" y="1108790"/>
            <a:ext cx="5430520" cy="50681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CO" sz="1100" dirty="0">
              <a:latin typeface="Arial Narrow" panose="020B0606020202030204" pitchFamily="34" charset="0"/>
            </a:endParaRPr>
          </a:p>
        </p:txBody>
      </p:sp>
      <p:sp>
        <p:nvSpPr>
          <p:cNvPr id="29" name="Marcador de contenido 6">
            <a:extLst>
              <a:ext uri="{FF2B5EF4-FFF2-40B4-BE49-F238E27FC236}">
                <a16:creationId xmlns:a16="http://schemas.microsoft.com/office/drawing/2014/main" id="{D3BBE9BC-BD2B-4EE3-9BC1-411CA6A1B032}"/>
              </a:ext>
            </a:extLst>
          </p:cNvPr>
          <p:cNvSpPr txBox="1">
            <a:spLocks/>
          </p:cNvSpPr>
          <p:nvPr/>
        </p:nvSpPr>
        <p:spPr>
          <a:xfrm>
            <a:off x="6172202" y="1361440"/>
            <a:ext cx="5908038" cy="46280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CO" dirty="0"/>
          </a:p>
        </p:txBody>
      </p:sp>
      <p:sp>
        <p:nvSpPr>
          <p:cNvPr id="28" name="Marcador de contenido 5">
            <a:extLst>
              <a:ext uri="{FF2B5EF4-FFF2-40B4-BE49-F238E27FC236}">
                <a16:creationId xmlns:a16="http://schemas.microsoft.com/office/drawing/2014/main" id="{D94A70C0-6F96-4B73-8EF2-53DA56EDC23C}"/>
              </a:ext>
            </a:extLst>
          </p:cNvPr>
          <p:cNvSpPr txBox="1">
            <a:spLocks/>
          </p:cNvSpPr>
          <p:nvPr/>
        </p:nvSpPr>
        <p:spPr>
          <a:xfrm>
            <a:off x="50731" y="919114"/>
            <a:ext cx="6558280" cy="13382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ctr">
              <a:lnSpc>
                <a:spcPct val="107000"/>
              </a:lnSpc>
              <a:spcBef>
                <a:spcPts val="200"/>
              </a:spcBef>
            </a:pPr>
            <a:r>
              <a:rPr lang="es-CO" sz="1100" b="1" dirty="0">
                <a:solidFill>
                  <a:schemeClr val="accent5">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4</a:t>
            </a:r>
            <a:r>
              <a:rPr lang="es-CO" sz="1100" b="1" dirty="0">
                <a:solidFill>
                  <a:schemeClr val="accent5">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 DISTRIBUCION </a:t>
            </a:r>
            <a:r>
              <a:rPr lang="es-CO" sz="1100" b="1" dirty="0">
                <a:solidFill>
                  <a:schemeClr val="accent5">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POR UPGD EN LA SEMANA EPIDEMIOLOGICA 15 DEL DISTRITO DE CARTAGENA</a:t>
            </a:r>
          </a:p>
          <a:p>
            <a:pPr lvl="0" algn="ctr">
              <a:lnSpc>
                <a:spcPct val="107000"/>
              </a:lnSpc>
              <a:spcBef>
                <a:spcPts val="200"/>
              </a:spcBef>
            </a:pPr>
            <a:endParaRPr lang="es-CO" sz="1100" b="1" dirty="0">
              <a:solidFill>
                <a:schemeClr val="accent5">
                  <a:lumMod val="50000"/>
                </a:schemeClr>
              </a:solidFill>
              <a:latin typeface="Arial Narrow" panose="020B0606020202030204" pitchFamily="34" charset="0"/>
              <a:ea typeface="Times New Roman" panose="02020603050405020304" pitchFamily="18" charset="0"/>
              <a:cs typeface="Times New Roman" panose="02020603050405020304" pitchFamily="18" charset="0"/>
            </a:endParaRPr>
          </a:p>
          <a:p>
            <a:pPr marR="148590" algn="just">
              <a:spcBef>
                <a:spcPts val="5"/>
              </a:spcBef>
              <a:spcAft>
                <a:spcPts val="0"/>
              </a:spcAft>
            </a:pP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En la distribución de casos de mortalidad perinatal y neonatal según la UPGD, se puede decir que se registró el mayor número de casos en la clínica </a:t>
            </a:r>
            <a:r>
              <a:rPr lang="es-ES" sz="1200" dirty="0">
                <a:solidFill>
                  <a:schemeClr val="accent5">
                    <a:lumMod val="50000"/>
                  </a:schemeClr>
                </a:solidFill>
                <a:latin typeface="Arial Narrow" panose="020B0606020202030204" pitchFamily="34" charset="0"/>
                <a:ea typeface="Arial MT"/>
                <a:cs typeface="Arial" panose="020B0604020202020204" pitchFamily="34" charset="0"/>
              </a:rPr>
              <a:t>La Ermita </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con un porcentaje </a:t>
            </a:r>
            <a:r>
              <a:rPr lang="es-ES" sz="1200" dirty="0">
                <a:solidFill>
                  <a:schemeClr val="accent5">
                    <a:lumMod val="50000"/>
                  </a:schemeClr>
                </a:solidFill>
                <a:latin typeface="Arial Narrow" panose="020B0606020202030204" pitchFamily="34" charset="0"/>
                <a:ea typeface="Arial MT"/>
                <a:cs typeface="Arial" panose="020B0604020202020204" pitchFamily="34" charset="0"/>
              </a:rPr>
              <a:t>21</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 con 12 casos, seguido de Clínica </a:t>
            </a:r>
            <a:r>
              <a:rPr lang="es-ES" sz="1200" dirty="0">
                <a:solidFill>
                  <a:schemeClr val="accent5">
                    <a:lumMod val="50000"/>
                  </a:schemeClr>
                </a:solidFill>
                <a:latin typeface="Arial Narrow" panose="020B0606020202030204" pitchFamily="34" charset="0"/>
                <a:ea typeface="Arial MT"/>
                <a:cs typeface="Arial" panose="020B0604020202020204" pitchFamily="34" charset="0"/>
              </a:rPr>
              <a:t>Maternidad Rafael Calvo con 16</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 con </a:t>
            </a:r>
            <a:r>
              <a:rPr lang="es-ES" sz="1200" dirty="0">
                <a:solidFill>
                  <a:schemeClr val="accent5">
                    <a:lumMod val="50000"/>
                  </a:schemeClr>
                </a:solidFill>
                <a:latin typeface="Arial Narrow" panose="020B0606020202030204" pitchFamily="34" charset="0"/>
                <a:ea typeface="Arial MT"/>
                <a:cs typeface="Arial" panose="020B0604020202020204" pitchFamily="34" charset="0"/>
              </a:rPr>
              <a:t>9 </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casos y  Clínica </a:t>
            </a:r>
            <a:r>
              <a:rPr lang="es-ES" sz="1200" dirty="0">
                <a:solidFill>
                  <a:schemeClr val="accent5">
                    <a:lumMod val="50000"/>
                  </a:schemeClr>
                </a:solidFill>
                <a:latin typeface="Arial Narrow" panose="020B0606020202030204" pitchFamily="34" charset="0"/>
                <a:ea typeface="Arial MT"/>
                <a:cs typeface="Arial" panose="020B0604020202020204" pitchFamily="34" charset="0"/>
              </a:rPr>
              <a:t>De La Mujer</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 con</a:t>
            </a:r>
            <a:r>
              <a:rPr lang="es-ES" sz="1200" spc="20" dirty="0">
                <a:solidFill>
                  <a:schemeClr val="accent5">
                    <a:lumMod val="50000"/>
                  </a:schemeClr>
                </a:solidFill>
                <a:effectLst/>
                <a:latin typeface="Arial Narrow" panose="020B0606020202030204" pitchFamily="34" charset="0"/>
                <a:ea typeface="Arial MT"/>
                <a:cs typeface="Arial" panose="020B0604020202020204" pitchFamily="34" charset="0"/>
              </a:rPr>
              <a:t> </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un porcentaje de casos </a:t>
            </a:r>
            <a:r>
              <a:rPr lang="es-ES" sz="1200" dirty="0">
                <a:solidFill>
                  <a:schemeClr val="accent5">
                    <a:lumMod val="50000"/>
                  </a:schemeClr>
                </a:solidFill>
                <a:latin typeface="Arial Narrow" panose="020B0606020202030204" pitchFamily="34" charset="0"/>
                <a:ea typeface="Arial MT"/>
                <a:cs typeface="Arial" panose="020B0604020202020204" pitchFamily="34" charset="0"/>
              </a:rPr>
              <a:t>16</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 que corresponden a 9 casos respectivamente</a:t>
            </a:r>
            <a:r>
              <a:rPr lang="es-ES" sz="1200" spc="-20" dirty="0">
                <a:solidFill>
                  <a:schemeClr val="accent5">
                    <a:lumMod val="50000"/>
                  </a:schemeClr>
                </a:solidFill>
                <a:latin typeface="Arial Narrow" panose="020B0606020202030204" pitchFamily="34" charset="0"/>
                <a:ea typeface="Arial MT"/>
                <a:cs typeface="Arial" panose="020B0604020202020204" pitchFamily="34" charset="0"/>
              </a:rPr>
              <a:t> </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(Ver</a:t>
            </a:r>
            <a:r>
              <a:rPr lang="es-ES" sz="1200" spc="-10" dirty="0">
                <a:solidFill>
                  <a:schemeClr val="accent5">
                    <a:lumMod val="50000"/>
                  </a:schemeClr>
                </a:solidFill>
                <a:effectLst/>
                <a:latin typeface="Arial Narrow" panose="020B0606020202030204" pitchFamily="34" charset="0"/>
                <a:ea typeface="Arial MT"/>
                <a:cs typeface="Arial" panose="020B0604020202020204" pitchFamily="34" charset="0"/>
              </a:rPr>
              <a:t> </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Tabla</a:t>
            </a:r>
            <a:r>
              <a:rPr lang="es-ES" sz="1200" spc="-15" dirty="0">
                <a:solidFill>
                  <a:schemeClr val="accent5">
                    <a:lumMod val="50000"/>
                  </a:schemeClr>
                </a:solidFill>
                <a:effectLst/>
                <a:latin typeface="Arial Narrow" panose="020B0606020202030204" pitchFamily="34" charset="0"/>
                <a:ea typeface="Arial MT"/>
                <a:cs typeface="Arial" panose="020B0604020202020204" pitchFamily="34" charset="0"/>
              </a:rPr>
              <a:t> 9</a:t>
            </a:r>
            <a:r>
              <a:rPr lang="es-ES" sz="1200" dirty="0">
                <a:solidFill>
                  <a:schemeClr val="accent5">
                    <a:lumMod val="50000"/>
                  </a:schemeClr>
                </a:solidFill>
                <a:effectLst/>
                <a:latin typeface="Arial Narrow" panose="020B0606020202030204" pitchFamily="34" charset="0"/>
                <a:ea typeface="Arial MT"/>
                <a:cs typeface="Arial" panose="020B0604020202020204" pitchFamily="34" charset="0"/>
              </a:rPr>
              <a:t>).</a:t>
            </a:r>
            <a:endParaRPr lang="es-CO" sz="1200" dirty="0">
              <a:solidFill>
                <a:schemeClr val="accent5">
                  <a:lumMod val="50000"/>
                </a:schemeClr>
              </a:solidFill>
              <a:effectLst/>
              <a:latin typeface="Arial Narrow" panose="020B0606020202030204" pitchFamily="34" charset="0"/>
              <a:ea typeface="Arial MT"/>
              <a:cs typeface="Arial MT"/>
            </a:endParaRPr>
          </a:p>
          <a:p>
            <a:r>
              <a:rPr lang="es-CO" sz="1100" dirty="0">
                <a:solidFill>
                  <a:schemeClr val="accent5">
                    <a:lumMod val="50000"/>
                  </a:schemeClr>
                </a:solidFill>
                <a:latin typeface="Arial Narrow" panose="020B0606020202030204" pitchFamily="34" charset="0"/>
              </a:rPr>
              <a:t>	 	</a:t>
            </a:r>
          </a:p>
        </p:txBody>
      </p:sp>
      <p:sp>
        <p:nvSpPr>
          <p:cNvPr id="24" name="Marcador de contenido 5">
            <a:extLst>
              <a:ext uri="{FF2B5EF4-FFF2-40B4-BE49-F238E27FC236}">
                <a16:creationId xmlns:a16="http://schemas.microsoft.com/office/drawing/2014/main" id="{F5075EAC-EDB4-4A8F-997D-E05BBABD659A}"/>
              </a:ext>
            </a:extLst>
          </p:cNvPr>
          <p:cNvSpPr txBox="1">
            <a:spLocks/>
          </p:cNvSpPr>
          <p:nvPr/>
        </p:nvSpPr>
        <p:spPr>
          <a:xfrm>
            <a:off x="6636985" y="3597799"/>
            <a:ext cx="5430520" cy="1296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ctr">
              <a:lnSpc>
                <a:spcPct val="107000"/>
              </a:lnSpc>
              <a:spcBef>
                <a:spcPts val="200"/>
              </a:spcBef>
            </a:pPr>
            <a:r>
              <a:rPr lang="es-CO" sz="1200" b="1" dirty="0">
                <a:solidFill>
                  <a:schemeClr val="accent5">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5. RAZON DE CASOS MORTALIDAD PERINATAL Y NEONATAL </a:t>
            </a:r>
            <a:r>
              <a:rPr lang="es-CO" sz="1200" b="1" dirty="0">
                <a:solidFill>
                  <a:schemeClr val="accent5">
                    <a:lumMod val="50000"/>
                  </a:schemeClr>
                </a:solidFill>
                <a:latin typeface="Arial Narrow" panose="020B0606020202030204" pitchFamily="34" charset="0"/>
                <a:ea typeface="Times New Roman" panose="02020603050405020304" pitchFamily="18" charset="0"/>
                <a:cs typeface="Times New Roman" panose="02020603050405020304" pitchFamily="18" charset="0"/>
              </a:rPr>
              <a:t>SEMANA 14 DE 2024</a:t>
            </a:r>
            <a:endParaRPr lang="es-CO" sz="1200" b="1" dirty="0">
              <a:solidFill>
                <a:schemeClr val="accent5">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p>
            <a:pPr algn="just"/>
            <a:r>
              <a:rPr lang="es-CO" sz="1200"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rPr>
              <a:t>En el distrito de Cartagena en </a:t>
            </a:r>
            <a:r>
              <a:rPr lang="es-CO" sz="1200" dirty="0">
                <a:solidFill>
                  <a:schemeClr val="tx1">
                    <a:lumMod val="95000"/>
                    <a:lumOff val="5000"/>
                  </a:schemeClr>
                </a:solidFill>
                <a:latin typeface="Arial Narrow" panose="020B0606020202030204" pitchFamily="34" charset="0"/>
                <a:ea typeface="Calibri" panose="020F0502020204030204" pitchFamily="34" charset="0"/>
                <a:cs typeface="Calibri" panose="020F0502020204030204" pitchFamily="34" charset="0"/>
              </a:rPr>
              <a:t>la </a:t>
            </a:r>
            <a:r>
              <a:rPr lang="es-CO" sz="1200"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rPr>
              <a:t>semana </a:t>
            </a:r>
            <a:r>
              <a:rPr lang="es-CO" sz="1200" dirty="0">
                <a:solidFill>
                  <a:schemeClr val="tx1">
                    <a:lumMod val="95000"/>
                    <a:lumOff val="5000"/>
                  </a:schemeClr>
                </a:solidFill>
                <a:latin typeface="Arial Narrow" panose="020B0606020202030204" pitchFamily="34" charset="0"/>
                <a:ea typeface="Calibri" panose="020F0502020204030204" pitchFamily="34" charset="0"/>
                <a:cs typeface="Calibri" panose="020F0502020204030204" pitchFamily="34" charset="0"/>
              </a:rPr>
              <a:t>15</a:t>
            </a:r>
            <a:r>
              <a:rPr lang="es-CO" sz="1200"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rPr>
              <a:t> del 2024</a:t>
            </a:r>
            <a:r>
              <a:rPr lang="es-CO" sz="1200" b="1"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rPr>
              <a:t> </a:t>
            </a:r>
            <a:r>
              <a:rPr lang="es-CO" sz="1200"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rPr>
              <a:t>se notificaron 55</a:t>
            </a:r>
            <a:r>
              <a:rPr lang="es-CO" sz="1200" dirty="0">
                <a:solidFill>
                  <a:schemeClr val="tx1">
                    <a:lumMod val="95000"/>
                    <a:lumOff val="5000"/>
                  </a:schemeClr>
                </a:solidFill>
                <a:latin typeface="Arial Narrow" panose="020B0606020202030204" pitchFamily="34" charset="0"/>
                <a:ea typeface="Calibri" panose="020F0502020204030204" pitchFamily="34" charset="0"/>
                <a:cs typeface="Calibri" panose="020F0502020204030204" pitchFamily="34" charset="0"/>
              </a:rPr>
              <a:t>  </a:t>
            </a:r>
            <a:r>
              <a:rPr lang="es-CO" sz="1200"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rPr>
              <a:t>casos de muertes Perinatales y neonatales tardías. La razón preliminar de mortalidad perinatal y neonatal tardía fue de 14,49 por 1000 nacidos vivos, menor</a:t>
            </a:r>
            <a:r>
              <a:rPr lang="es-CO" sz="1200" dirty="0">
                <a:solidFill>
                  <a:schemeClr val="tx1">
                    <a:lumMod val="95000"/>
                    <a:lumOff val="5000"/>
                  </a:schemeClr>
                </a:solidFill>
                <a:latin typeface="Arial Narrow" panose="020B0606020202030204" pitchFamily="34" charset="0"/>
                <a:ea typeface="Calibri" panose="020F0502020204030204" pitchFamily="34" charset="0"/>
                <a:cs typeface="Calibri" panose="020F0502020204030204" pitchFamily="34" charset="0"/>
              </a:rPr>
              <a:t> </a:t>
            </a:r>
            <a:r>
              <a:rPr lang="es-CO" sz="1200"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rPr>
              <a:t> en comparación a la razón de mortalidad perinatal  2023 para el mismo periodo  que fue de 19,49</a:t>
            </a:r>
            <a:r>
              <a:rPr lang="es-CO" sz="1200" dirty="0">
                <a:solidFill>
                  <a:schemeClr val="tx1">
                    <a:lumMod val="95000"/>
                    <a:lumOff val="5000"/>
                  </a:schemeClr>
                </a:solidFill>
                <a:latin typeface="Arial Narrow" panose="020B0606020202030204" pitchFamily="34" charset="0"/>
                <a:ea typeface="Calibri" panose="020F0502020204030204" pitchFamily="34" charset="0"/>
                <a:cs typeface="Calibri" panose="020F0502020204030204" pitchFamily="34" charset="0"/>
              </a:rPr>
              <a:t> </a:t>
            </a:r>
            <a:r>
              <a:rPr lang="es-CO" sz="1200"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rPr>
              <a:t> muertes por cada 1000 nacidos vivos en el distrito de Cartagena. (Ver </a:t>
            </a:r>
            <a:r>
              <a:rPr lang="es-CO" sz="1200" dirty="0">
                <a:solidFill>
                  <a:schemeClr val="tx1">
                    <a:lumMod val="95000"/>
                    <a:lumOff val="5000"/>
                  </a:schemeClr>
                </a:solidFill>
                <a:latin typeface="Arial Narrow" panose="020B0606020202030204" pitchFamily="34" charset="0"/>
                <a:ea typeface="Calibri" panose="020F0502020204030204" pitchFamily="34" charset="0"/>
                <a:cs typeface="Calibri" panose="020F0502020204030204" pitchFamily="34" charset="0"/>
              </a:rPr>
              <a:t>figura 7</a:t>
            </a:r>
            <a:r>
              <a:rPr lang="es-CO" sz="1200"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rPr>
              <a:t>). </a:t>
            </a:r>
          </a:p>
        </p:txBody>
      </p:sp>
      <p:sp>
        <p:nvSpPr>
          <p:cNvPr id="22" name="CuadroTexto 21">
            <a:extLst>
              <a:ext uri="{FF2B5EF4-FFF2-40B4-BE49-F238E27FC236}">
                <a16:creationId xmlns:a16="http://schemas.microsoft.com/office/drawing/2014/main" id="{D7DD31C4-41B8-4E98-8380-E6104990A73C}"/>
              </a:ext>
            </a:extLst>
          </p:cNvPr>
          <p:cNvSpPr txBox="1"/>
          <p:nvPr/>
        </p:nvSpPr>
        <p:spPr>
          <a:xfrm>
            <a:off x="176341" y="2241659"/>
            <a:ext cx="6081710" cy="430887"/>
          </a:xfrm>
          <a:prstGeom prst="rect">
            <a:avLst/>
          </a:prstGeom>
          <a:noFill/>
        </p:spPr>
        <p:txBody>
          <a:bodyPr wrap="square">
            <a:spAutoFit/>
          </a:bodyPr>
          <a:lstStyle/>
          <a:p>
            <a:pPr marR="147955" algn="ctr">
              <a:spcBef>
                <a:spcPts val="470"/>
              </a:spcBef>
              <a:spcAft>
                <a:spcPts val="0"/>
              </a:spcAft>
            </a:pPr>
            <a:r>
              <a:rPr lang="es-ES" sz="1100" b="1" dirty="0">
                <a:solidFill>
                  <a:schemeClr val="accent1"/>
                </a:solidFill>
                <a:effectLst/>
                <a:latin typeface="Arial Narrow" panose="020B0606020202030204" pitchFamily="34" charset="0"/>
                <a:ea typeface="Arial MT"/>
                <a:cs typeface="Arial" panose="020B0604020202020204" pitchFamily="34" charset="0"/>
              </a:rPr>
              <a:t>Tabla 9. Distribución casos de Mortalidad Perinatal y Neonatal por </a:t>
            </a:r>
            <a:r>
              <a:rPr lang="es-ES" sz="1100" b="1" dirty="0">
                <a:solidFill>
                  <a:schemeClr val="accent1"/>
                </a:solidFill>
                <a:latin typeface="Arial Narrow" panose="020B0606020202030204" pitchFamily="34" charset="0"/>
                <a:ea typeface="Arial MT"/>
                <a:cs typeface="Arial" panose="020B0604020202020204" pitchFamily="34" charset="0"/>
              </a:rPr>
              <a:t>UPGD</a:t>
            </a:r>
            <a:r>
              <a:rPr lang="es-ES" sz="1100" b="1" dirty="0">
                <a:solidFill>
                  <a:schemeClr val="accent1"/>
                </a:solidFill>
                <a:effectLst/>
                <a:latin typeface="Arial Narrow" panose="020B0606020202030204" pitchFamily="34" charset="0"/>
                <a:ea typeface="Arial MT"/>
                <a:cs typeface="Arial" panose="020B0604020202020204" pitchFamily="34" charset="0"/>
              </a:rPr>
              <a:t> en Cartagena, correspondiente a la semana </a:t>
            </a:r>
            <a:r>
              <a:rPr lang="es-ES" sz="1100" b="1" dirty="0">
                <a:solidFill>
                  <a:schemeClr val="accent1"/>
                </a:solidFill>
                <a:latin typeface="Arial Narrow" panose="020B0606020202030204" pitchFamily="34" charset="0"/>
                <a:ea typeface="Arial MT"/>
                <a:cs typeface="Arial" panose="020B0604020202020204" pitchFamily="34" charset="0"/>
              </a:rPr>
              <a:t>14 </a:t>
            </a:r>
            <a:r>
              <a:rPr lang="es-ES" sz="1100" b="1" dirty="0">
                <a:solidFill>
                  <a:schemeClr val="accent1"/>
                </a:solidFill>
                <a:effectLst/>
                <a:latin typeface="Arial Narrow" panose="020B0606020202030204" pitchFamily="34" charset="0"/>
                <a:ea typeface="Arial MT"/>
                <a:cs typeface="Arial" panose="020B0604020202020204" pitchFamily="34" charset="0"/>
              </a:rPr>
              <a:t>de 2024.</a:t>
            </a:r>
            <a:endParaRPr lang="es-CO" sz="1100" dirty="0">
              <a:solidFill>
                <a:schemeClr val="accent1"/>
              </a:solidFill>
              <a:effectLst/>
              <a:latin typeface="Arial MT"/>
              <a:ea typeface="Arial MT"/>
              <a:cs typeface="Arial MT"/>
            </a:endParaRPr>
          </a:p>
        </p:txBody>
      </p:sp>
      <p:sp>
        <p:nvSpPr>
          <p:cNvPr id="31" name="CuadroTexto 30">
            <a:extLst>
              <a:ext uri="{FF2B5EF4-FFF2-40B4-BE49-F238E27FC236}">
                <a16:creationId xmlns:a16="http://schemas.microsoft.com/office/drawing/2014/main" id="{DD448E1E-3ED5-4A56-B304-4528EC36C677}"/>
              </a:ext>
            </a:extLst>
          </p:cNvPr>
          <p:cNvSpPr txBox="1"/>
          <p:nvPr/>
        </p:nvSpPr>
        <p:spPr>
          <a:xfrm>
            <a:off x="7398986" y="6475278"/>
            <a:ext cx="3906518" cy="289951"/>
          </a:xfrm>
          <a:prstGeom prst="rect">
            <a:avLst/>
          </a:prstGeom>
          <a:noFill/>
        </p:spPr>
        <p:txBody>
          <a:bodyPr wrap="square">
            <a:spAutoFit/>
          </a:bodyPr>
          <a:lstStyle/>
          <a:p>
            <a:pPr algn="ctr">
              <a:lnSpc>
                <a:spcPct val="107000"/>
              </a:lnSpc>
              <a:spcAft>
                <a:spcPts val="800"/>
              </a:spcAft>
              <a:tabLst>
                <a:tab pos="933450" algn="l"/>
              </a:tabLst>
            </a:pPr>
            <a:r>
              <a:rPr lang="es-CO" sz="1200" b="1" dirty="0">
                <a:effectLst/>
                <a:latin typeface="Arial Narrow" panose="020B0606020202030204" pitchFamily="34" charset="0"/>
                <a:ea typeface="Calibri" panose="020F0502020204030204" pitchFamily="34" charset="0"/>
                <a:cs typeface="Arial" panose="020B0604020202020204" pitchFamily="34" charset="0"/>
              </a:rPr>
              <a:t>Fuente:</a:t>
            </a:r>
            <a:r>
              <a:rPr lang="es-CO" sz="1200" dirty="0">
                <a:effectLst/>
                <a:latin typeface="Arial Narrow" panose="020B0606020202030204" pitchFamily="34" charset="0"/>
                <a:ea typeface="Calibri" panose="020F0502020204030204" pitchFamily="34" charset="0"/>
                <a:cs typeface="Arial" panose="020B0604020202020204" pitchFamily="34" charset="0"/>
              </a:rPr>
              <a:t> </a:t>
            </a:r>
            <a:r>
              <a:rPr lang="es-CO" sz="1200" dirty="0" err="1">
                <a:latin typeface="Arial Narrow" panose="020B0606020202030204" pitchFamily="34" charset="0"/>
                <a:ea typeface="Calibri" panose="020F0502020204030204" pitchFamily="34" charset="0"/>
                <a:cs typeface="Arial" panose="020B0604020202020204" pitchFamily="34" charset="0"/>
              </a:rPr>
              <a:t>Dane</a:t>
            </a:r>
            <a:r>
              <a:rPr lang="es-CO" sz="1200" dirty="0">
                <a:latin typeface="Arial Narrow" panose="020B0606020202030204" pitchFamily="34" charset="0"/>
                <a:ea typeface="Calibri" panose="020F0502020204030204" pitchFamily="34" charset="0"/>
                <a:cs typeface="Arial" panose="020B0604020202020204" pitchFamily="34" charset="0"/>
              </a:rPr>
              <a:t> 2024 oficiales</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ángulo 19">
            <a:extLst>
              <a:ext uri="{FF2B5EF4-FFF2-40B4-BE49-F238E27FC236}">
                <a16:creationId xmlns:a16="http://schemas.microsoft.com/office/drawing/2014/main" id="{25A73E28-C522-D4C5-8CF1-91480CAB1DAA}"/>
              </a:ext>
            </a:extLst>
          </p:cNvPr>
          <p:cNvSpPr/>
          <p:nvPr/>
        </p:nvSpPr>
        <p:spPr>
          <a:xfrm>
            <a:off x="0" y="-1"/>
            <a:ext cx="12192000" cy="71600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r">
              <a:lnSpc>
                <a:spcPct val="90000"/>
              </a:lnSpc>
              <a:spcAft>
                <a:spcPts val="800"/>
              </a:spcAft>
            </a:pPr>
            <a:r>
              <a:rPr lang="es-ES"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rPr>
              <a:t>Boletín Epidemiológico Mortalidad Perinatal y Neonatal</a:t>
            </a:r>
            <a:r>
              <a:rPr lang="es-CO"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rPr>
              <a:t> </a:t>
            </a:r>
          </a:p>
          <a:p>
            <a:pPr algn="r">
              <a:lnSpc>
                <a:spcPct val="90000"/>
              </a:lnSpc>
              <a:spcAft>
                <a:spcPts val="800"/>
              </a:spcAft>
            </a:pPr>
            <a:r>
              <a:rPr lang="es-CO"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rPr>
              <a:t>Distribución por UPGD y Razón de Mortalidad semana 15 de 2024   </a:t>
            </a:r>
            <a:endParaRPr lang="es-ES"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21" name="Picture 4" descr="Ver las imágenes de origen">
            <a:extLst>
              <a:ext uri="{FF2B5EF4-FFF2-40B4-BE49-F238E27FC236}">
                <a16:creationId xmlns:a16="http://schemas.microsoft.com/office/drawing/2014/main" id="{6B4C690B-7DE9-41DA-BA68-04C868FA2B0A}"/>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a:stretch>
            <a:fillRect/>
          </a:stretch>
        </p:blipFill>
        <p:spPr bwMode="auto">
          <a:xfrm>
            <a:off x="306387" y="15309"/>
            <a:ext cx="1233805" cy="641985"/>
          </a:xfrm>
          <a:prstGeom prst="rect">
            <a:avLst/>
          </a:prstGeom>
          <a:noFill/>
        </p:spPr>
      </p:pic>
      <p:sp>
        <p:nvSpPr>
          <p:cNvPr id="16" name="CuadroTexto 15">
            <a:extLst>
              <a:ext uri="{FF2B5EF4-FFF2-40B4-BE49-F238E27FC236}">
                <a16:creationId xmlns:a16="http://schemas.microsoft.com/office/drawing/2014/main" id="{4C9C0ED1-09F9-934F-BFEC-648F5B4ECA11}"/>
              </a:ext>
            </a:extLst>
          </p:cNvPr>
          <p:cNvSpPr txBox="1"/>
          <p:nvPr/>
        </p:nvSpPr>
        <p:spPr>
          <a:xfrm>
            <a:off x="-111758" y="6279953"/>
            <a:ext cx="6283960" cy="279820"/>
          </a:xfrm>
          <a:prstGeom prst="rect">
            <a:avLst/>
          </a:prstGeom>
          <a:noFill/>
        </p:spPr>
        <p:txBody>
          <a:bodyPr wrap="square">
            <a:spAutoFit/>
          </a:bodyPr>
          <a:lstStyle/>
          <a:p>
            <a:pPr algn="ctr">
              <a:lnSpc>
                <a:spcPct val="107000"/>
              </a:lnSpc>
              <a:spcAft>
                <a:spcPts val="800"/>
              </a:spcAft>
              <a:tabLst>
                <a:tab pos="933450" algn="l"/>
              </a:tabLst>
            </a:pPr>
            <a:r>
              <a:rPr lang="es-CO" sz="1200" b="1" dirty="0">
                <a:effectLst/>
                <a:latin typeface="Arial Narrow" panose="020B0606020202030204" pitchFamily="34" charset="0"/>
                <a:ea typeface="Calibri" panose="020F0502020204030204" pitchFamily="34" charset="0"/>
                <a:cs typeface="Arial" panose="020B0604020202020204" pitchFamily="34" charset="0"/>
              </a:rPr>
              <a:t>Fuente:</a:t>
            </a:r>
            <a:r>
              <a:rPr lang="es-CO" sz="12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CuadroTexto 18">
            <a:extLst>
              <a:ext uri="{FF2B5EF4-FFF2-40B4-BE49-F238E27FC236}">
                <a16:creationId xmlns:a16="http://schemas.microsoft.com/office/drawing/2014/main" id="{4C9C0ED1-09F9-934F-BFEC-648F5B4ECA11}"/>
              </a:ext>
            </a:extLst>
          </p:cNvPr>
          <p:cNvSpPr txBox="1"/>
          <p:nvPr/>
        </p:nvSpPr>
        <p:spPr>
          <a:xfrm>
            <a:off x="6210265" y="3317980"/>
            <a:ext cx="6283960" cy="279820"/>
          </a:xfrm>
          <a:prstGeom prst="rect">
            <a:avLst/>
          </a:prstGeom>
          <a:noFill/>
        </p:spPr>
        <p:txBody>
          <a:bodyPr wrap="square">
            <a:spAutoFit/>
          </a:bodyPr>
          <a:lstStyle/>
          <a:p>
            <a:pPr algn="ctr">
              <a:lnSpc>
                <a:spcPct val="107000"/>
              </a:lnSpc>
              <a:spcAft>
                <a:spcPts val="800"/>
              </a:spcAft>
              <a:tabLst>
                <a:tab pos="933450" algn="l"/>
              </a:tabLst>
            </a:pPr>
            <a:r>
              <a:rPr lang="es-CO" sz="1200" b="1" dirty="0">
                <a:effectLst/>
                <a:latin typeface="Arial Narrow" panose="020B0606020202030204" pitchFamily="34" charset="0"/>
                <a:ea typeface="Calibri" panose="020F0502020204030204" pitchFamily="34" charset="0"/>
                <a:cs typeface="Arial" panose="020B0604020202020204" pitchFamily="34" charset="0"/>
              </a:rPr>
              <a:t>Fuente:</a:t>
            </a:r>
            <a:r>
              <a:rPr lang="es-CO" sz="12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id="{A355A525-C422-B77B-9DB6-51506E7A90DC}"/>
              </a:ext>
            </a:extLst>
          </p:cNvPr>
          <p:cNvGraphicFramePr>
            <a:graphicFrameLocks noGrp="1"/>
          </p:cNvGraphicFramePr>
          <p:nvPr>
            <p:extLst>
              <p:ext uri="{D42A27DB-BD31-4B8C-83A1-F6EECF244321}">
                <p14:modId xmlns:p14="http://schemas.microsoft.com/office/powerpoint/2010/main" val="3349406840"/>
              </p:ext>
            </p:extLst>
          </p:nvPr>
        </p:nvGraphicFramePr>
        <p:xfrm>
          <a:off x="951391" y="2705716"/>
          <a:ext cx="4318000" cy="3429000"/>
        </p:xfrm>
        <a:graphic>
          <a:graphicData uri="http://schemas.openxmlformats.org/drawingml/2006/table">
            <a:tbl>
              <a:tblPr/>
              <a:tblGrid>
                <a:gridCol w="3860800">
                  <a:extLst>
                    <a:ext uri="{9D8B030D-6E8A-4147-A177-3AD203B41FA5}">
                      <a16:colId xmlns:a16="http://schemas.microsoft.com/office/drawing/2014/main" val="942108760"/>
                    </a:ext>
                  </a:extLst>
                </a:gridCol>
                <a:gridCol w="457200">
                  <a:extLst>
                    <a:ext uri="{9D8B030D-6E8A-4147-A177-3AD203B41FA5}">
                      <a16:colId xmlns:a16="http://schemas.microsoft.com/office/drawing/2014/main" val="515052005"/>
                    </a:ext>
                  </a:extLst>
                </a:gridCol>
              </a:tblGrid>
              <a:tr h="190500">
                <a:tc>
                  <a:txBody>
                    <a:bodyPr/>
                    <a:lstStyle/>
                    <a:p>
                      <a:pPr algn="l" fontAlgn="b"/>
                      <a:r>
                        <a:rPr lang="es-419" sz="1100" b="1" i="0" u="none" strike="noStrike">
                          <a:solidFill>
                            <a:srgbClr val="000000"/>
                          </a:solidFill>
                          <a:effectLst/>
                          <a:highlight>
                            <a:srgbClr val="C0E6F5"/>
                          </a:highlight>
                          <a:latin typeface="Calibri" panose="020F0502020204030204" pitchFamily="34" charset="0"/>
                        </a:rPr>
                        <a:t>UPGD</a:t>
                      </a:r>
                    </a:p>
                  </a:txBody>
                  <a:tcPr marL="9525" marR="9525" marT="9525"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s-419" sz="1100" b="1" i="0" u="none" strike="noStrike">
                          <a:solidFill>
                            <a:srgbClr val="000000"/>
                          </a:solidFill>
                          <a:effectLst/>
                          <a:highlight>
                            <a:srgbClr val="C0E6F5"/>
                          </a:highlight>
                          <a:latin typeface="Calibri" panose="020F0502020204030204" pitchFamily="34" charset="0"/>
                        </a:rPr>
                        <a:t>CASOS</a:t>
                      </a:r>
                    </a:p>
                  </a:txBody>
                  <a:tcPr marL="9525" marR="9525" marT="9525"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545913287"/>
                  </a:ext>
                </a:extLst>
              </a:tr>
              <a:tr h="190500">
                <a:tc>
                  <a:txBody>
                    <a:bodyPr/>
                    <a:lstStyle/>
                    <a:p>
                      <a:pPr algn="l" fontAlgn="b"/>
                      <a:r>
                        <a:rPr lang="es-419" sz="1100" b="0" i="0" u="none" strike="noStrike">
                          <a:effectLst/>
                          <a:latin typeface="Calibri" panose="020F0502020204030204" pitchFamily="34" charset="0"/>
                        </a:rPr>
                        <a:t>CLINICA LA ERMITA  SEDE CONCEPCION</a:t>
                      </a:r>
                    </a:p>
                  </a:txBody>
                  <a:tcPr marL="9525" marR="9525" marT="9525"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s-419" sz="1100" b="0" i="0" u="none" strike="noStrike">
                          <a:effectLst/>
                          <a:latin typeface="Calibri" panose="020F0502020204030204" pitchFamily="34" charset="0"/>
                        </a:rPr>
                        <a:t>12</a:t>
                      </a:r>
                    </a:p>
                  </a:txBody>
                  <a:tcPr marL="9525" marR="9525" marT="9525" marB="0" anchor="b">
                    <a:lnL>
                      <a:noFill/>
                    </a:lnL>
                    <a:lnR>
                      <a:noFill/>
                    </a:lnR>
                    <a:lnT w="6350" cap="flat" cmpd="sng" algn="ctr">
                      <a:solidFill>
                        <a:srgbClr val="44B3E1"/>
                      </a:solidFill>
                      <a:prstDash val="solid"/>
                      <a:round/>
                      <a:headEnd type="none" w="med" len="med"/>
                      <a:tailEnd type="none" w="med" len="med"/>
                    </a:lnT>
                    <a:lnB>
                      <a:noFill/>
                    </a:lnB>
                    <a:noFill/>
                  </a:tcPr>
                </a:tc>
                <a:extLst>
                  <a:ext uri="{0D108BD9-81ED-4DB2-BD59-A6C34878D82A}">
                    <a16:rowId xmlns:a16="http://schemas.microsoft.com/office/drawing/2014/main" val="158558883"/>
                  </a:ext>
                </a:extLst>
              </a:tr>
              <a:tr h="190500">
                <a:tc>
                  <a:txBody>
                    <a:bodyPr/>
                    <a:lstStyle/>
                    <a:p>
                      <a:pPr algn="l" fontAlgn="b"/>
                      <a:r>
                        <a:rPr lang="es-419" sz="1100" b="0" i="0" u="none" strike="noStrike">
                          <a:effectLst/>
                          <a:latin typeface="Calibri" panose="020F0502020204030204" pitchFamily="34" charset="0"/>
                        </a:rPr>
                        <a:t>EMPRESA SOCIAL DEL ESTADO CLINICA MATERNIDAD RAFAE</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9</a:t>
                      </a:r>
                    </a:p>
                  </a:txBody>
                  <a:tcPr marL="9525" marR="9525" marT="9525" marB="0" anchor="b">
                    <a:lnL>
                      <a:noFill/>
                    </a:lnL>
                    <a:lnR>
                      <a:noFill/>
                    </a:lnR>
                    <a:lnT>
                      <a:noFill/>
                    </a:lnT>
                    <a:lnB>
                      <a:noFill/>
                    </a:lnB>
                    <a:noFill/>
                  </a:tcPr>
                </a:tc>
                <a:extLst>
                  <a:ext uri="{0D108BD9-81ED-4DB2-BD59-A6C34878D82A}">
                    <a16:rowId xmlns:a16="http://schemas.microsoft.com/office/drawing/2014/main" val="3736096259"/>
                  </a:ext>
                </a:extLst>
              </a:tr>
              <a:tr h="190500">
                <a:tc>
                  <a:txBody>
                    <a:bodyPr/>
                    <a:lstStyle/>
                    <a:p>
                      <a:pPr algn="l" fontAlgn="b"/>
                      <a:r>
                        <a:rPr lang="es-ES" sz="1100" b="0" i="0" u="none" strike="noStrike">
                          <a:effectLst/>
                          <a:latin typeface="Calibri" panose="020F0502020204030204" pitchFamily="34" charset="0"/>
                        </a:rPr>
                        <a:t>CLINICA DE LA MUJER  CARTAGENA</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9</a:t>
                      </a:r>
                    </a:p>
                  </a:txBody>
                  <a:tcPr marL="9525" marR="9525" marT="9525" marB="0" anchor="b">
                    <a:lnL>
                      <a:noFill/>
                    </a:lnL>
                    <a:lnR>
                      <a:noFill/>
                    </a:lnR>
                    <a:lnT>
                      <a:noFill/>
                    </a:lnT>
                    <a:lnB>
                      <a:noFill/>
                    </a:lnB>
                    <a:noFill/>
                  </a:tcPr>
                </a:tc>
                <a:extLst>
                  <a:ext uri="{0D108BD9-81ED-4DB2-BD59-A6C34878D82A}">
                    <a16:rowId xmlns:a16="http://schemas.microsoft.com/office/drawing/2014/main" val="359308406"/>
                  </a:ext>
                </a:extLst>
              </a:tr>
              <a:tr h="190500">
                <a:tc>
                  <a:txBody>
                    <a:bodyPr/>
                    <a:lstStyle/>
                    <a:p>
                      <a:pPr algn="l" fontAlgn="b"/>
                      <a:r>
                        <a:rPr lang="es-419" sz="1100" b="0" i="0" u="none" strike="noStrike">
                          <a:effectLst/>
                          <a:latin typeface="Calibri" panose="020F0502020204030204" pitchFamily="34" charset="0"/>
                        </a:rPr>
                        <a:t>SEDE 1 CLINICA BLAS DE LEZO MEGA URGENCIA</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5</a:t>
                      </a:r>
                    </a:p>
                  </a:txBody>
                  <a:tcPr marL="9525" marR="9525" marT="9525" marB="0" anchor="b">
                    <a:lnL>
                      <a:noFill/>
                    </a:lnL>
                    <a:lnR>
                      <a:noFill/>
                    </a:lnR>
                    <a:lnT>
                      <a:noFill/>
                    </a:lnT>
                    <a:lnB>
                      <a:noFill/>
                    </a:lnB>
                    <a:noFill/>
                  </a:tcPr>
                </a:tc>
                <a:extLst>
                  <a:ext uri="{0D108BD9-81ED-4DB2-BD59-A6C34878D82A}">
                    <a16:rowId xmlns:a16="http://schemas.microsoft.com/office/drawing/2014/main" val="1572708246"/>
                  </a:ext>
                </a:extLst>
              </a:tr>
              <a:tr h="190500">
                <a:tc>
                  <a:txBody>
                    <a:bodyPr/>
                    <a:lstStyle/>
                    <a:p>
                      <a:pPr algn="l" fontAlgn="b"/>
                      <a:r>
                        <a:rPr lang="es-419" sz="1100" b="0" i="0" u="none" strike="noStrike">
                          <a:effectLst/>
                          <a:latin typeface="Calibri" panose="020F0502020204030204" pitchFamily="34" charset="0"/>
                        </a:rPr>
                        <a:t>IPS INTENSIVISTAS MATERNIDAD RAFAEL CALVO C.</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4</a:t>
                      </a:r>
                    </a:p>
                  </a:txBody>
                  <a:tcPr marL="9525" marR="9525" marT="9525" marB="0" anchor="b">
                    <a:lnL>
                      <a:noFill/>
                    </a:lnL>
                    <a:lnR>
                      <a:noFill/>
                    </a:lnR>
                    <a:lnT>
                      <a:noFill/>
                    </a:lnT>
                    <a:lnB>
                      <a:noFill/>
                    </a:lnB>
                    <a:noFill/>
                  </a:tcPr>
                </a:tc>
                <a:extLst>
                  <a:ext uri="{0D108BD9-81ED-4DB2-BD59-A6C34878D82A}">
                    <a16:rowId xmlns:a16="http://schemas.microsoft.com/office/drawing/2014/main" val="3126712791"/>
                  </a:ext>
                </a:extLst>
              </a:tr>
              <a:tr h="190500">
                <a:tc>
                  <a:txBody>
                    <a:bodyPr/>
                    <a:lstStyle/>
                    <a:p>
                      <a:pPr algn="l" fontAlgn="b"/>
                      <a:r>
                        <a:rPr lang="es-ES" sz="1100" b="0" i="0" u="none" strike="noStrike">
                          <a:effectLst/>
                          <a:latin typeface="Calibri" panose="020F0502020204030204" pitchFamily="34" charset="0"/>
                        </a:rPr>
                        <a:t>CLINICA DE LA MUJER  CARTAGENA </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4</a:t>
                      </a:r>
                    </a:p>
                  </a:txBody>
                  <a:tcPr marL="9525" marR="9525" marT="9525" marB="0" anchor="b">
                    <a:lnL>
                      <a:noFill/>
                    </a:lnL>
                    <a:lnR>
                      <a:noFill/>
                    </a:lnR>
                    <a:lnT>
                      <a:noFill/>
                    </a:lnT>
                    <a:lnB>
                      <a:noFill/>
                    </a:lnB>
                    <a:noFill/>
                  </a:tcPr>
                </a:tc>
                <a:extLst>
                  <a:ext uri="{0D108BD9-81ED-4DB2-BD59-A6C34878D82A}">
                    <a16:rowId xmlns:a16="http://schemas.microsoft.com/office/drawing/2014/main" val="758054240"/>
                  </a:ext>
                </a:extLst>
              </a:tr>
              <a:tr h="190500">
                <a:tc>
                  <a:txBody>
                    <a:bodyPr/>
                    <a:lstStyle/>
                    <a:p>
                      <a:pPr algn="l" fontAlgn="b"/>
                      <a:r>
                        <a:rPr lang="es-419" sz="1100" b="0" i="0" u="none" strike="noStrike">
                          <a:effectLst/>
                          <a:latin typeface="Calibri" panose="020F0502020204030204" pitchFamily="34" charset="0"/>
                        </a:rPr>
                        <a:t>CLINICA GENERAL DEL CARIBE </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3</a:t>
                      </a:r>
                    </a:p>
                  </a:txBody>
                  <a:tcPr marL="9525" marR="9525" marT="9525" marB="0" anchor="b">
                    <a:lnL>
                      <a:noFill/>
                    </a:lnL>
                    <a:lnR>
                      <a:noFill/>
                    </a:lnR>
                    <a:lnT>
                      <a:noFill/>
                    </a:lnT>
                    <a:lnB>
                      <a:noFill/>
                    </a:lnB>
                    <a:noFill/>
                  </a:tcPr>
                </a:tc>
                <a:extLst>
                  <a:ext uri="{0D108BD9-81ED-4DB2-BD59-A6C34878D82A}">
                    <a16:rowId xmlns:a16="http://schemas.microsoft.com/office/drawing/2014/main" val="3886682930"/>
                  </a:ext>
                </a:extLst>
              </a:tr>
              <a:tr h="190500">
                <a:tc>
                  <a:txBody>
                    <a:bodyPr/>
                    <a:lstStyle/>
                    <a:p>
                      <a:pPr algn="l" fontAlgn="b"/>
                      <a:r>
                        <a:rPr lang="es-419" sz="1100" b="0" i="0" u="none" strike="noStrike">
                          <a:effectLst/>
                          <a:latin typeface="Calibri" panose="020F0502020204030204" pitchFamily="34" charset="0"/>
                        </a:rPr>
                        <a:t>CLINICA MADRE BERNARDA COMUNIDAD DE HERMANAS FRANC</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1</a:t>
                      </a:r>
                    </a:p>
                  </a:txBody>
                  <a:tcPr marL="9525" marR="9525" marT="9525" marB="0" anchor="b">
                    <a:lnL>
                      <a:noFill/>
                    </a:lnL>
                    <a:lnR>
                      <a:noFill/>
                    </a:lnR>
                    <a:lnT>
                      <a:noFill/>
                    </a:lnT>
                    <a:lnB>
                      <a:noFill/>
                    </a:lnB>
                    <a:noFill/>
                  </a:tcPr>
                </a:tc>
                <a:extLst>
                  <a:ext uri="{0D108BD9-81ED-4DB2-BD59-A6C34878D82A}">
                    <a16:rowId xmlns:a16="http://schemas.microsoft.com/office/drawing/2014/main" val="2912019646"/>
                  </a:ext>
                </a:extLst>
              </a:tr>
              <a:tr h="190500">
                <a:tc>
                  <a:txBody>
                    <a:bodyPr/>
                    <a:lstStyle/>
                    <a:p>
                      <a:pPr algn="l" fontAlgn="b"/>
                      <a:r>
                        <a:rPr lang="es-419" sz="1100" b="0" i="0" u="none" strike="noStrike">
                          <a:effectLst/>
                          <a:latin typeface="Calibri" panose="020F0502020204030204" pitchFamily="34" charset="0"/>
                        </a:rPr>
                        <a:t>CLINICA CRECER</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1</a:t>
                      </a:r>
                    </a:p>
                  </a:txBody>
                  <a:tcPr marL="9525" marR="9525" marT="9525" marB="0" anchor="b">
                    <a:lnL>
                      <a:noFill/>
                    </a:lnL>
                    <a:lnR>
                      <a:noFill/>
                    </a:lnR>
                    <a:lnT>
                      <a:noFill/>
                    </a:lnT>
                    <a:lnB>
                      <a:noFill/>
                    </a:lnB>
                    <a:noFill/>
                  </a:tcPr>
                </a:tc>
                <a:extLst>
                  <a:ext uri="{0D108BD9-81ED-4DB2-BD59-A6C34878D82A}">
                    <a16:rowId xmlns:a16="http://schemas.microsoft.com/office/drawing/2014/main" val="3360614574"/>
                  </a:ext>
                </a:extLst>
              </a:tr>
              <a:tr h="190500">
                <a:tc>
                  <a:txBody>
                    <a:bodyPr/>
                    <a:lstStyle/>
                    <a:p>
                      <a:pPr algn="l" fontAlgn="b"/>
                      <a:r>
                        <a:rPr lang="es-ES" sz="1100" b="0" i="0" u="none" strike="noStrike">
                          <a:effectLst/>
                          <a:latin typeface="Calibri" panose="020F0502020204030204" pitchFamily="34" charset="0"/>
                        </a:rPr>
                        <a:t>FUNDACION UNIDAD DE CUIDADOS INTENSIVOS DOÑA PILAR</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1</a:t>
                      </a:r>
                    </a:p>
                  </a:txBody>
                  <a:tcPr marL="9525" marR="9525" marT="9525" marB="0" anchor="b">
                    <a:lnL>
                      <a:noFill/>
                    </a:lnL>
                    <a:lnR>
                      <a:noFill/>
                    </a:lnR>
                    <a:lnT>
                      <a:noFill/>
                    </a:lnT>
                    <a:lnB>
                      <a:noFill/>
                    </a:lnB>
                    <a:noFill/>
                  </a:tcPr>
                </a:tc>
                <a:extLst>
                  <a:ext uri="{0D108BD9-81ED-4DB2-BD59-A6C34878D82A}">
                    <a16:rowId xmlns:a16="http://schemas.microsoft.com/office/drawing/2014/main" val="2128494458"/>
                  </a:ext>
                </a:extLst>
              </a:tr>
              <a:tr h="190500">
                <a:tc>
                  <a:txBody>
                    <a:bodyPr/>
                    <a:lstStyle/>
                    <a:p>
                      <a:pPr algn="l" fontAlgn="b"/>
                      <a:r>
                        <a:rPr lang="es-419" sz="1100" b="0" i="0" u="none" strike="noStrike">
                          <a:effectLst/>
                          <a:latin typeface="Calibri" panose="020F0502020204030204" pitchFamily="34" charset="0"/>
                        </a:rPr>
                        <a:t>CLINICA BLAS DELEZO </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1</a:t>
                      </a:r>
                    </a:p>
                  </a:txBody>
                  <a:tcPr marL="9525" marR="9525" marT="9525" marB="0" anchor="b">
                    <a:lnL>
                      <a:noFill/>
                    </a:lnL>
                    <a:lnR>
                      <a:noFill/>
                    </a:lnR>
                    <a:lnT>
                      <a:noFill/>
                    </a:lnT>
                    <a:lnB>
                      <a:noFill/>
                    </a:lnB>
                    <a:noFill/>
                  </a:tcPr>
                </a:tc>
                <a:extLst>
                  <a:ext uri="{0D108BD9-81ED-4DB2-BD59-A6C34878D82A}">
                    <a16:rowId xmlns:a16="http://schemas.microsoft.com/office/drawing/2014/main" val="2047284739"/>
                  </a:ext>
                </a:extLst>
              </a:tr>
              <a:tr h="190500">
                <a:tc>
                  <a:txBody>
                    <a:bodyPr/>
                    <a:lstStyle/>
                    <a:p>
                      <a:pPr algn="l" fontAlgn="b"/>
                      <a:r>
                        <a:rPr lang="es-419" sz="1100" b="0" i="0" u="none" strike="noStrike">
                          <a:effectLst/>
                          <a:latin typeface="Calibri" panose="020F0502020204030204" pitchFamily="34" charset="0"/>
                        </a:rPr>
                        <a:t>CENTRO HOSPITALARIO SERENA DEL MAR SA</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1</a:t>
                      </a:r>
                    </a:p>
                  </a:txBody>
                  <a:tcPr marL="9525" marR="9525" marT="9525" marB="0" anchor="b">
                    <a:lnL>
                      <a:noFill/>
                    </a:lnL>
                    <a:lnR>
                      <a:noFill/>
                    </a:lnR>
                    <a:lnT>
                      <a:noFill/>
                    </a:lnT>
                    <a:lnB>
                      <a:noFill/>
                    </a:lnB>
                    <a:noFill/>
                  </a:tcPr>
                </a:tc>
                <a:extLst>
                  <a:ext uri="{0D108BD9-81ED-4DB2-BD59-A6C34878D82A}">
                    <a16:rowId xmlns:a16="http://schemas.microsoft.com/office/drawing/2014/main" val="2253644162"/>
                  </a:ext>
                </a:extLst>
              </a:tr>
              <a:tr h="190500">
                <a:tc>
                  <a:txBody>
                    <a:bodyPr/>
                    <a:lstStyle/>
                    <a:p>
                      <a:pPr algn="l" fontAlgn="b"/>
                      <a:r>
                        <a:rPr lang="es-419" sz="1100" b="0" i="0" u="none" strike="noStrike">
                          <a:effectLst/>
                          <a:latin typeface="Calibri" panose="020F0502020204030204" pitchFamily="34" charset="0"/>
                        </a:rPr>
                        <a:t>IPS INTENSIVISTAS MATERNIDAD RAFAEL CALVO C. </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1</a:t>
                      </a:r>
                    </a:p>
                  </a:txBody>
                  <a:tcPr marL="9525" marR="9525" marT="9525" marB="0" anchor="b">
                    <a:lnL>
                      <a:noFill/>
                    </a:lnL>
                    <a:lnR>
                      <a:noFill/>
                    </a:lnR>
                    <a:lnT>
                      <a:noFill/>
                    </a:lnT>
                    <a:lnB>
                      <a:noFill/>
                    </a:lnB>
                    <a:noFill/>
                  </a:tcPr>
                </a:tc>
                <a:extLst>
                  <a:ext uri="{0D108BD9-81ED-4DB2-BD59-A6C34878D82A}">
                    <a16:rowId xmlns:a16="http://schemas.microsoft.com/office/drawing/2014/main" val="1393636316"/>
                  </a:ext>
                </a:extLst>
              </a:tr>
              <a:tr h="190500">
                <a:tc>
                  <a:txBody>
                    <a:bodyPr/>
                    <a:lstStyle/>
                    <a:p>
                      <a:pPr algn="l" fontAlgn="b"/>
                      <a:r>
                        <a:rPr lang="es-ES" sz="1100" b="0" i="0" u="none" strike="noStrike">
                          <a:effectLst/>
                          <a:latin typeface="Calibri" panose="020F0502020204030204" pitchFamily="34" charset="0"/>
                        </a:rPr>
                        <a:t>CLINICA DE LA MUJER  CARTAGENA  SAS</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1</a:t>
                      </a:r>
                    </a:p>
                  </a:txBody>
                  <a:tcPr marL="9525" marR="9525" marT="9525" marB="0" anchor="b">
                    <a:lnL>
                      <a:noFill/>
                    </a:lnL>
                    <a:lnR>
                      <a:noFill/>
                    </a:lnR>
                    <a:lnT>
                      <a:noFill/>
                    </a:lnT>
                    <a:lnB>
                      <a:noFill/>
                    </a:lnB>
                    <a:noFill/>
                  </a:tcPr>
                </a:tc>
                <a:extLst>
                  <a:ext uri="{0D108BD9-81ED-4DB2-BD59-A6C34878D82A}">
                    <a16:rowId xmlns:a16="http://schemas.microsoft.com/office/drawing/2014/main" val="4074473134"/>
                  </a:ext>
                </a:extLst>
              </a:tr>
              <a:tr h="190500">
                <a:tc>
                  <a:txBody>
                    <a:bodyPr/>
                    <a:lstStyle/>
                    <a:p>
                      <a:pPr algn="l" fontAlgn="b"/>
                      <a:r>
                        <a:rPr lang="es-419" sz="1100" b="0" i="0" u="none" strike="noStrike">
                          <a:effectLst/>
                          <a:latin typeface="Calibri" panose="020F0502020204030204" pitchFamily="34" charset="0"/>
                        </a:rPr>
                        <a:t>CENTRO HOSPITALARIO SERENA DEL MAR</a:t>
                      </a:r>
                    </a:p>
                  </a:txBody>
                  <a:tcPr marL="9525" marR="9525" marT="9525" marB="0" anchor="b">
                    <a:lnL>
                      <a:noFill/>
                    </a:lnL>
                    <a:lnR>
                      <a:noFill/>
                    </a:lnR>
                    <a:lnT>
                      <a:noFill/>
                    </a:lnT>
                    <a:lnB>
                      <a:noFill/>
                    </a:lnB>
                    <a:noFill/>
                  </a:tcPr>
                </a:tc>
                <a:tc>
                  <a:txBody>
                    <a:bodyPr/>
                    <a:lstStyle/>
                    <a:p>
                      <a:pPr algn="r" fontAlgn="b"/>
                      <a:r>
                        <a:rPr lang="es-419" sz="1100" b="0" i="0" u="none" strike="noStrike">
                          <a:effectLst/>
                          <a:latin typeface="Calibri" panose="020F0502020204030204" pitchFamily="34" charset="0"/>
                        </a:rPr>
                        <a:t>1</a:t>
                      </a:r>
                    </a:p>
                  </a:txBody>
                  <a:tcPr marL="9525" marR="9525" marT="9525" marB="0" anchor="b">
                    <a:lnL>
                      <a:noFill/>
                    </a:lnL>
                    <a:lnR>
                      <a:noFill/>
                    </a:lnR>
                    <a:lnT>
                      <a:noFill/>
                    </a:lnT>
                    <a:lnB>
                      <a:noFill/>
                    </a:lnB>
                    <a:noFill/>
                  </a:tcPr>
                </a:tc>
                <a:extLst>
                  <a:ext uri="{0D108BD9-81ED-4DB2-BD59-A6C34878D82A}">
                    <a16:rowId xmlns:a16="http://schemas.microsoft.com/office/drawing/2014/main" val="1388659512"/>
                  </a:ext>
                </a:extLst>
              </a:tr>
              <a:tr h="190500">
                <a:tc>
                  <a:txBody>
                    <a:bodyPr/>
                    <a:lstStyle/>
                    <a:p>
                      <a:pPr algn="l" fontAlgn="b"/>
                      <a:r>
                        <a:rPr lang="es-419" sz="1100" b="0" i="0" u="none" strike="noStrike">
                          <a:effectLst/>
                          <a:latin typeface="Calibri" panose="020F0502020204030204" pitchFamily="34" charset="0"/>
                        </a:rPr>
                        <a:t>CLINICA GENERAL DEL CARIBE</a:t>
                      </a:r>
                    </a:p>
                  </a:txBody>
                  <a:tcPr marL="9525" marR="9525" marT="9525"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s-419" sz="1100" b="0" i="0" u="none" strike="noStrike">
                          <a:effectLst/>
                          <a:latin typeface="Calibri" panose="020F0502020204030204" pitchFamily="34" charset="0"/>
                        </a:rPr>
                        <a:t>1</a:t>
                      </a:r>
                    </a:p>
                  </a:txBody>
                  <a:tcPr marL="9525" marR="9525" marT="9525" marB="0" anchor="b">
                    <a:lnL>
                      <a:noFill/>
                    </a:lnL>
                    <a:lnR>
                      <a:noFill/>
                    </a:lnR>
                    <a:lnT>
                      <a:noFill/>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125710210"/>
                  </a:ext>
                </a:extLst>
              </a:tr>
              <a:tr h="190500">
                <a:tc>
                  <a:txBody>
                    <a:bodyPr/>
                    <a:lstStyle/>
                    <a:p>
                      <a:pPr algn="l" fontAlgn="b"/>
                      <a:r>
                        <a:rPr lang="es-419" sz="1100" b="1" i="0" u="none" strike="noStrike">
                          <a:solidFill>
                            <a:srgbClr val="000000"/>
                          </a:solidFill>
                          <a:effectLst/>
                          <a:highlight>
                            <a:srgbClr val="C0E6F5"/>
                          </a:highlight>
                          <a:latin typeface="Calibri" panose="020F0502020204030204" pitchFamily="34" charset="0"/>
                        </a:rPr>
                        <a:t>Total general</a:t>
                      </a:r>
                    </a:p>
                  </a:txBody>
                  <a:tcPr marL="9525" marR="9525" marT="9525"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s-419" sz="1100" b="1" i="0" u="none" strike="noStrike" dirty="0">
                          <a:solidFill>
                            <a:srgbClr val="000000"/>
                          </a:solidFill>
                          <a:effectLst/>
                          <a:highlight>
                            <a:srgbClr val="C0E6F5"/>
                          </a:highlight>
                          <a:latin typeface="Calibri" panose="020F0502020204030204" pitchFamily="34" charset="0"/>
                        </a:rPr>
                        <a:t>55</a:t>
                      </a:r>
                    </a:p>
                  </a:txBody>
                  <a:tcPr marL="9525" marR="9525" marT="9525"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extLst>
                  <a:ext uri="{0D108BD9-81ED-4DB2-BD59-A6C34878D82A}">
                    <a16:rowId xmlns:a16="http://schemas.microsoft.com/office/drawing/2014/main" val="995244241"/>
                  </a:ext>
                </a:extLst>
              </a:tr>
            </a:tbl>
          </a:graphicData>
        </a:graphic>
      </p:graphicFrame>
      <p:graphicFrame>
        <p:nvGraphicFramePr>
          <p:cNvPr id="9" name="Gráfico 8">
            <a:extLst>
              <a:ext uri="{FF2B5EF4-FFF2-40B4-BE49-F238E27FC236}">
                <a16:creationId xmlns:a16="http://schemas.microsoft.com/office/drawing/2014/main" id="{F45F5B71-0F33-2903-4835-63AE4F3E44C8}"/>
              </a:ext>
            </a:extLst>
          </p:cNvPr>
          <p:cNvGraphicFramePr>
            <a:graphicFrameLocks/>
          </p:cNvGraphicFramePr>
          <p:nvPr>
            <p:extLst>
              <p:ext uri="{D42A27DB-BD31-4B8C-83A1-F6EECF244321}">
                <p14:modId xmlns:p14="http://schemas.microsoft.com/office/powerpoint/2010/main" val="4219669713"/>
              </p:ext>
            </p:extLst>
          </p:nvPr>
        </p:nvGraphicFramePr>
        <p:xfrm>
          <a:off x="6620163" y="819319"/>
          <a:ext cx="5239328" cy="24986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2509870053"/>
              </p:ext>
            </p:extLst>
          </p:nvPr>
        </p:nvGraphicFramePr>
        <p:xfrm>
          <a:off x="6740208" y="4894221"/>
          <a:ext cx="4862513" cy="15902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6053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9775A6F3-F0E6-48E6-94D5-26FE914E7D70}"/>
              </a:ext>
            </a:extLst>
          </p:cNvPr>
          <p:cNvSpPr/>
          <p:nvPr/>
        </p:nvSpPr>
        <p:spPr>
          <a:xfrm>
            <a:off x="7435780" y="491771"/>
            <a:ext cx="3832930" cy="374650"/>
          </a:xfrm>
          <a:prstGeom prst="roundRect">
            <a:avLst/>
          </a:prstGeom>
          <a:ln w="28575">
            <a:solidFill>
              <a:schemeClr val="bg1"/>
            </a:solidFill>
          </a:ln>
        </p:spPr>
        <p:style>
          <a:lnRef idx="2">
            <a:schemeClr val="accent5"/>
          </a:lnRef>
          <a:fillRef idx="1">
            <a:schemeClr val="lt1"/>
          </a:fillRef>
          <a:effectRef idx="0">
            <a:schemeClr val="accent5"/>
          </a:effectRef>
          <a:fontRef idx="minor">
            <a:schemeClr val="dk1"/>
          </a:fontRef>
        </p:style>
        <p:txBody>
          <a:bodyPr wrap="square" rtlCol="0" anchor="ctr">
            <a:noAutofit/>
          </a:bodyPr>
          <a:lstStyle/>
          <a:p>
            <a:pPr>
              <a:lnSpc>
                <a:spcPct val="107000"/>
              </a:lnSpc>
              <a:spcAft>
                <a:spcPts val="800"/>
              </a:spcAft>
            </a:pPr>
            <a:endParaRPr lang="es-ES" sz="1400" b="1" i="1" dirty="0">
              <a:solidFill>
                <a:srgbClr val="538135"/>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CO" sz="1100" dirty="0">
              <a:effectLst/>
              <a:ea typeface="Calibri" panose="020F0502020204030204" pitchFamily="34" charset="0"/>
              <a:cs typeface="Times New Roman" panose="02020603050405020304" pitchFamily="18" charset="0"/>
            </a:endParaRPr>
          </a:p>
        </p:txBody>
      </p:sp>
      <p:sp>
        <p:nvSpPr>
          <p:cNvPr id="26" name="Marcador de contenido 5">
            <a:extLst>
              <a:ext uri="{FF2B5EF4-FFF2-40B4-BE49-F238E27FC236}">
                <a16:creationId xmlns:a16="http://schemas.microsoft.com/office/drawing/2014/main" id="{64814638-69F3-464D-A8A5-11CBAF9D4ABE}"/>
              </a:ext>
            </a:extLst>
          </p:cNvPr>
          <p:cNvSpPr txBox="1">
            <a:spLocks/>
          </p:cNvSpPr>
          <p:nvPr/>
        </p:nvSpPr>
        <p:spPr>
          <a:xfrm>
            <a:off x="589279" y="1108790"/>
            <a:ext cx="5430520" cy="50681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CO" sz="1100" dirty="0">
              <a:latin typeface="Arial Narrow" panose="020B0606020202030204" pitchFamily="34" charset="0"/>
            </a:endParaRPr>
          </a:p>
        </p:txBody>
      </p:sp>
      <p:sp>
        <p:nvSpPr>
          <p:cNvPr id="29" name="Marcador de contenido 6">
            <a:extLst>
              <a:ext uri="{FF2B5EF4-FFF2-40B4-BE49-F238E27FC236}">
                <a16:creationId xmlns:a16="http://schemas.microsoft.com/office/drawing/2014/main" id="{D3BBE9BC-BD2B-4EE3-9BC1-411CA6A1B032}"/>
              </a:ext>
            </a:extLst>
          </p:cNvPr>
          <p:cNvSpPr txBox="1">
            <a:spLocks/>
          </p:cNvSpPr>
          <p:nvPr/>
        </p:nvSpPr>
        <p:spPr>
          <a:xfrm>
            <a:off x="6172202" y="1361440"/>
            <a:ext cx="5908038" cy="46280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CO" dirty="0"/>
          </a:p>
        </p:txBody>
      </p:sp>
      <p:sp>
        <p:nvSpPr>
          <p:cNvPr id="28" name="Marcador de contenido 5">
            <a:extLst>
              <a:ext uri="{FF2B5EF4-FFF2-40B4-BE49-F238E27FC236}">
                <a16:creationId xmlns:a16="http://schemas.microsoft.com/office/drawing/2014/main" id="{D94A70C0-6F96-4B73-8EF2-53DA56EDC23C}"/>
              </a:ext>
            </a:extLst>
          </p:cNvPr>
          <p:cNvSpPr txBox="1">
            <a:spLocks/>
          </p:cNvSpPr>
          <p:nvPr/>
        </p:nvSpPr>
        <p:spPr>
          <a:xfrm>
            <a:off x="50731" y="919114"/>
            <a:ext cx="6558280" cy="13382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ctr">
              <a:lnSpc>
                <a:spcPct val="107000"/>
              </a:lnSpc>
              <a:spcBef>
                <a:spcPts val="200"/>
              </a:spcBef>
            </a:pPr>
            <a:endParaRPr lang="es-CO" sz="1100" dirty="0">
              <a:solidFill>
                <a:schemeClr val="accent5">
                  <a:lumMod val="50000"/>
                </a:schemeClr>
              </a:solidFill>
              <a:latin typeface="Arial Narrow" panose="020B0606020202030204" pitchFamily="34" charset="0"/>
            </a:endParaRPr>
          </a:p>
        </p:txBody>
      </p:sp>
      <p:sp>
        <p:nvSpPr>
          <p:cNvPr id="24" name="Marcador de contenido 5">
            <a:extLst>
              <a:ext uri="{FF2B5EF4-FFF2-40B4-BE49-F238E27FC236}">
                <a16:creationId xmlns:a16="http://schemas.microsoft.com/office/drawing/2014/main" id="{F5075EAC-EDB4-4A8F-997D-E05BBABD659A}"/>
              </a:ext>
            </a:extLst>
          </p:cNvPr>
          <p:cNvSpPr txBox="1">
            <a:spLocks/>
          </p:cNvSpPr>
          <p:nvPr/>
        </p:nvSpPr>
        <p:spPr>
          <a:xfrm>
            <a:off x="6636985" y="3597799"/>
            <a:ext cx="5430520" cy="12964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ctr">
              <a:lnSpc>
                <a:spcPct val="107000"/>
              </a:lnSpc>
              <a:spcBef>
                <a:spcPts val="200"/>
              </a:spcBef>
            </a:pPr>
            <a:endParaRPr lang="es-CO" sz="1200" dirty="0">
              <a:solidFill>
                <a:schemeClr val="tx1">
                  <a:lumMod val="95000"/>
                  <a:lumOff val="5000"/>
                </a:schemeClr>
              </a:solidFill>
              <a:effectLst/>
              <a:latin typeface="Arial Narrow" panose="020B0606020202030204" pitchFamily="34" charset="0"/>
              <a:ea typeface="Calibri" panose="020F0502020204030204" pitchFamily="34" charset="0"/>
              <a:cs typeface="Calibri" panose="020F0502020204030204" pitchFamily="34" charset="0"/>
            </a:endParaRPr>
          </a:p>
        </p:txBody>
      </p:sp>
      <p:sp>
        <p:nvSpPr>
          <p:cNvPr id="31" name="CuadroTexto 30">
            <a:extLst>
              <a:ext uri="{FF2B5EF4-FFF2-40B4-BE49-F238E27FC236}">
                <a16:creationId xmlns:a16="http://schemas.microsoft.com/office/drawing/2014/main" id="{DD448E1E-3ED5-4A56-B304-4528EC36C677}"/>
              </a:ext>
            </a:extLst>
          </p:cNvPr>
          <p:cNvSpPr txBox="1"/>
          <p:nvPr/>
        </p:nvSpPr>
        <p:spPr>
          <a:xfrm>
            <a:off x="7398986" y="6475278"/>
            <a:ext cx="3906518" cy="274562"/>
          </a:xfrm>
          <a:prstGeom prst="rect">
            <a:avLst/>
          </a:prstGeom>
          <a:noFill/>
        </p:spPr>
        <p:txBody>
          <a:bodyPr wrap="square">
            <a:spAutoFit/>
          </a:bodyPr>
          <a:lstStyle/>
          <a:p>
            <a:pPr algn="ctr">
              <a:lnSpc>
                <a:spcPct val="107000"/>
              </a:lnSpc>
              <a:spcAft>
                <a:spcPts val="800"/>
              </a:spcAft>
              <a:tabLst>
                <a:tab pos="933450" algn="l"/>
              </a:tabLst>
            </a:pPr>
            <a:r>
              <a:rPr lang="es-CO" sz="1200" b="1" dirty="0">
                <a:effectLst/>
                <a:latin typeface="Arial Narrow" panose="020B0606020202030204" pitchFamily="34" charset="0"/>
                <a:ea typeface="Calibri" panose="020F0502020204030204" pitchFamily="34" charset="0"/>
                <a:cs typeface="Arial" panose="020B0604020202020204" pitchFamily="34" charset="0"/>
              </a:rPr>
              <a:t>Fuente:</a:t>
            </a:r>
            <a:r>
              <a:rPr lang="es-CO" sz="1200" b="1" dirty="0">
                <a:latin typeface="Arial Narrow" panose="020B0606020202030204" pitchFamily="34" charset="0"/>
                <a:ea typeface="Calibri" panose="020F0502020204030204" pitchFamily="34" charset="0"/>
                <a:cs typeface="Arial" panose="020B0604020202020204" pitchFamily="34" charset="0"/>
              </a:rPr>
              <a:t> </a:t>
            </a:r>
            <a:r>
              <a:rPr lang="es-CO" sz="1200" dirty="0">
                <a:latin typeface="Arial Narrow" panose="020B0606020202030204" pitchFamily="34" charset="0"/>
                <a:ea typeface="Calibri" panose="020F0502020204030204" pitchFamily="34" charset="0"/>
                <a:cs typeface="Arial" panose="020B0604020202020204" pitchFamily="34" charset="0"/>
              </a:rPr>
              <a:t>Sivigila, Cartagena, 2024</a:t>
            </a:r>
          </a:p>
        </p:txBody>
      </p:sp>
      <p:sp>
        <p:nvSpPr>
          <p:cNvPr id="20" name="Rectángulo 19">
            <a:extLst>
              <a:ext uri="{FF2B5EF4-FFF2-40B4-BE49-F238E27FC236}">
                <a16:creationId xmlns:a16="http://schemas.microsoft.com/office/drawing/2014/main" id="{25A73E28-C522-D4C5-8CF1-91480CAB1DAA}"/>
              </a:ext>
            </a:extLst>
          </p:cNvPr>
          <p:cNvSpPr/>
          <p:nvPr/>
        </p:nvSpPr>
        <p:spPr>
          <a:xfrm>
            <a:off x="0" y="-1"/>
            <a:ext cx="12192000" cy="71600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r">
              <a:lnSpc>
                <a:spcPct val="90000"/>
              </a:lnSpc>
              <a:spcAft>
                <a:spcPts val="800"/>
              </a:spcAft>
            </a:pPr>
            <a:r>
              <a:rPr lang="es-ES"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rPr>
              <a:t>Boletín Epidemiológico Mortalidad Perinatal y Neonatal</a:t>
            </a:r>
            <a:r>
              <a:rPr lang="es-CO"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rPr>
              <a:t> </a:t>
            </a:r>
          </a:p>
          <a:p>
            <a:pPr algn="r">
              <a:lnSpc>
                <a:spcPct val="90000"/>
              </a:lnSpc>
              <a:spcAft>
                <a:spcPts val="800"/>
              </a:spcAft>
            </a:pPr>
            <a:r>
              <a:rPr lang="es-CO"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rPr>
              <a:t>Distribución por UPGD y Razón de Mortalidad semana 15 de 2024   </a:t>
            </a:r>
            <a:endParaRPr lang="es-ES" b="1" dirty="0">
              <a:solidFill>
                <a:schemeClr val="accent1">
                  <a:lumMod val="75000"/>
                </a:schemeClr>
              </a:solidFill>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21" name="Picture 4" descr="Ver las imágenes de origen">
            <a:extLst>
              <a:ext uri="{FF2B5EF4-FFF2-40B4-BE49-F238E27FC236}">
                <a16:creationId xmlns:a16="http://schemas.microsoft.com/office/drawing/2014/main" id="{6B4C690B-7DE9-41DA-BA68-04C868FA2B0A}"/>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a:stretch>
            <a:fillRect/>
          </a:stretch>
        </p:blipFill>
        <p:spPr bwMode="auto">
          <a:xfrm>
            <a:off x="306387" y="15309"/>
            <a:ext cx="1233805" cy="641985"/>
          </a:xfrm>
          <a:prstGeom prst="rect">
            <a:avLst/>
          </a:prstGeom>
          <a:noFill/>
        </p:spPr>
      </p:pic>
      <p:sp>
        <p:nvSpPr>
          <p:cNvPr id="16" name="CuadroTexto 15">
            <a:extLst>
              <a:ext uri="{FF2B5EF4-FFF2-40B4-BE49-F238E27FC236}">
                <a16:creationId xmlns:a16="http://schemas.microsoft.com/office/drawing/2014/main" id="{4C9C0ED1-09F9-934F-BFEC-648F5B4ECA11}"/>
              </a:ext>
            </a:extLst>
          </p:cNvPr>
          <p:cNvSpPr txBox="1"/>
          <p:nvPr/>
        </p:nvSpPr>
        <p:spPr>
          <a:xfrm>
            <a:off x="-187960" y="6130796"/>
            <a:ext cx="6283960" cy="279820"/>
          </a:xfrm>
          <a:prstGeom prst="rect">
            <a:avLst/>
          </a:prstGeom>
          <a:noFill/>
        </p:spPr>
        <p:txBody>
          <a:bodyPr wrap="square">
            <a:spAutoFit/>
          </a:bodyPr>
          <a:lstStyle/>
          <a:p>
            <a:pPr algn="ctr">
              <a:lnSpc>
                <a:spcPct val="107000"/>
              </a:lnSpc>
              <a:spcAft>
                <a:spcPts val="800"/>
              </a:spcAft>
              <a:tabLst>
                <a:tab pos="933450" algn="l"/>
              </a:tabLst>
            </a:pPr>
            <a:r>
              <a:rPr lang="es-CO" sz="1200" b="1" dirty="0">
                <a:effectLst/>
                <a:latin typeface="Arial Narrow" panose="020B0606020202030204" pitchFamily="34" charset="0"/>
                <a:ea typeface="Calibri" panose="020F0502020204030204" pitchFamily="34" charset="0"/>
                <a:cs typeface="Arial" panose="020B0604020202020204" pitchFamily="34" charset="0"/>
              </a:rPr>
              <a:t>Fuente:</a:t>
            </a:r>
            <a:r>
              <a:rPr lang="es-CO" sz="1200" dirty="0">
                <a:effectLst/>
                <a:latin typeface="Arial Narrow" panose="020B0606020202030204" pitchFamily="34" charset="0"/>
                <a:ea typeface="Calibri" panose="020F0502020204030204" pitchFamily="34" charset="0"/>
                <a:cs typeface="Arial" panose="020B0604020202020204" pitchFamily="34" charset="0"/>
              </a:rPr>
              <a:t> Sivigila, Cartagena, 2024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Marcador de contenido 5">
            <a:extLst>
              <a:ext uri="{FF2B5EF4-FFF2-40B4-BE49-F238E27FC236}">
                <a16:creationId xmlns:a16="http://schemas.microsoft.com/office/drawing/2014/main" id="{2CED466D-EE3B-A2B6-D34D-BD2238BD0591}"/>
              </a:ext>
            </a:extLst>
          </p:cNvPr>
          <p:cNvSpPr txBox="1">
            <a:spLocks/>
          </p:cNvSpPr>
          <p:nvPr/>
        </p:nvSpPr>
        <p:spPr>
          <a:xfrm>
            <a:off x="306387" y="1034833"/>
            <a:ext cx="11318251" cy="16648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ctr">
              <a:lnSpc>
                <a:spcPct val="107000"/>
              </a:lnSpc>
              <a:spcBef>
                <a:spcPts val="200"/>
              </a:spcBef>
            </a:pPr>
            <a:r>
              <a:rPr lang="es-CO" sz="1200" b="1" dirty="0">
                <a:solidFill>
                  <a:schemeClr val="accent1">
                    <a:lumMod val="50000"/>
                  </a:schemeClr>
                </a:solidFill>
                <a:latin typeface="Arial Narrow" panose="020B0606020202030204" pitchFamily="34" charset="0"/>
                <a:ea typeface="Calibri" panose="020F0502020204030204" pitchFamily="34" charset="0"/>
                <a:cs typeface="Times New Roman" panose="02020603050405020304" pitchFamily="18" charset="0"/>
              </a:rPr>
              <a:t>6.CAUSAS DE MUERTE AGRUPADAS A SEMANA EPIDEMIOLOGICA 15 DE 2024.</a:t>
            </a:r>
          </a:p>
          <a:p>
            <a:pPr algn="just">
              <a:lnSpc>
                <a:spcPct val="115000"/>
              </a:lnSpc>
            </a:pPr>
            <a:r>
              <a:rPr lang="es-MX" sz="1200" dirty="0">
                <a:solidFill>
                  <a:schemeClr val="accent5">
                    <a:lumMod val="50000"/>
                  </a:schemeClr>
                </a:solidFill>
                <a:latin typeface="Arial Narrow" panose="020B0606020202030204" pitchFamily="34" charset="0"/>
              </a:rPr>
              <a:t>Al realizar el análisis por causas de muerte agrupadas por origen, se observa que las que se presentan en mayor proporción  son las causas de origen Neonatal 34% de los  casos n= (19 casos). En segundo lugar, se observa las causas de origen fetal con 25% de los  casos  n=(14 casos ).</a:t>
            </a:r>
          </a:p>
          <a:p>
            <a:pPr algn="just">
              <a:lnSpc>
                <a:spcPct val="115000"/>
              </a:lnSpc>
            </a:pPr>
            <a:r>
              <a:rPr lang="es-MX" sz="1200" dirty="0">
                <a:solidFill>
                  <a:schemeClr val="accent5">
                    <a:lumMod val="50000"/>
                  </a:schemeClr>
                </a:solidFill>
                <a:effectLst/>
                <a:latin typeface="Arial Narrow" panose="020B0606020202030204" pitchFamily="34" charset="0"/>
                <a:ea typeface="Calibri" panose="020F0502020204030204" pitchFamily="34" charset="0"/>
              </a:rPr>
              <a:t>Según el momento de ocurrencia se evidencia que el mayor número de casos se presenta en el momento de </a:t>
            </a:r>
            <a:r>
              <a:rPr lang="es-MX" sz="1200" dirty="0">
                <a:solidFill>
                  <a:schemeClr val="accent5">
                    <a:lumMod val="50000"/>
                  </a:schemeClr>
                </a:solidFill>
                <a:latin typeface="Arial Narrow" panose="020B0606020202030204" pitchFamily="34" charset="0"/>
                <a:ea typeface="Calibri" panose="020F0502020204030204" pitchFamily="34" charset="0"/>
              </a:rPr>
              <a:t>ante parto</a:t>
            </a:r>
            <a:r>
              <a:rPr lang="es-MX" sz="1200" dirty="0">
                <a:solidFill>
                  <a:schemeClr val="accent5">
                    <a:lumMod val="50000"/>
                  </a:schemeClr>
                </a:solidFill>
                <a:effectLst/>
                <a:latin typeface="Arial Narrow" panose="020B0606020202030204" pitchFamily="34" charset="0"/>
                <a:ea typeface="Calibri" panose="020F0502020204030204" pitchFamily="34" charset="0"/>
              </a:rPr>
              <a:t> </a:t>
            </a:r>
            <a:r>
              <a:rPr lang="es-MX" sz="1200" dirty="0">
                <a:solidFill>
                  <a:schemeClr val="accent5">
                    <a:lumMod val="50000"/>
                  </a:schemeClr>
                </a:solidFill>
                <a:latin typeface="Arial Narrow" panose="020B0606020202030204" pitchFamily="34" charset="0"/>
                <a:ea typeface="Calibri" panose="020F0502020204030204" pitchFamily="34" charset="0"/>
              </a:rPr>
              <a:t> y posparto c</a:t>
            </a:r>
            <a:r>
              <a:rPr lang="es-MX" sz="1200" dirty="0">
                <a:solidFill>
                  <a:schemeClr val="accent5">
                    <a:lumMod val="50000"/>
                  </a:schemeClr>
                </a:solidFill>
                <a:effectLst/>
                <a:latin typeface="Arial Narrow" panose="020B0606020202030204" pitchFamily="34" charset="0"/>
                <a:ea typeface="Calibri" panose="020F0502020204030204" pitchFamily="34" charset="0"/>
              </a:rPr>
              <a:t>on 51 casos representando un 92%.</a:t>
            </a:r>
          </a:p>
          <a:p>
            <a:pPr algn="just">
              <a:lnSpc>
                <a:spcPct val="115000"/>
              </a:lnSpc>
            </a:pPr>
            <a:endParaRPr lang="es-MX" sz="1200" dirty="0">
              <a:solidFill>
                <a:schemeClr val="accent5">
                  <a:lumMod val="50000"/>
                </a:schemeClr>
              </a:solidFill>
              <a:latin typeface="Arial Narrow" panose="020B0606020202030204" pitchFamily="34" charset="0"/>
              <a:ea typeface="Calibri" panose="020F0502020204030204" pitchFamily="34" charset="0"/>
            </a:endParaRPr>
          </a:p>
        </p:txBody>
      </p:sp>
      <p:sp>
        <p:nvSpPr>
          <p:cNvPr id="4" name="Título 1">
            <a:extLst>
              <a:ext uri="{FF2B5EF4-FFF2-40B4-BE49-F238E27FC236}">
                <a16:creationId xmlns:a16="http://schemas.microsoft.com/office/drawing/2014/main" id="{881877B1-9D03-31D1-1E0D-1C8FF849E0F6}"/>
              </a:ext>
            </a:extLst>
          </p:cNvPr>
          <p:cNvSpPr txBox="1">
            <a:spLocks/>
          </p:cNvSpPr>
          <p:nvPr/>
        </p:nvSpPr>
        <p:spPr>
          <a:xfrm>
            <a:off x="779839" y="1941013"/>
            <a:ext cx="4645934" cy="10804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1200" b="1" dirty="0">
                <a:solidFill>
                  <a:schemeClr val="accent1"/>
                </a:solidFill>
                <a:latin typeface="Arial Narrow" panose="020B0606020202030204" pitchFamily="34" charset="0"/>
              </a:rPr>
              <a:t>A</a:t>
            </a:r>
            <a:r>
              <a:rPr lang="es-ES" sz="1200" b="1" dirty="0">
                <a:solidFill>
                  <a:schemeClr val="accent1"/>
                </a:solidFill>
                <a:latin typeface="Arial Narrow" panose="020B0606020202030204" pitchFamily="34" charset="0"/>
              </a:rPr>
              <a:t>nálisis de la mortalidad perinatal y neonatal tardía según las causas de muertes agrupadas en el Distrito de Cartagena correspondientes a semana 15 de 2024</a:t>
            </a:r>
            <a:endParaRPr lang="en-US" sz="1200" dirty="0">
              <a:solidFill>
                <a:schemeClr val="accent1"/>
              </a:solidFill>
            </a:endParaRPr>
          </a:p>
        </p:txBody>
      </p:sp>
      <p:sp>
        <p:nvSpPr>
          <p:cNvPr id="12" name="CuadroTexto 11">
            <a:extLst>
              <a:ext uri="{FF2B5EF4-FFF2-40B4-BE49-F238E27FC236}">
                <a16:creationId xmlns:a16="http://schemas.microsoft.com/office/drawing/2014/main" id="{887ADA9F-B123-E7C3-0E54-E127C89245F4}"/>
              </a:ext>
            </a:extLst>
          </p:cNvPr>
          <p:cNvSpPr txBox="1"/>
          <p:nvPr/>
        </p:nvSpPr>
        <p:spPr>
          <a:xfrm>
            <a:off x="6332201" y="2353151"/>
            <a:ext cx="5330537" cy="461665"/>
          </a:xfrm>
          <a:prstGeom prst="rect">
            <a:avLst/>
          </a:prstGeom>
          <a:noFill/>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s-CO" sz="1200" b="1" dirty="0">
                <a:solidFill>
                  <a:srgbClr val="4472C4"/>
                </a:solidFill>
                <a:latin typeface="Arial Narrow" panose="020B0606020202030204" pitchFamily="34" charset="0"/>
              </a:rPr>
              <a:t>A</a:t>
            </a:r>
            <a:r>
              <a:rPr kumimoji="0" lang="es-ES" sz="1200" b="1" i="0" u="none" strike="noStrike" kern="1200" cap="none" spc="0" normalizeH="0" baseline="0" noProof="0" dirty="0">
                <a:ln>
                  <a:noFill/>
                </a:ln>
                <a:solidFill>
                  <a:srgbClr val="4472C4"/>
                </a:solidFill>
                <a:effectLst/>
                <a:uLnTx/>
                <a:uFillTx/>
                <a:latin typeface="Arial Narrow" panose="020B0606020202030204" pitchFamily="34" charset="0"/>
                <a:ea typeface="+mn-ea"/>
                <a:cs typeface="+mn-cs"/>
              </a:rPr>
              <a:t>nálisis de la mortalidad perinatal y neonatal tardía según </a:t>
            </a:r>
            <a:r>
              <a:rPr lang="es-ES" sz="1200" b="1" dirty="0">
                <a:solidFill>
                  <a:srgbClr val="4472C4"/>
                </a:solidFill>
                <a:latin typeface="Arial Narrow" panose="020B0606020202030204" pitchFamily="34" charset="0"/>
              </a:rPr>
              <a:t>momento de ocurrencia </a:t>
            </a:r>
            <a:r>
              <a:rPr kumimoji="0" lang="es-ES" sz="1200" b="1" i="0" u="none" strike="noStrike" kern="1200" cap="none" spc="0" normalizeH="0" baseline="0" noProof="0" dirty="0">
                <a:ln>
                  <a:noFill/>
                </a:ln>
                <a:solidFill>
                  <a:srgbClr val="4472C4"/>
                </a:solidFill>
                <a:effectLst/>
                <a:uLnTx/>
                <a:uFillTx/>
                <a:latin typeface="Arial Narrow" panose="020B0606020202030204" pitchFamily="34" charset="0"/>
                <a:ea typeface="+mn-ea"/>
                <a:cs typeface="+mn-cs"/>
              </a:rPr>
              <a:t>en el Distrito de Cartagena correspondientes a semana 15 de 2024</a:t>
            </a:r>
            <a:endPar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aphicFrame>
        <p:nvGraphicFramePr>
          <p:cNvPr id="6" name="Gráfico 5">
            <a:extLst>
              <a:ext uri="{FF2B5EF4-FFF2-40B4-BE49-F238E27FC236}">
                <a16:creationId xmlns:a16="http://schemas.microsoft.com/office/drawing/2014/main" id="{706570FD-D262-D40C-AB1C-83412203E2F1}"/>
              </a:ext>
            </a:extLst>
          </p:cNvPr>
          <p:cNvGraphicFramePr>
            <a:graphicFrameLocks/>
          </p:cNvGraphicFramePr>
          <p:nvPr>
            <p:extLst>
              <p:ext uri="{D42A27DB-BD31-4B8C-83A1-F6EECF244321}">
                <p14:modId xmlns:p14="http://schemas.microsoft.com/office/powerpoint/2010/main" val="845064573"/>
              </p:ext>
            </p:extLst>
          </p:nvPr>
        </p:nvGraphicFramePr>
        <p:xfrm>
          <a:off x="522837" y="3368256"/>
          <a:ext cx="5272087" cy="2528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3CCDA3A8-C3E8-FE09-6A8A-13C451FCC624}"/>
              </a:ext>
            </a:extLst>
          </p:cNvPr>
          <p:cNvGraphicFramePr>
            <a:graphicFrameLocks/>
          </p:cNvGraphicFramePr>
          <p:nvPr>
            <p:extLst>
              <p:ext uri="{D42A27DB-BD31-4B8C-83A1-F6EECF244321}">
                <p14:modId xmlns:p14="http://schemas.microsoft.com/office/powerpoint/2010/main" val="1635683701"/>
              </p:ext>
            </p:extLst>
          </p:nvPr>
        </p:nvGraphicFramePr>
        <p:xfrm>
          <a:off x="6259707" y="3368257"/>
          <a:ext cx="5293519" cy="25012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0068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2032DD6-5FD3-8712-42FA-E0B819F19CFB}"/>
              </a:ext>
            </a:extLst>
          </p:cNvPr>
          <p:cNvSpPr/>
          <p:nvPr/>
        </p:nvSpPr>
        <p:spPr>
          <a:xfrm>
            <a:off x="426720" y="447040"/>
            <a:ext cx="1402080" cy="609600"/>
          </a:xfrm>
          <a:prstGeom prst="rect">
            <a:avLst/>
          </a:prstGeom>
          <a:no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ES" b="1" dirty="0">
                <a:latin typeface="Arial Narrow" panose="020B0606020202030204" pitchFamily="34" charset="0"/>
              </a:rPr>
              <a:t>INFORME DE EVENTO</a:t>
            </a:r>
            <a:endParaRPr lang="es-CO" b="1" dirty="0">
              <a:latin typeface="Arial Narrow" panose="020B0606020202030204" pitchFamily="34" charset="0"/>
            </a:endParaRPr>
          </a:p>
        </p:txBody>
      </p:sp>
      <p:sp>
        <p:nvSpPr>
          <p:cNvPr id="2" name="Cuadro de texto 2">
            <a:extLst>
              <a:ext uri="{FF2B5EF4-FFF2-40B4-BE49-F238E27FC236}">
                <a16:creationId xmlns:a16="http://schemas.microsoft.com/office/drawing/2014/main" id="{946A7BE6-B62D-764E-4F85-12CFAE50C3B8}"/>
              </a:ext>
            </a:extLst>
          </p:cNvPr>
          <p:cNvSpPr txBox="1">
            <a:spLocks noChangeArrowheads="1"/>
          </p:cNvSpPr>
          <p:nvPr/>
        </p:nvSpPr>
        <p:spPr bwMode="auto">
          <a:xfrm>
            <a:off x="6096000" y="565864"/>
            <a:ext cx="5233034" cy="5726272"/>
          </a:xfrm>
          <a:prstGeom prst="rect">
            <a:avLst/>
          </a:prstGeom>
          <a:noFill/>
          <a:ln w="9525">
            <a:solidFill>
              <a:schemeClr val="bg1"/>
            </a:solidFill>
            <a:miter lim="800000"/>
            <a:headEnd/>
            <a:tailEnd/>
          </a:ln>
        </p:spPr>
        <p:txBody>
          <a:bodyPr rot="0" vert="horz" wrap="square" lIns="91440" tIns="45720" rIns="91440" bIns="45720" anchor="t" anchorCtr="0">
            <a:noAutofit/>
          </a:bodyPr>
          <a:lstStyle/>
          <a:p>
            <a:pPr algn="ctr"/>
            <a:r>
              <a:rPr lang="es-CO" sz="2000" b="1" dirty="0">
                <a:solidFill>
                  <a:srgbClr val="1F3864"/>
                </a:solidFill>
                <a:effectLst/>
                <a:latin typeface="Arial Narrow" panose="020B0606020202030204" pitchFamily="34" charset="0"/>
                <a:ea typeface="Calibri" panose="020F0502020204030204" pitchFamily="34" charset="0"/>
              </a:rPr>
              <a:t>PROGRAMA DE VIGILANCIA EN SALUD PÚBLICA</a:t>
            </a:r>
            <a:endParaRPr lang="es-CO" sz="1200" dirty="0">
              <a:effectLst/>
              <a:latin typeface="Arial" panose="020B0604020202020204" pitchFamily="34" charset="0"/>
              <a:ea typeface="Calibri" panose="020F0502020204030204" pitchFamily="34" charset="0"/>
            </a:endParaRPr>
          </a:p>
          <a:p>
            <a:pPr algn="ctr"/>
            <a:r>
              <a:rPr lang="es-CO" sz="2000" b="1" dirty="0">
                <a:solidFill>
                  <a:srgbClr val="1F3864"/>
                </a:solidFill>
                <a:effectLst/>
                <a:latin typeface="Arial Narrow" panose="020B0606020202030204" pitchFamily="34" charset="0"/>
                <a:ea typeface="Calibri" panose="020F0502020204030204" pitchFamily="34" charset="0"/>
              </a:rPr>
              <a:t>DEPARTAMENTO ADMINISTRATIVO DISTRITAL DE SALUD DADIS</a:t>
            </a:r>
            <a:endParaRPr lang="es-CO" sz="1200" dirty="0">
              <a:effectLst/>
              <a:latin typeface="Arial" panose="020B0604020202020204" pitchFamily="34" charset="0"/>
              <a:ea typeface="Calibri" panose="020F0502020204030204" pitchFamily="34" charset="0"/>
            </a:endParaRPr>
          </a:p>
          <a:p>
            <a:pPr algn="ctr">
              <a:lnSpc>
                <a:spcPct val="107000"/>
              </a:lnSpc>
              <a:spcAft>
                <a:spcPts val="800"/>
              </a:spcAft>
            </a:pPr>
            <a:r>
              <a:rPr lang="es-CO" sz="2000" b="1" dirty="0">
                <a:solidFill>
                  <a:srgbClr val="1F3864"/>
                </a:solidFill>
                <a:effectLst/>
                <a:latin typeface="Arial Narrow" panose="020B0606020202030204" pitchFamily="34" charset="0"/>
                <a:ea typeface="Calibri" panose="020F0502020204030204" pitchFamily="34" charset="0"/>
                <a:cs typeface="Arial" panose="020B0604020202020204" pitchFamily="34" charset="0"/>
              </a:rPr>
              <a:t>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CO" sz="2000" b="1" dirty="0">
                <a:solidFill>
                  <a:srgbClr val="1F3864"/>
                </a:solidFill>
                <a:latin typeface="Arial Narrow" panose="020B0606020202030204" pitchFamily="34" charset="0"/>
                <a:ea typeface="Calibri" panose="020F0502020204030204" pitchFamily="34" charset="0"/>
              </a:rPr>
              <a:t>ALEX ALBERTO TEJADA NUÑEZ</a:t>
            </a:r>
          </a:p>
          <a:p>
            <a:pPr algn="ctr"/>
            <a:r>
              <a:rPr lang="es-CO" sz="2000" dirty="0">
                <a:solidFill>
                  <a:srgbClr val="1F3864"/>
                </a:solidFill>
                <a:effectLst/>
                <a:latin typeface="Arial Narrow" panose="020B0606020202030204" pitchFamily="34" charset="0"/>
                <a:ea typeface="Calibri" panose="020F0502020204030204" pitchFamily="34" charset="0"/>
              </a:rPr>
              <a:t>Director(E) DADIS</a:t>
            </a:r>
            <a:endParaRPr lang="es-CO" sz="1200" dirty="0">
              <a:effectLst/>
              <a:latin typeface="Arial" panose="020B0604020202020204" pitchFamily="34" charset="0"/>
              <a:ea typeface="Calibri" panose="020F0502020204030204" pitchFamily="34" charset="0"/>
            </a:endParaRPr>
          </a:p>
          <a:p>
            <a:pPr algn="ctr"/>
            <a:r>
              <a:rPr lang="es-CO" sz="2000" dirty="0">
                <a:solidFill>
                  <a:srgbClr val="1F3864"/>
                </a:solidFill>
                <a:effectLst/>
                <a:latin typeface="Arial Narrow" panose="020B0606020202030204" pitchFamily="34" charset="0"/>
                <a:ea typeface="Calibri" panose="020F0502020204030204" pitchFamily="34" charset="0"/>
              </a:rPr>
              <a:t> </a:t>
            </a:r>
            <a:endParaRPr lang="es-CO" sz="1200" dirty="0">
              <a:effectLst/>
              <a:latin typeface="Arial" panose="020B0604020202020204" pitchFamily="34" charset="0"/>
              <a:ea typeface="Calibri" panose="020F0502020204030204" pitchFamily="34" charset="0"/>
            </a:endParaRPr>
          </a:p>
          <a:p>
            <a:pPr algn="ctr"/>
            <a:r>
              <a:rPr lang="es-CO" sz="2000" b="1" dirty="0">
                <a:solidFill>
                  <a:srgbClr val="1F3864"/>
                </a:solidFill>
                <a:latin typeface="Arial Narrow" panose="020B0606020202030204" pitchFamily="34" charset="0"/>
                <a:ea typeface="Calibri" panose="020F0502020204030204" pitchFamily="34" charset="0"/>
              </a:rPr>
              <a:t>MONICA JURADO MARQUEZ</a:t>
            </a:r>
            <a:endParaRPr lang="es-CO" sz="1200" dirty="0">
              <a:effectLst/>
              <a:latin typeface="Arial" panose="020B0604020202020204" pitchFamily="34" charset="0"/>
              <a:ea typeface="Calibri" panose="020F0502020204030204" pitchFamily="34" charset="0"/>
            </a:endParaRPr>
          </a:p>
          <a:p>
            <a:pPr algn="ctr"/>
            <a:r>
              <a:rPr lang="es-CO" sz="2000" dirty="0">
                <a:solidFill>
                  <a:srgbClr val="1F3864"/>
                </a:solidFill>
                <a:effectLst/>
                <a:latin typeface="Arial Narrow" panose="020B0606020202030204" pitchFamily="34" charset="0"/>
                <a:ea typeface="Calibri" panose="020F0502020204030204" pitchFamily="34" charset="0"/>
              </a:rPr>
              <a:t>Director operativo de salud pública</a:t>
            </a:r>
            <a:endParaRPr lang="es-CO" sz="1200" dirty="0">
              <a:effectLst/>
              <a:latin typeface="Arial" panose="020B0604020202020204" pitchFamily="34" charset="0"/>
              <a:ea typeface="Calibri" panose="020F0502020204030204" pitchFamily="34" charset="0"/>
            </a:endParaRPr>
          </a:p>
          <a:p>
            <a:pPr algn="ctr"/>
            <a:r>
              <a:rPr lang="es-CO" sz="2000" dirty="0">
                <a:solidFill>
                  <a:srgbClr val="1F3864"/>
                </a:solidFill>
                <a:effectLst/>
                <a:latin typeface="Arial Narrow" panose="020B0606020202030204" pitchFamily="34" charset="0"/>
                <a:ea typeface="Calibri" panose="020F0502020204030204" pitchFamily="34" charset="0"/>
              </a:rPr>
              <a:t> </a:t>
            </a:r>
            <a:endParaRPr lang="es-CO" sz="1200" dirty="0">
              <a:effectLst/>
              <a:latin typeface="Arial" panose="020B0604020202020204" pitchFamily="34" charset="0"/>
              <a:ea typeface="Calibri" panose="020F0502020204030204" pitchFamily="34" charset="0"/>
            </a:endParaRPr>
          </a:p>
          <a:p>
            <a:pPr algn="ctr"/>
            <a:r>
              <a:rPr lang="es-CO" sz="2000" dirty="0">
                <a:solidFill>
                  <a:srgbClr val="1F3864"/>
                </a:solidFill>
                <a:effectLst/>
                <a:latin typeface="Arial Narrow" panose="020B0606020202030204" pitchFamily="34" charset="0"/>
                <a:ea typeface="Calibri" panose="020F0502020204030204" pitchFamily="34" charset="0"/>
              </a:rPr>
              <a:t> </a:t>
            </a:r>
            <a:endParaRPr lang="es-CO" sz="1200" dirty="0">
              <a:effectLst/>
              <a:latin typeface="Arial" panose="020B0604020202020204" pitchFamily="34" charset="0"/>
              <a:ea typeface="Calibri" panose="020F0502020204030204" pitchFamily="34" charset="0"/>
            </a:endParaRPr>
          </a:p>
          <a:p>
            <a:pPr algn="ctr"/>
            <a:r>
              <a:rPr lang="es-CO" sz="2000" b="1" dirty="0">
                <a:solidFill>
                  <a:srgbClr val="1F3864"/>
                </a:solidFill>
                <a:effectLst/>
                <a:latin typeface="Arial Narrow" panose="020B0606020202030204" pitchFamily="34" charset="0"/>
                <a:ea typeface="Calibri" panose="020F0502020204030204" pitchFamily="34" charset="0"/>
              </a:rPr>
              <a:t>EVA MASIEL PEREZ TORRES</a:t>
            </a:r>
            <a:endParaRPr lang="es-CO" sz="1200" dirty="0">
              <a:effectLst/>
              <a:latin typeface="Arial" panose="020B0604020202020204" pitchFamily="34" charset="0"/>
              <a:ea typeface="Calibri" panose="020F0502020204030204" pitchFamily="34" charset="0"/>
            </a:endParaRPr>
          </a:p>
          <a:p>
            <a:pPr algn="ctr"/>
            <a:r>
              <a:rPr lang="es-CO" sz="2000" dirty="0">
                <a:solidFill>
                  <a:srgbClr val="1F3864"/>
                </a:solidFill>
                <a:effectLst/>
                <a:latin typeface="Arial Narrow" panose="020B0606020202030204" pitchFamily="34" charset="0"/>
                <a:ea typeface="Calibri" panose="020F0502020204030204" pitchFamily="34" charset="0"/>
              </a:rPr>
              <a:t>Líder programa de vigilancia en salud pública</a:t>
            </a:r>
            <a:endParaRPr lang="es-CO" sz="1200" dirty="0">
              <a:effectLst/>
              <a:latin typeface="Arial" panose="020B0604020202020204" pitchFamily="34" charset="0"/>
              <a:ea typeface="Calibri" panose="020F0502020204030204" pitchFamily="34" charset="0"/>
            </a:endParaRPr>
          </a:p>
          <a:p>
            <a:pPr algn="ctr"/>
            <a:r>
              <a:rPr lang="es-CO" sz="2000" dirty="0">
                <a:solidFill>
                  <a:srgbClr val="1F3864"/>
                </a:solidFill>
                <a:effectLst/>
                <a:latin typeface="Arial Narrow" panose="020B0606020202030204" pitchFamily="34" charset="0"/>
                <a:ea typeface="Calibri" panose="020F0502020204030204" pitchFamily="34" charset="0"/>
              </a:rPr>
              <a:t> </a:t>
            </a:r>
            <a:endParaRPr lang="es-CO" sz="1200" dirty="0">
              <a:effectLst/>
              <a:latin typeface="Arial" panose="020B0604020202020204" pitchFamily="34" charset="0"/>
              <a:ea typeface="Calibri" panose="020F0502020204030204" pitchFamily="34" charset="0"/>
            </a:endParaRPr>
          </a:p>
          <a:p>
            <a:pPr algn="ctr"/>
            <a:r>
              <a:rPr lang="es-CO" sz="2000" dirty="0">
                <a:solidFill>
                  <a:srgbClr val="1F3864"/>
                </a:solidFill>
                <a:effectLst/>
                <a:latin typeface="Arial Narrow" panose="020B0606020202030204" pitchFamily="34" charset="0"/>
                <a:ea typeface="Calibri" panose="020F0502020204030204" pitchFamily="34" charset="0"/>
              </a:rPr>
              <a:t>ELABORADO POR</a:t>
            </a:r>
            <a:endParaRPr lang="es-CO" sz="1200" dirty="0">
              <a:effectLst/>
              <a:latin typeface="Arial" panose="020B0604020202020204" pitchFamily="34" charset="0"/>
              <a:ea typeface="Calibri" panose="020F0502020204030204" pitchFamily="34" charset="0"/>
            </a:endParaRPr>
          </a:p>
          <a:p>
            <a:pPr algn="ctr"/>
            <a:r>
              <a:rPr lang="es-CO" sz="2000" b="1" dirty="0">
                <a:solidFill>
                  <a:srgbClr val="1F3864"/>
                </a:solidFill>
                <a:effectLst/>
                <a:latin typeface="Arial Narrow" panose="020B0606020202030204" pitchFamily="34" charset="0"/>
                <a:ea typeface="Calibri" panose="020F0502020204030204" pitchFamily="34" charset="0"/>
              </a:rPr>
              <a:t>GLENIA ZURITA MELENDEZ</a:t>
            </a:r>
          </a:p>
          <a:p>
            <a:pPr algn="ctr"/>
            <a:r>
              <a:rPr lang="es-CO" sz="2000" dirty="0">
                <a:solidFill>
                  <a:srgbClr val="1F3864"/>
                </a:solidFill>
                <a:effectLst/>
                <a:latin typeface="Arial Narrow" panose="020B0606020202030204" pitchFamily="34" charset="0"/>
                <a:ea typeface="Calibri" panose="020F0502020204030204" pitchFamily="34" charset="0"/>
              </a:rPr>
              <a:t>Profesional Universitario</a:t>
            </a:r>
            <a:endParaRPr lang="es-CO" sz="1200" dirty="0">
              <a:effectLst/>
              <a:latin typeface="Arial" panose="020B0604020202020204" pitchFamily="34" charset="0"/>
              <a:ea typeface="Calibri" panose="020F0502020204030204" pitchFamily="34" charset="0"/>
            </a:endParaRPr>
          </a:p>
          <a:p>
            <a:pPr>
              <a:lnSpc>
                <a:spcPct val="107000"/>
              </a:lnSpc>
              <a:spcAft>
                <a:spcPts val="800"/>
              </a:spcAft>
            </a:pPr>
            <a:r>
              <a:rPr lang="es-CO" sz="2000" dirty="0">
                <a:solidFill>
                  <a:srgbClr val="1F3864"/>
                </a:solidFill>
                <a:effectLst/>
                <a:latin typeface="Arial Narrow" panose="020B0606020202030204" pitchFamily="34" charset="0"/>
                <a:ea typeface="Calibri" panose="020F0502020204030204" pitchFamily="34" charset="0"/>
                <a:cs typeface="Times New Roman" panose="02020603050405020304" pitchFamily="18" charset="0"/>
              </a:rPr>
              <a:t>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4" descr="Ver las imágenes de origen">
            <a:extLst>
              <a:ext uri="{FF2B5EF4-FFF2-40B4-BE49-F238E27FC236}">
                <a16:creationId xmlns:a16="http://schemas.microsoft.com/office/drawing/2014/main" id="{5F5C1EE3-421C-E991-A2AD-8BBF7BD784C9}"/>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326707" y="751840"/>
            <a:ext cx="4828589" cy="2512457"/>
          </a:xfrm>
          <a:prstGeom prst="rect">
            <a:avLst/>
          </a:prstGeom>
          <a:noFill/>
        </p:spPr>
      </p:pic>
      <p:pic>
        <p:nvPicPr>
          <p:cNvPr id="4" name="Imagen 3" descr="Logotipo, nombre de la empresa&#10;&#10;Descripción generada automáticamente">
            <a:extLst>
              <a:ext uri="{FF2B5EF4-FFF2-40B4-BE49-F238E27FC236}">
                <a16:creationId xmlns:a16="http://schemas.microsoft.com/office/drawing/2014/main" id="{228E8ADC-C6FD-7296-2B26-92F659633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495" y="3276424"/>
            <a:ext cx="3232785" cy="2829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05676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21453</TotalTime>
  <Words>1903</Words>
  <Application>Microsoft Office PowerPoint</Application>
  <PresentationFormat>Panorámica</PresentationFormat>
  <Paragraphs>171</Paragraphs>
  <Slides>8</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8</vt:i4>
      </vt:variant>
    </vt:vector>
  </HeadingPairs>
  <TitlesOfParts>
    <vt:vector size="15" baseType="lpstr">
      <vt:lpstr>Arial</vt:lpstr>
      <vt:lpstr>Arial MT</vt:lpstr>
      <vt:lpstr>Arial Narrow</vt:lpstr>
      <vt:lpstr>Calibri</vt:lpstr>
      <vt:lpstr>Calibri Light</vt:lpstr>
      <vt:lpstr>Tema de Office</vt:lpstr>
      <vt:lpstr>Hoja de cálculo de Microsoft Excel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Ing. Malka Linero</dc:creator>
  <cp:lastModifiedBy>Daniel mateo espitia perz</cp:lastModifiedBy>
  <cp:revision>310</cp:revision>
  <dcterms:created xsi:type="dcterms:W3CDTF">2022-08-09T15:23:31Z</dcterms:created>
  <dcterms:modified xsi:type="dcterms:W3CDTF">2024-04-25T22:11:12Z</dcterms:modified>
</cp:coreProperties>
</file>