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3" r:id="rId5"/>
    <p:sldId id="264" r:id="rId6"/>
    <p:sldId id="262" r:id="rId7"/>
  </p:sldIdLst>
  <p:sldSz cx="12192000" cy="6858000"/>
  <p:notesSz cx="6858000" cy="9144000"/>
  <p:defaultTextStyle>
    <a:defPPr>
      <a:defRPr lang="es-CO"/>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38B1855-1B75-4FBE-930C-398BA8C253C6}" styleName="Estilo temático 2 - Énfasis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B1032C-EA38-4F05-BA0D-38AFFFC7BED3}" styleName="Estilo claro 3 - Acento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5" autoAdjust="0"/>
    <p:restoredTop sz="94660"/>
  </p:normalViewPr>
  <p:slideViewPr>
    <p:cSldViewPr snapToGrid="0">
      <p:cViewPr varScale="1">
        <p:scale>
          <a:sx n="72" d="100"/>
          <a:sy n="72" d="100"/>
        </p:scale>
        <p:origin x="53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AC79F3-991F-2A89-89CE-BFA23FC429D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75AD83C8-A495-896E-A5A8-09E3C0F6F9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1191562D-1A56-6325-AC39-B531DF3B2E4A}"/>
              </a:ext>
            </a:extLst>
          </p:cNvPr>
          <p:cNvSpPr>
            <a:spLocks noGrp="1"/>
          </p:cNvSpPr>
          <p:nvPr>
            <p:ph type="dt" sz="half" idx="10"/>
          </p:nvPr>
        </p:nvSpPr>
        <p:spPr/>
        <p:txBody>
          <a:bodyPr/>
          <a:lstStyle/>
          <a:p>
            <a:fld id="{56A3D55F-4B4A-4F3F-B8ED-5821A82E7AF4}" type="datetimeFigureOut">
              <a:rPr lang="es-CO" smtClean="0"/>
              <a:t>15/05/2024</a:t>
            </a:fld>
            <a:endParaRPr lang="es-CO"/>
          </a:p>
        </p:txBody>
      </p:sp>
      <p:sp>
        <p:nvSpPr>
          <p:cNvPr id="5" name="Marcador de pie de página 4">
            <a:extLst>
              <a:ext uri="{FF2B5EF4-FFF2-40B4-BE49-F238E27FC236}">
                <a16:creationId xmlns:a16="http://schemas.microsoft.com/office/drawing/2014/main" id="{5773134A-A05D-A5F7-C6BE-B81460A72359}"/>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1A56A28-D26C-23B0-7021-FF42877E39D6}"/>
              </a:ext>
            </a:extLst>
          </p:cNvPr>
          <p:cNvSpPr>
            <a:spLocks noGrp="1"/>
          </p:cNvSpPr>
          <p:nvPr>
            <p:ph type="sldNum" sz="quarter" idx="12"/>
          </p:nvPr>
        </p:nvSpPr>
        <p:spPr/>
        <p:txBody>
          <a:bodyPr/>
          <a:lstStyle/>
          <a:p>
            <a:fld id="{695AC3EB-4646-4A53-B8DC-219736776771}" type="slidenum">
              <a:rPr lang="es-CO" smtClean="0"/>
              <a:t>‹Nº›</a:t>
            </a:fld>
            <a:endParaRPr lang="es-CO"/>
          </a:p>
        </p:txBody>
      </p:sp>
    </p:spTree>
    <p:extLst>
      <p:ext uri="{BB962C8B-B14F-4D97-AF65-F5344CB8AC3E}">
        <p14:creationId xmlns:p14="http://schemas.microsoft.com/office/powerpoint/2010/main" val="1496571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4D5A10-C9C7-C5A4-BC64-07CE7B1190D7}"/>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2C846C95-B913-BDDD-48A2-552DF0767500}"/>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972E80D7-4AB9-B67E-3F4B-2AF2BA893ED3}"/>
              </a:ext>
            </a:extLst>
          </p:cNvPr>
          <p:cNvSpPr>
            <a:spLocks noGrp="1"/>
          </p:cNvSpPr>
          <p:nvPr>
            <p:ph type="dt" sz="half" idx="10"/>
          </p:nvPr>
        </p:nvSpPr>
        <p:spPr/>
        <p:txBody>
          <a:bodyPr/>
          <a:lstStyle/>
          <a:p>
            <a:fld id="{56A3D55F-4B4A-4F3F-B8ED-5821A82E7AF4}" type="datetimeFigureOut">
              <a:rPr lang="es-CO" smtClean="0"/>
              <a:t>15/05/2024</a:t>
            </a:fld>
            <a:endParaRPr lang="es-CO"/>
          </a:p>
        </p:txBody>
      </p:sp>
      <p:sp>
        <p:nvSpPr>
          <p:cNvPr id="5" name="Marcador de pie de página 4">
            <a:extLst>
              <a:ext uri="{FF2B5EF4-FFF2-40B4-BE49-F238E27FC236}">
                <a16:creationId xmlns:a16="http://schemas.microsoft.com/office/drawing/2014/main" id="{C0EB8F1E-BABC-F2ED-46D8-1D586171938D}"/>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5C874CDA-1739-A0B6-BD5C-87C821B85581}"/>
              </a:ext>
            </a:extLst>
          </p:cNvPr>
          <p:cNvSpPr>
            <a:spLocks noGrp="1"/>
          </p:cNvSpPr>
          <p:nvPr>
            <p:ph type="sldNum" sz="quarter" idx="12"/>
          </p:nvPr>
        </p:nvSpPr>
        <p:spPr/>
        <p:txBody>
          <a:bodyPr/>
          <a:lstStyle/>
          <a:p>
            <a:fld id="{695AC3EB-4646-4A53-B8DC-219736776771}" type="slidenum">
              <a:rPr lang="es-CO" smtClean="0"/>
              <a:t>‹Nº›</a:t>
            </a:fld>
            <a:endParaRPr lang="es-CO"/>
          </a:p>
        </p:txBody>
      </p:sp>
    </p:spTree>
    <p:extLst>
      <p:ext uri="{BB962C8B-B14F-4D97-AF65-F5344CB8AC3E}">
        <p14:creationId xmlns:p14="http://schemas.microsoft.com/office/powerpoint/2010/main" val="2869672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9890E4C-7051-2CFA-EB68-DC2E271F95FC}"/>
              </a:ext>
            </a:extLst>
          </p:cNvPr>
          <p:cNvSpPr>
            <a:spLocks noGrp="1"/>
          </p:cNvSpPr>
          <p:nvPr>
            <p:ph type="title" orient="vert"/>
          </p:nvPr>
        </p:nvSpPr>
        <p:spPr>
          <a:xfrm>
            <a:off x="8724901"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05D31026-88BA-122E-4205-8EF1931047E6}"/>
              </a:ext>
            </a:extLst>
          </p:cNvPr>
          <p:cNvSpPr>
            <a:spLocks noGrp="1"/>
          </p:cNvSpPr>
          <p:nvPr>
            <p:ph type="body" orient="vert" idx="1"/>
          </p:nvPr>
        </p:nvSpPr>
        <p:spPr>
          <a:xfrm>
            <a:off x="838201"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BF3B5D75-7E5C-6FD3-B679-64E8FBD0CE99}"/>
              </a:ext>
            </a:extLst>
          </p:cNvPr>
          <p:cNvSpPr>
            <a:spLocks noGrp="1"/>
          </p:cNvSpPr>
          <p:nvPr>
            <p:ph type="dt" sz="half" idx="10"/>
          </p:nvPr>
        </p:nvSpPr>
        <p:spPr/>
        <p:txBody>
          <a:bodyPr/>
          <a:lstStyle/>
          <a:p>
            <a:fld id="{56A3D55F-4B4A-4F3F-B8ED-5821A82E7AF4}" type="datetimeFigureOut">
              <a:rPr lang="es-CO" smtClean="0"/>
              <a:t>15/05/2024</a:t>
            </a:fld>
            <a:endParaRPr lang="es-CO"/>
          </a:p>
        </p:txBody>
      </p:sp>
      <p:sp>
        <p:nvSpPr>
          <p:cNvPr id="5" name="Marcador de pie de página 4">
            <a:extLst>
              <a:ext uri="{FF2B5EF4-FFF2-40B4-BE49-F238E27FC236}">
                <a16:creationId xmlns:a16="http://schemas.microsoft.com/office/drawing/2014/main" id="{5CB37C43-9F36-D5BC-FD13-C2C84C2CD7FB}"/>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F2C7DBB4-0737-F00E-CC2C-4B0AFE7C1B68}"/>
              </a:ext>
            </a:extLst>
          </p:cNvPr>
          <p:cNvSpPr>
            <a:spLocks noGrp="1"/>
          </p:cNvSpPr>
          <p:nvPr>
            <p:ph type="sldNum" sz="quarter" idx="12"/>
          </p:nvPr>
        </p:nvSpPr>
        <p:spPr/>
        <p:txBody>
          <a:bodyPr/>
          <a:lstStyle/>
          <a:p>
            <a:fld id="{695AC3EB-4646-4A53-B8DC-219736776771}" type="slidenum">
              <a:rPr lang="es-CO" smtClean="0"/>
              <a:t>‹Nº›</a:t>
            </a:fld>
            <a:endParaRPr lang="es-CO"/>
          </a:p>
        </p:txBody>
      </p:sp>
    </p:spTree>
    <p:extLst>
      <p:ext uri="{BB962C8B-B14F-4D97-AF65-F5344CB8AC3E}">
        <p14:creationId xmlns:p14="http://schemas.microsoft.com/office/powerpoint/2010/main" val="203610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353F53-4CA9-F994-816A-825268BC66DE}"/>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14D7CF5E-D62C-FBE2-B979-DE2D4D7B8148}"/>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0323A9A5-FEF6-7F47-CC83-290C40F1AA1D}"/>
              </a:ext>
            </a:extLst>
          </p:cNvPr>
          <p:cNvSpPr>
            <a:spLocks noGrp="1"/>
          </p:cNvSpPr>
          <p:nvPr>
            <p:ph type="dt" sz="half" idx="10"/>
          </p:nvPr>
        </p:nvSpPr>
        <p:spPr/>
        <p:txBody>
          <a:bodyPr/>
          <a:lstStyle/>
          <a:p>
            <a:fld id="{56A3D55F-4B4A-4F3F-B8ED-5821A82E7AF4}" type="datetimeFigureOut">
              <a:rPr lang="es-CO" smtClean="0"/>
              <a:t>15/05/2024</a:t>
            </a:fld>
            <a:endParaRPr lang="es-CO"/>
          </a:p>
        </p:txBody>
      </p:sp>
      <p:sp>
        <p:nvSpPr>
          <p:cNvPr id="5" name="Marcador de pie de página 4">
            <a:extLst>
              <a:ext uri="{FF2B5EF4-FFF2-40B4-BE49-F238E27FC236}">
                <a16:creationId xmlns:a16="http://schemas.microsoft.com/office/drawing/2014/main" id="{E16DFD6E-1B2C-0038-170F-884EE5676B9F}"/>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1787839-7C91-6F30-988C-3F9C552EACC4}"/>
              </a:ext>
            </a:extLst>
          </p:cNvPr>
          <p:cNvSpPr>
            <a:spLocks noGrp="1"/>
          </p:cNvSpPr>
          <p:nvPr>
            <p:ph type="sldNum" sz="quarter" idx="12"/>
          </p:nvPr>
        </p:nvSpPr>
        <p:spPr/>
        <p:txBody>
          <a:bodyPr/>
          <a:lstStyle/>
          <a:p>
            <a:fld id="{695AC3EB-4646-4A53-B8DC-219736776771}" type="slidenum">
              <a:rPr lang="es-CO" smtClean="0"/>
              <a:t>‹Nº›</a:t>
            </a:fld>
            <a:endParaRPr lang="es-CO"/>
          </a:p>
        </p:txBody>
      </p:sp>
    </p:spTree>
    <p:extLst>
      <p:ext uri="{BB962C8B-B14F-4D97-AF65-F5344CB8AC3E}">
        <p14:creationId xmlns:p14="http://schemas.microsoft.com/office/powerpoint/2010/main" val="224731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C80711-951B-8A33-07AB-BE38A13F394C}"/>
              </a:ext>
            </a:extLst>
          </p:cNvPr>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0A784365-E961-D812-62F1-470930525919}"/>
              </a:ext>
            </a:extLst>
          </p:cNvPr>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E70194E7-1B91-10C3-C6E2-36AFADD6F7DB}"/>
              </a:ext>
            </a:extLst>
          </p:cNvPr>
          <p:cNvSpPr>
            <a:spLocks noGrp="1"/>
          </p:cNvSpPr>
          <p:nvPr>
            <p:ph type="dt" sz="half" idx="10"/>
          </p:nvPr>
        </p:nvSpPr>
        <p:spPr/>
        <p:txBody>
          <a:bodyPr/>
          <a:lstStyle/>
          <a:p>
            <a:fld id="{56A3D55F-4B4A-4F3F-B8ED-5821A82E7AF4}" type="datetimeFigureOut">
              <a:rPr lang="es-CO" smtClean="0"/>
              <a:t>15/05/2024</a:t>
            </a:fld>
            <a:endParaRPr lang="es-CO"/>
          </a:p>
        </p:txBody>
      </p:sp>
      <p:sp>
        <p:nvSpPr>
          <p:cNvPr id="5" name="Marcador de pie de página 4">
            <a:extLst>
              <a:ext uri="{FF2B5EF4-FFF2-40B4-BE49-F238E27FC236}">
                <a16:creationId xmlns:a16="http://schemas.microsoft.com/office/drawing/2014/main" id="{D0E56677-E47D-23F0-7336-D362B9BA82F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3AFE8239-F809-E701-62E0-239B334EFC6B}"/>
              </a:ext>
            </a:extLst>
          </p:cNvPr>
          <p:cNvSpPr>
            <a:spLocks noGrp="1"/>
          </p:cNvSpPr>
          <p:nvPr>
            <p:ph type="sldNum" sz="quarter" idx="12"/>
          </p:nvPr>
        </p:nvSpPr>
        <p:spPr/>
        <p:txBody>
          <a:bodyPr/>
          <a:lstStyle/>
          <a:p>
            <a:fld id="{695AC3EB-4646-4A53-B8DC-219736776771}" type="slidenum">
              <a:rPr lang="es-CO" smtClean="0"/>
              <a:t>‹Nº›</a:t>
            </a:fld>
            <a:endParaRPr lang="es-CO"/>
          </a:p>
        </p:txBody>
      </p:sp>
    </p:spTree>
    <p:extLst>
      <p:ext uri="{BB962C8B-B14F-4D97-AF65-F5344CB8AC3E}">
        <p14:creationId xmlns:p14="http://schemas.microsoft.com/office/powerpoint/2010/main" val="2072542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593F8B-DA81-BE34-4C0A-0B0D90A55DC9}"/>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86129CF4-D319-C70E-2CFC-06AFEAF619C0}"/>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F9E0F765-7B92-BEB2-2794-3146D8856FE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031D63B2-DAFF-C980-6493-7C037EBBB06F}"/>
              </a:ext>
            </a:extLst>
          </p:cNvPr>
          <p:cNvSpPr>
            <a:spLocks noGrp="1"/>
          </p:cNvSpPr>
          <p:nvPr>
            <p:ph type="dt" sz="half" idx="10"/>
          </p:nvPr>
        </p:nvSpPr>
        <p:spPr/>
        <p:txBody>
          <a:bodyPr/>
          <a:lstStyle/>
          <a:p>
            <a:fld id="{56A3D55F-4B4A-4F3F-B8ED-5821A82E7AF4}" type="datetimeFigureOut">
              <a:rPr lang="es-CO" smtClean="0"/>
              <a:t>15/05/2024</a:t>
            </a:fld>
            <a:endParaRPr lang="es-CO"/>
          </a:p>
        </p:txBody>
      </p:sp>
      <p:sp>
        <p:nvSpPr>
          <p:cNvPr id="6" name="Marcador de pie de página 5">
            <a:extLst>
              <a:ext uri="{FF2B5EF4-FFF2-40B4-BE49-F238E27FC236}">
                <a16:creationId xmlns:a16="http://schemas.microsoft.com/office/drawing/2014/main" id="{30289F4E-7CB9-FE1D-EEB2-A97BE417B800}"/>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534D08D5-F939-1E8A-FD29-B425A02DA6FF}"/>
              </a:ext>
            </a:extLst>
          </p:cNvPr>
          <p:cNvSpPr>
            <a:spLocks noGrp="1"/>
          </p:cNvSpPr>
          <p:nvPr>
            <p:ph type="sldNum" sz="quarter" idx="12"/>
          </p:nvPr>
        </p:nvSpPr>
        <p:spPr/>
        <p:txBody>
          <a:bodyPr/>
          <a:lstStyle/>
          <a:p>
            <a:fld id="{695AC3EB-4646-4A53-B8DC-219736776771}" type="slidenum">
              <a:rPr lang="es-CO" smtClean="0"/>
              <a:t>‹Nº›</a:t>
            </a:fld>
            <a:endParaRPr lang="es-CO"/>
          </a:p>
        </p:txBody>
      </p:sp>
    </p:spTree>
    <p:extLst>
      <p:ext uri="{BB962C8B-B14F-4D97-AF65-F5344CB8AC3E}">
        <p14:creationId xmlns:p14="http://schemas.microsoft.com/office/powerpoint/2010/main" val="1758885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710150-F484-4EEC-0F23-31FB3AF48DF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EA3832B-D238-F584-9DF3-8E41B2A5E86C}"/>
              </a:ext>
            </a:extLst>
          </p:cNvPr>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F14DCEC-A352-7D1F-3488-1067C567F573}"/>
              </a:ext>
            </a:extLst>
          </p:cNvPr>
          <p:cNvSpPr>
            <a:spLocks noGrp="1"/>
          </p:cNvSpPr>
          <p:nvPr>
            <p:ph sz="half" idx="2"/>
          </p:nvPr>
        </p:nvSpPr>
        <p:spPr>
          <a:xfrm>
            <a:off x="839789" y="2505076"/>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E754F973-BA43-4830-4F84-E0BA2D9D134E}"/>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BE4E894-4777-B06D-47A4-626AF7A029B6}"/>
              </a:ext>
            </a:extLst>
          </p:cNvPr>
          <p:cNvSpPr>
            <a:spLocks noGrp="1"/>
          </p:cNvSpPr>
          <p:nvPr>
            <p:ph sz="quarter" idx="4"/>
          </p:nvPr>
        </p:nvSpPr>
        <p:spPr>
          <a:xfrm>
            <a:off x="6172201" y="2505076"/>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1304F5BA-FEDC-A804-33FA-ECA712F8FAA0}"/>
              </a:ext>
            </a:extLst>
          </p:cNvPr>
          <p:cNvSpPr>
            <a:spLocks noGrp="1"/>
          </p:cNvSpPr>
          <p:nvPr>
            <p:ph type="dt" sz="half" idx="10"/>
          </p:nvPr>
        </p:nvSpPr>
        <p:spPr/>
        <p:txBody>
          <a:bodyPr/>
          <a:lstStyle/>
          <a:p>
            <a:fld id="{56A3D55F-4B4A-4F3F-B8ED-5821A82E7AF4}" type="datetimeFigureOut">
              <a:rPr lang="es-CO" smtClean="0"/>
              <a:t>15/05/2024</a:t>
            </a:fld>
            <a:endParaRPr lang="es-CO"/>
          </a:p>
        </p:txBody>
      </p:sp>
      <p:sp>
        <p:nvSpPr>
          <p:cNvPr id="8" name="Marcador de pie de página 7">
            <a:extLst>
              <a:ext uri="{FF2B5EF4-FFF2-40B4-BE49-F238E27FC236}">
                <a16:creationId xmlns:a16="http://schemas.microsoft.com/office/drawing/2014/main" id="{D27F69A0-8E76-B183-8C61-41A7487F7A34}"/>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ECC76166-6FEF-29FB-2C49-2DBA5BC65759}"/>
              </a:ext>
            </a:extLst>
          </p:cNvPr>
          <p:cNvSpPr>
            <a:spLocks noGrp="1"/>
          </p:cNvSpPr>
          <p:nvPr>
            <p:ph type="sldNum" sz="quarter" idx="12"/>
          </p:nvPr>
        </p:nvSpPr>
        <p:spPr/>
        <p:txBody>
          <a:bodyPr/>
          <a:lstStyle/>
          <a:p>
            <a:fld id="{695AC3EB-4646-4A53-B8DC-219736776771}" type="slidenum">
              <a:rPr lang="es-CO" smtClean="0"/>
              <a:t>‹Nº›</a:t>
            </a:fld>
            <a:endParaRPr lang="es-CO"/>
          </a:p>
        </p:txBody>
      </p:sp>
    </p:spTree>
    <p:extLst>
      <p:ext uri="{BB962C8B-B14F-4D97-AF65-F5344CB8AC3E}">
        <p14:creationId xmlns:p14="http://schemas.microsoft.com/office/powerpoint/2010/main" val="3719642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CA33C6-1D49-6463-28C9-249707AFB5B0}"/>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2A59CECB-F6B8-1C16-1D2D-2D4F98A3532C}"/>
              </a:ext>
            </a:extLst>
          </p:cNvPr>
          <p:cNvSpPr>
            <a:spLocks noGrp="1"/>
          </p:cNvSpPr>
          <p:nvPr>
            <p:ph type="dt" sz="half" idx="10"/>
          </p:nvPr>
        </p:nvSpPr>
        <p:spPr/>
        <p:txBody>
          <a:bodyPr/>
          <a:lstStyle/>
          <a:p>
            <a:fld id="{56A3D55F-4B4A-4F3F-B8ED-5821A82E7AF4}" type="datetimeFigureOut">
              <a:rPr lang="es-CO" smtClean="0"/>
              <a:t>15/05/2024</a:t>
            </a:fld>
            <a:endParaRPr lang="es-CO"/>
          </a:p>
        </p:txBody>
      </p:sp>
      <p:sp>
        <p:nvSpPr>
          <p:cNvPr id="4" name="Marcador de pie de página 3">
            <a:extLst>
              <a:ext uri="{FF2B5EF4-FFF2-40B4-BE49-F238E27FC236}">
                <a16:creationId xmlns:a16="http://schemas.microsoft.com/office/drawing/2014/main" id="{E2894389-50F5-6249-472B-569F5F7B5461}"/>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B04E4E2B-FA9D-1F26-7927-8786C8EE1D1A}"/>
              </a:ext>
            </a:extLst>
          </p:cNvPr>
          <p:cNvSpPr>
            <a:spLocks noGrp="1"/>
          </p:cNvSpPr>
          <p:nvPr>
            <p:ph type="sldNum" sz="quarter" idx="12"/>
          </p:nvPr>
        </p:nvSpPr>
        <p:spPr/>
        <p:txBody>
          <a:bodyPr/>
          <a:lstStyle/>
          <a:p>
            <a:fld id="{695AC3EB-4646-4A53-B8DC-219736776771}" type="slidenum">
              <a:rPr lang="es-CO" smtClean="0"/>
              <a:t>‹Nº›</a:t>
            </a:fld>
            <a:endParaRPr lang="es-CO"/>
          </a:p>
        </p:txBody>
      </p:sp>
    </p:spTree>
    <p:extLst>
      <p:ext uri="{BB962C8B-B14F-4D97-AF65-F5344CB8AC3E}">
        <p14:creationId xmlns:p14="http://schemas.microsoft.com/office/powerpoint/2010/main" val="1644589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23A28F6-16A4-24C9-D12E-AEEC10B5D55C}"/>
              </a:ext>
            </a:extLst>
          </p:cNvPr>
          <p:cNvSpPr>
            <a:spLocks noGrp="1"/>
          </p:cNvSpPr>
          <p:nvPr>
            <p:ph type="dt" sz="half" idx="10"/>
          </p:nvPr>
        </p:nvSpPr>
        <p:spPr/>
        <p:txBody>
          <a:bodyPr/>
          <a:lstStyle/>
          <a:p>
            <a:fld id="{56A3D55F-4B4A-4F3F-B8ED-5821A82E7AF4}" type="datetimeFigureOut">
              <a:rPr lang="es-CO" smtClean="0"/>
              <a:t>15/05/2024</a:t>
            </a:fld>
            <a:endParaRPr lang="es-CO"/>
          </a:p>
        </p:txBody>
      </p:sp>
      <p:sp>
        <p:nvSpPr>
          <p:cNvPr id="3" name="Marcador de pie de página 2">
            <a:extLst>
              <a:ext uri="{FF2B5EF4-FFF2-40B4-BE49-F238E27FC236}">
                <a16:creationId xmlns:a16="http://schemas.microsoft.com/office/drawing/2014/main" id="{CD52FF52-C9A0-DD40-49E1-E7FDC7FD70E0}"/>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D25F9442-B51E-179A-1889-F8F8168DF531}"/>
              </a:ext>
            </a:extLst>
          </p:cNvPr>
          <p:cNvSpPr>
            <a:spLocks noGrp="1"/>
          </p:cNvSpPr>
          <p:nvPr>
            <p:ph type="sldNum" sz="quarter" idx="12"/>
          </p:nvPr>
        </p:nvSpPr>
        <p:spPr/>
        <p:txBody>
          <a:bodyPr/>
          <a:lstStyle/>
          <a:p>
            <a:fld id="{695AC3EB-4646-4A53-B8DC-219736776771}" type="slidenum">
              <a:rPr lang="es-CO" smtClean="0"/>
              <a:t>‹Nº›</a:t>
            </a:fld>
            <a:endParaRPr lang="es-CO"/>
          </a:p>
        </p:txBody>
      </p:sp>
    </p:spTree>
    <p:extLst>
      <p:ext uri="{BB962C8B-B14F-4D97-AF65-F5344CB8AC3E}">
        <p14:creationId xmlns:p14="http://schemas.microsoft.com/office/powerpoint/2010/main" val="3369398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00A6B6-AF91-DE5B-D444-7F625A325FC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ED67B80A-ABA4-9C65-49F8-F663041B84E5}"/>
              </a:ext>
            </a:extLst>
          </p:cNvPr>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CC43672D-8BAA-EAF3-02ED-9EB900A665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B24E224-BC2A-D56D-0143-D8ED093E6ABC}"/>
              </a:ext>
            </a:extLst>
          </p:cNvPr>
          <p:cNvSpPr>
            <a:spLocks noGrp="1"/>
          </p:cNvSpPr>
          <p:nvPr>
            <p:ph type="dt" sz="half" idx="10"/>
          </p:nvPr>
        </p:nvSpPr>
        <p:spPr/>
        <p:txBody>
          <a:bodyPr/>
          <a:lstStyle/>
          <a:p>
            <a:fld id="{56A3D55F-4B4A-4F3F-B8ED-5821A82E7AF4}" type="datetimeFigureOut">
              <a:rPr lang="es-CO" smtClean="0"/>
              <a:t>15/05/2024</a:t>
            </a:fld>
            <a:endParaRPr lang="es-CO"/>
          </a:p>
        </p:txBody>
      </p:sp>
      <p:sp>
        <p:nvSpPr>
          <p:cNvPr id="6" name="Marcador de pie de página 5">
            <a:extLst>
              <a:ext uri="{FF2B5EF4-FFF2-40B4-BE49-F238E27FC236}">
                <a16:creationId xmlns:a16="http://schemas.microsoft.com/office/drawing/2014/main" id="{93F2AC54-708A-A4DF-2835-4C72C428DE41}"/>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58003DC2-164A-67F7-D902-8B4FB19B15BC}"/>
              </a:ext>
            </a:extLst>
          </p:cNvPr>
          <p:cNvSpPr>
            <a:spLocks noGrp="1"/>
          </p:cNvSpPr>
          <p:nvPr>
            <p:ph type="sldNum" sz="quarter" idx="12"/>
          </p:nvPr>
        </p:nvSpPr>
        <p:spPr/>
        <p:txBody>
          <a:bodyPr/>
          <a:lstStyle/>
          <a:p>
            <a:fld id="{695AC3EB-4646-4A53-B8DC-219736776771}" type="slidenum">
              <a:rPr lang="es-CO" smtClean="0"/>
              <a:t>‹Nº›</a:t>
            </a:fld>
            <a:endParaRPr lang="es-CO"/>
          </a:p>
        </p:txBody>
      </p:sp>
    </p:spTree>
    <p:extLst>
      <p:ext uri="{BB962C8B-B14F-4D97-AF65-F5344CB8AC3E}">
        <p14:creationId xmlns:p14="http://schemas.microsoft.com/office/powerpoint/2010/main" val="204178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8ECFDD-B47D-6A0C-83FB-B9326481DA0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E7CB2711-680D-1F6C-4DBE-7611E7C74A59}"/>
              </a:ext>
            </a:extLst>
          </p:cNvPr>
          <p:cNvSpPr>
            <a:spLocks noGrp="1"/>
          </p:cNvSpPr>
          <p:nvPr>
            <p:ph type="pic" idx="1"/>
          </p:nvPr>
        </p:nvSpPr>
        <p:spPr>
          <a:xfrm>
            <a:off x="5183188"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DCC1372D-0F79-486B-AE31-01659571EA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9C737D6-316B-E772-B30C-EE96018614FA}"/>
              </a:ext>
            </a:extLst>
          </p:cNvPr>
          <p:cNvSpPr>
            <a:spLocks noGrp="1"/>
          </p:cNvSpPr>
          <p:nvPr>
            <p:ph type="dt" sz="half" idx="10"/>
          </p:nvPr>
        </p:nvSpPr>
        <p:spPr/>
        <p:txBody>
          <a:bodyPr/>
          <a:lstStyle/>
          <a:p>
            <a:fld id="{56A3D55F-4B4A-4F3F-B8ED-5821A82E7AF4}" type="datetimeFigureOut">
              <a:rPr lang="es-CO" smtClean="0"/>
              <a:t>15/05/2024</a:t>
            </a:fld>
            <a:endParaRPr lang="es-CO"/>
          </a:p>
        </p:txBody>
      </p:sp>
      <p:sp>
        <p:nvSpPr>
          <p:cNvPr id="6" name="Marcador de pie de página 5">
            <a:extLst>
              <a:ext uri="{FF2B5EF4-FFF2-40B4-BE49-F238E27FC236}">
                <a16:creationId xmlns:a16="http://schemas.microsoft.com/office/drawing/2014/main" id="{BD4A4C7D-BC7A-11AB-F5DC-AAB11518C7E0}"/>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DFFFDF40-04F8-21FA-4596-8885628B5BF2}"/>
              </a:ext>
            </a:extLst>
          </p:cNvPr>
          <p:cNvSpPr>
            <a:spLocks noGrp="1"/>
          </p:cNvSpPr>
          <p:nvPr>
            <p:ph type="sldNum" sz="quarter" idx="12"/>
          </p:nvPr>
        </p:nvSpPr>
        <p:spPr/>
        <p:txBody>
          <a:bodyPr/>
          <a:lstStyle/>
          <a:p>
            <a:fld id="{695AC3EB-4646-4A53-B8DC-219736776771}" type="slidenum">
              <a:rPr lang="es-CO" smtClean="0"/>
              <a:t>‹Nº›</a:t>
            </a:fld>
            <a:endParaRPr lang="es-CO"/>
          </a:p>
        </p:txBody>
      </p:sp>
    </p:spTree>
    <p:extLst>
      <p:ext uri="{BB962C8B-B14F-4D97-AF65-F5344CB8AC3E}">
        <p14:creationId xmlns:p14="http://schemas.microsoft.com/office/powerpoint/2010/main" val="3887632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90E226D-1BC3-9438-CED2-AA3202DDE9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A8A61299-38D2-A02A-FEFC-33EF27D9F9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D223AE7E-E64D-BC2A-40A3-8900AE5D589A}"/>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A3D55F-4B4A-4F3F-B8ED-5821A82E7AF4}" type="datetimeFigureOut">
              <a:rPr lang="es-CO" smtClean="0"/>
              <a:t>15/05/2024</a:t>
            </a:fld>
            <a:endParaRPr lang="es-CO"/>
          </a:p>
        </p:txBody>
      </p:sp>
      <p:sp>
        <p:nvSpPr>
          <p:cNvPr id="5" name="Marcador de pie de página 4">
            <a:extLst>
              <a:ext uri="{FF2B5EF4-FFF2-40B4-BE49-F238E27FC236}">
                <a16:creationId xmlns:a16="http://schemas.microsoft.com/office/drawing/2014/main" id="{C073612D-6346-971B-8A34-82CCE20DCCF3}"/>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A5206E28-B982-5E11-6671-F0D1B5C90C4B}"/>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AC3EB-4646-4A53-B8DC-219736776771}" type="slidenum">
              <a:rPr lang="es-CO" smtClean="0"/>
              <a:t>‹Nº›</a:t>
            </a:fld>
            <a:endParaRPr lang="es-CO"/>
          </a:p>
        </p:txBody>
      </p:sp>
    </p:spTree>
    <p:extLst>
      <p:ext uri="{BB962C8B-B14F-4D97-AF65-F5344CB8AC3E}">
        <p14:creationId xmlns:p14="http://schemas.microsoft.com/office/powerpoint/2010/main" val="2784972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microsoft.com/office/2007/relationships/hdphoto" Target="../media/hdphoto1.wdp"/><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728744C0-2782-FFC2-2E39-16BF6FC14664}"/>
              </a:ext>
            </a:extLst>
          </p:cNvPr>
          <p:cNvSpPr/>
          <p:nvPr/>
        </p:nvSpPr>
        <p:spPr>
          <a:xfrm>
            <a:off x="0" y="0"/>
            <a:ext cx="2743200" cy="2886442"/>
          </a:xfrm>
          <a:prstGeom prst="rect">
            <a:avLst/>
          </a:prstGeom>
          <a:solidFill>
            <a:schemeClr val="accent1">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s-CO"/>
          </a:p>
        </p:txBody>
      </p:sp>
      <p:sp>
        <p:nvSpPr>
          <p:cNvPr id="7" name="Rectángulo 6">
            <a:extLst>
              <a:ext uri="{FF2B5EF4-FFF2-40B4-BE49-F238E27FC236}">
                <a16:creationId xmlns:a16="http://schemas.microsoft.com/office/drawing/2014/main" id="{12032DD6-5FD3-8712-42FA-E0B819F19CFB}"/>
              </a:ext>
            </a:extLst>
          </p:cNvPr>
          <p:cNvSpPr/>
          <p:nvPr/>
        </p:nvSpPr>
        <p:spPr>
          <a:xfrm>
            <a:off x="667522" y="461405"/>
            <a:ext cx="1402080" cy="609600"/>
          </a:xfrm>
          <a:prstGeom prst="rect">
            <a:avLst/>
          </a:prstGeom>
          <a:no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lang="es-ES" b="1" dirty="0">
                <a:latin typeface="Arial Narrow" panose="020B0606020202030204" pitchFamily="34" charset="0"/>
              </a:rPr>
              <a:t>INFORME DE ACCIDENTE OFÍDICO</a:t>
            </a:r>
            <a:endParaRPr lang="es-CO" b="1" dirty="0">
              <a:latin typeface="Arial Narrow" panose="020B0606020202030204" pitchFamily="34" charset="0"/>
            </a:endParaRPr>
          </a:p>
        </p:txBody>
      </p:sp>
      <p:sp>
        <p:nvSpPr>
          <p:cNvPr id="8" name="Rectángulo 7">
            <a:extLst>
              <a:ext uri="{FF2B5EF4-FFF2-40B4-BE49-F238E27FC236}">
                <a16:creationId xmlns:a16="http://schemas.microsoft.com/office/drawing/2014/main" id="{25A73E28-C522-D4C5-8CF1-91480CAB1DAA}"/>
              </a:ext>
            </a:extLst>
          </p:cNvPr>
          <p:cNvSpPr/>
          <p:nvPr/>
        </p:nvSpPr>
        <p:spPr>
          <a:xfrm>
            <a:off x="-1" y="2886442"/>
            <a:ext cx="2743200" cy="3969081"/>
          </a:xfrm>
          <a:prstGeom prst="rect">
            <a:avLst/>
          </a:prstGeom>
          <a:solidFill>
            <a:schemeClr val="tx2">
              <a:lumMod val="40000"/>
              <a:lumOff val="60000"/>
            </a:schemeClr>
          </a:soli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s-CO" dirty="0">
              <a:latin typeface="Arial Narrow" panose="020B0606020202030204" pitchFamily="34" charset="0"/>
            </a:endParaRPr>
          </a:p>
        </p:txBody>
      </p:sp>
      <p:sp>
        <p:nvSpPr>
          <p:cNvPr id="10" name="Rectángulo 9">
            <a:extLst>
              <a:ext uri="{FF2B5EF4-FFF2-40B4-BE49-F238E27FC236}">
                <a16:creationId xmlns:a16="http://schemas.microsoft.com/office/drawing/2014/main" id="{3F56D46B-7D59-DA51-20A3-90E62A842EFE}"/>
              </a:ext>
            </a:extLst>
          </p:cNvPr>
          <p:cNvSpPr/>
          <p:nvPr/>
        </p:nvSpPr>
        <p:spPr>
          <a:xfrm>
            <a:off x="156563" y="2902281"/>
            <a:ext cx="2004869" cy="609600"/>
          </a:xfrm>
          <a:prstGeom prst="rect">
            <a:avLst/>
          </a:prstGeom>
          <a:no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lang="es-ES" sz="1400" b="1" dirty="0">
                <a:solidFill>
                  <a:schemeClr val="bg1"/>
                </a:solidFill>
                <a:latin typeface="Arial Narrow" panose="020B0606020202030204" pitchFamily="34" charset="0"/>
              </a:rPr>
              <a:t>COMO SE COMPORTA EL EVENTO</a:t>
            </a:r>
            <a:endParaRPr lang="es-CO" sz="1400" b="1" dirty="0">
              <a:solidFill>
                <a:schemeClr val="bg1"/>
              </a:solidFill>
              <a:latin typeface="Arial Narrow" panose="020B0606020202030204" pitchFamily="34" charset="0"/>
            </a:endParaRPr>
          </a:p>
        </p:txBody>
      </p:sp>
      <p:sp>
        <p:nvSpPr>
          <p:cNvPr id="11" name="Rectángulo: esquinas redondeadas 10">
            <a:extLst>
              <a:ext uri="{FF2B5EF4-FFF2-40B4-BE49-F238E27FC236}">
                <a16:creationId xmlns:a16="http://schemas.microsoft.com/office/drawing/2014/main" id="{D06A2E04-EA7A-D015-9DE3-0945FFC472F2}"/>
              </a:ext>
            </a:extLst>
          </p:cNvPr>
          <p:cNvSpPr/>
          <p:nvPr/>
        </p:nvSpPr>
        <p:spPr>
          <a:xfrm>
            <a:off x="2411325" y="294640"/>
            <a:ext cx="5444490" cy="9144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Aft>
                <a:spcPts val="800"/>
              </a:spcAft>
            </a:pPr>
            <a:r>
              <a:rPr lang="es-ES" sz="2000" b="1" dirty="0">
                <a:solidFill>
                  <a:srgbClr val="2F5496"/>
                </a:solidFill>
                <a:latin typeface="Arial Narrow" panose="020B0606020202030204" pitchFamily="34" charset="0"/>
                <a:ea typeface="Times New Roman" panose="02020603050405020304" pitchFamily="18" charset="0"/>
                <a:cs typeface="Times New Roman" panose="02020603050405020304" pitchFamily="18" charset="0"/>
              </a:rPr>
              <a:t>Boletín Epidemiológico Accidente Ofídico en el Distrito de Cartagena</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gn="ctr"/>
            <a:r>
              <a:rPr lang="es-ES" sz="2000" b="1" dirty="0">
                <a:solidFill>
                  <a:schemeClr val="accent1">
                    <a:lumMod val="75000"/>
                  </a:schemeClr>
                </a:solidFill>
                <a:latin typeface="Arial Narrow" panose="020B0606020202030204" pitchFamily="34" charset="0"/>
              </a:rPr>
              <a:t>Semana Epidemiológica #18 - 2024</a:t>
            </a:r>
            <a:endParaRPr lang="es-CO" sz="2000" b="1" dirty="0">
              <a:solidFill>
                <a:schemeClr val="accent1">
                  <a:lumMod val="75000"/>
                </a:schemeClr>
              </a:solidFill>
              <a:latin typeface="Arial Narrow" panose="020B0606020202030204" pitchFamily="34" charset="0"/>
            </a:endParaRPr>
          </a:p>
        </p:txBody>
      </p:sp>
      <p:grpSp>
        <p:nvGrpSpPr>
          <p:cNvPr id="45" name="Grupo 44">
            <a:extLst>
              <a:ext uri="{FF2B5EF4-FFF2-40B4-BE49-F238E27FC236}">
                <a16:creationId xmlns:a16="http://schemas.microsoft.com/office/drawing/2014/main" id="{B77E1151-5A1F-478D-0619-D15894CAED9A}"/>
              </a:ext>
            </a:extLst>
          </p:cNvPr>
          <p:cNvGrpSpPr/>
          <p:nvPr/>
        </p:nvGrpSpPr>
        <p:grpSpPr>
          <a:xfrm>
            <a:off x="8760235" y="156605"/>
            <a:ext cx="3005045" cy="980465"/>
            <a:chOff x="3050540" y="1582356"/>
            <a:chExt cx="2760980" cy="980465"/>
          </a:xfrm>
        </p:grpSpPr>
        <p:pic>
          <p:nvPicPr>
            <p:cNvPr id="15" name="Gráfico 14" descr="Grupo de personas con relleno sólido">
              <a:extLst>
                <a:ext uri="{FF2B5EF4-FFF2-40B4-BE49-F238E27FC236}">
                  <a16:creationId xmlns:a16="http://schemas.microsoft.com/office/drawing/2014/main" id="{83EB1B5F-DA2E-A1BA-4540-B57877C8217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50540" y="1648421"/>
              <a:ext cx="914400" cy="914400"/>
            </a:xfrm>
            <a:prstGeom prst="rect">
              <a:avLst/>
            </a:prstGeom>
          </p:spPr>
        </p:pic>
        <p:sp>
          <p:nvSpPr>
            <p:cNvPr id="35" name="Rectángulo 34">
              <a:extLst>
                <a:ext uri="{FF2B5EF4-FFF2-40B4-BE49-F238E27FC236}">
                  <a16:creationId xmlns:a16="http://schemas.microsoft.com/office/drawing/2014/main" id="{FB70F656-FB4A-9F61-E627-BA0E0F374BF5}"/>
                </a:ext>
              </a:extLst>
            </p:cNvPr>
            <p:cNvSpPr/>
            <p:nvPr/>
          </p:nvSpPr>
          <p:spPr>
            <a:xfrm>
              <a:off x="3507740" y="1582356"/>
              <a:ext cx="2303780" cy="914400"/>
            </a:xfrm>
            <a:prstGeom prst="rect">
              <a:avLst/>
            </a:prstGeom>
            <a:no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lang="es-ES" sz="4400" b="1" dirty="0">
                  <a:solidFill>
                    <a:srgbClr val="FF0000"/>
                  </a:solidFill>
                  <a:latin typeface="Arial Narrow" panose="020B0606020202030204" pitchFamily="34" charset="0"/>
                </a:rPr>
                <a:t>12</a:t>
              </a:r>
            </a:p>
            <a:p>
              <a:pPr algn="ctr"/>
              <a:r>
                <a:rPr lang="es-ES" b="1" dirty="0">
                  <a:solidFill>
                    <a:srgbClr val="002060"/>
                  </a:solidFill>
                  <a:latin typeface="Arial Narrow" panose="020B0606020202030204" pitchFamily="34" charset="0"/>
                </a:rPr>
                <a:t>No. de casos</a:t>
              </a:r>
              <a:endParaRPr lang="es-CO" b="1" dirty="0">
                <a:solidFill>
                  <a:srgbClr val="002060"/>
                </a:solidFill>
                <a:latin typeface="Arial Narrow" panose="020B0606020202030204" pitchFamily="34" charset="0"/>
              </a:endParaRPr>
            </a:p>
          </p:txBody>
        </p:sp>
      </p:grpSp>
      <p:sp>
        <p:nvSpPr>
          <p:cNvPr id="46" name="Rectángulo: esquinas redondeadas 45">
            <a:extLst>
              <a:ext uri="{FF2B5EF4-FFF2-40B4-BE49-F238E27FC236}">
                <a16:creationId xmlns:a16="http://schemas.microsoft.com/office/drawing/2014/main" id="{A12551D6-DD00-3EE8-E702-CAE036800CB9}"/>
              </a:ext>
            </a:extLst>
          </p:cNvPr>
          <p:cNvSpPr/>
          <p:nvPr/>
        </p:nvSpPr>
        <p:spPr>
          <a:xfrm>
            <a:off x="2950237" y="1476524"/>
            <a:ext cx="9141821" cy="1667547"/>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400" b="1" dirty="0">
                <a:solidFill>
                  <a:schemeClr val="accent1">
                    <a:lumMod val="75000"/>
                  </a:schemeClr>
                </a:solidFill>
                <a:latin typeface="Arial Narrow" panose="020B0606020202030204" pitchFamily="34" charset="0"/>
              </a:rPr>
              <a:t>Teniendo en cuenta la notificación al SIVIGILA del evento </a:t>
            </a:r>
            <a:r>
              <a:rPr lang="es-ES" sz="1400" b="1" dirty="0">
                <a:solidFill>
                  <a:schemeClr val="accent1">
                    <a:lumMod val="75000"/>
                  </a:schemeClr>
                </a:solidFill>
                <a:latin typeface="Arial Narrow" panose="020B0606020202030204" pitchFamily="34" charset="0"/>
                <a:ea typeface="Times New Roman" panose="02020603050405020304" pitchFamily="18" charset="0"/>
                <a:cs typeface="Times New Roman" panose="02020603050405020304" pitchFamily="18" charset="0"/>
              </a:rPr>
              <a:t>Accidente Ofídico</a:t>
            </a:r>
            <a:r>
              <a:rPr lang="es-ES" sz="1400" b="1" dirty="0">
                <a:solidFill>
                  <a:schemeClr val="accent1">
                    <a:lumMod val="75000"/>
                  </a:schemeClr>
                </a:solidFill>
                <a:latin typeface="Arial Narrow" panose="020B0606020202030204" pitchFamily="34" charset="0"/>
              </a:rPr>
              <a:t>, en el Distrito de Cartagena de Indias a semana epidemiológica #18 año 2024 se reportaron por parte de las UPGD 12 casos, en el 2023 se notificaron 5 casos, mientras que en el 2022 se presentó 1 caso; en concordancia con lo anterior, se presenta un incremento del 140% en el número de casos en el año 2024. Teniendo en cuenta el promedio histórico desde 2017 a 2023 de los casos de accidente ofídico se esperaban que se presentaran 5 casos a esta misma semana y se observa que se notificaron 12 casos, lo cual representa un incremento estadísticamente significativo. Y al observar la incidencia acumulada por semana del evento  se observa que ha sido mas alta que en los últimos 5 años y le sigue la del año la del año 2020. (Figura 1).</a:t>
            </a:r>
          </a:p>
        </p:txBody>
      </p:sp>
      <p:cxnSp>
        <p:nvCxnSpPr>
          <p:cNvPr id="49" name="Conector recto 48">
            <a:extLst>
              <a:ext uri="{FF2B5EF4-FFF2-40B4-BE49-F238E27FC236}">
                <a16:creationId xmlns:a16="http://schemas.microsoft.com/office/drawing/2014/main" id="{21284687-9801-71FE-36DE-4FB651C17C01}"/>
              </a:ext>
            </a:extLst>
          </p:cNvPr>
          <p:cNvCxnSpPr>
            <a:cxnSpLocks/>
          </p:cNvCxnSpPr>
          <p:nvPr/>
        </p:nvCxnSpPr>
        <p:spPr>
          <a:xfrm>
            <a:off x="2275840" y="1336506"/>
            <a:ext cx="9916160"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20" name="Imagen 19">
            <a:extLst>
              <a:ext uri="{FF2B5EF4-FFF2-40B4-BE49-F238E27FC236}">
                <a16:creationId xmlns:a16="http://schemas.microsoft.com/office/drawing/2014/main" id="{CA77E49D-E0BD-4D97-8B29-D50D5348CBB9}"/>
              </a:ext>
            </a:extLst>
          </p:cNvPr>
          <p:cNvPicPr>
            <a:picLocks noChangeAspect="1"/>
          </p:cNvPicPr>
          <p:nvPr/>
        </p:nvPicPr>
        <p:blipFill>
          <a:blip r:embed="rId4">
            <a:extLst>
              <a:ext uri="{BEBA8EAE-BF5A-486C-A8C5-ECC9F3942E4B}">
                <a14:imgProps xmlns:a14="http://schemas.microsoft.com/office/drawing/2010/main">
                  <a14:imgLayer r:embed="rId5">
                    <a14:imgEffect>
                      <a14:saturation sat="33000"/>
                    </a14:imgEffect>
                  </a14:imgLayer>
                </a14:imgProps>
              </a:ext>
            </a:extLst>
          </a:blip>
          <a:stretch>
            <a:fillRect/>
          </a:stretch>
        </p:blipFill>
        <p:spPr>
          <a:xfrm>
            <a:off x="99942" y="1336506"/>
            <a:ext cx="2537241" cy="1256419"/>
          </a:xfrm>
          <a:prstGeom prst="rect">
            <a:avLst/>
          </a:prstGeom>
        </p:spPr>
      </p:pic>
      <p:pic>
        <p:nvPicPr>
          <p:cNvPr id="2" name="Imagen 1">
            <a:extLst>
              <a:ext uri="{FF2B5EF4-FFF2-40B4-BE49-F238E27FC236}">
                <a16:creationId xmlns:a16="http://schemas.microsoft.com/office/drawing/2014/main" id="{4C518F5A-E286-451B-BA47-001C44235F5D}"/>
              </a:ext>
            </a:extLst>
          </p:cNvPr>
          <p:cNvPicPr>
            <a:picLocks noChangeAspect="1"/>
          </p:cNvPicPr>
          <p:nvPr/>
        </p:nvPicPr>
        <p:blipFill>
          <a:blip r:embed="rId6"/>
          <a:stretch>
            <a:fillRect/>
          </a:stretch>
        </p:blipFill>
        <p:spPr>
          <a:xfrm>
            <a:off x="42486" y="3592371"/>
            <a:ext cx="2700713" cy="1050477"/>
          </a:xfrm>
          <a:prstGeom prst="rect">
            <a:avLst/>
          </a:prstGeom>
        </p:spPr>
      </p:pic>
      <p:pic>
        <p:nvPicPr>
          <p:cNvPr id="9" name="Imagen 8">
            <a:extLst>
              <a:ext uri="{FF2B5EF4-FFF2-40B4-BE49-F238E27FC236}">
                <a16:creationId xmlns:a16="http://schemas.microsoft.com/office/drawing/2014/main" id="{A6C1D3B6-21C3-423E-A684-EFFF46D7CB77}"/>
              </a:ext>
            </a:extLst>
          </p:cNvPr>
          <p:cNvPicPr>
            <a:picLocks noChangeAspect="1"/>
          </p:cNvPicPr>
          <p:nvPr/>
        </p:nvPicPr>
        <p:blipFill>
          <a:blip r:embed="rId7"/>
          <a:stretch>
            <a:fillRect/>
          </a:stretch>
        </p:blipFill>
        <p:spPr>
          <a:xfrm>
            <a:off x="56775" y="4936364"/>
            <a:ext cx="2686424" cy="1626995"/>
          </a:xfrm>
          <a:prstGeom prst="rect">
            <a:avLst/>
          </a:prstGeom>
        </p:spPr>
      </p:pic>
      <p:pic>
        <p:nvPicPr>
          <p:cNvPr id="12" name="Imagen 11">
            <a:extLst>
              <a:ext uri="{FF2B5EF4-FFF2-40B4-BE49-F238E27FC236}">
                <a16:creationId xmlns:a16="http://schemas.microsoft.com/office/drawing/2014/main" id="{C5E44717-917B-4050-A2E6-CF47E544FB52}"/>
              </a:ext>
            </a:extLst>
          </p:cNvPr>
          <p:cNvPicPr>
            <a:picLocks noChangeAspect="1"/>
          </p:cNvPicPr>
          <p:nvPr/>
        </p:nvPicPr>
        <p:blipFill>
          <a:blip r:embed="rId8"/>
          <a:stretch>
            <a:fillRect/>
          </a:stretch>
        </p:blipFill>
        <p:spPr>
          <a:xfrm>
            <a:off x="2950236" y="3364373"/>
            <a:ext cx="9141821" cy="3337022"/>
          </a:xfrm>
          <a:prstGeom prst="rect">
            <a:avLst/>
          </a:prstGeom>
        </p:spPr>
      </p:pic>
    </p:spTree>
    <p:extLst>
      <p:ext uri="{BB962C8B-B14F-4D97-AF65-F5344CB8AC3E}">
        <p14:creationId xmlns:p14="http://schemas.microsoft.com/office/powerpoint/2010/main" val="791424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12032DD6-5FD3-8712-42FA-E0B819F19CFB}"/>
              </a:ext>
            </a:extLst>
          </p:cNvPr>
          <p:cNvSpPr/>
          <p:nvPr/>
        </p:nvSpPr>
        <p:spPr>
          <a:xfrm>
            <a:off x="426720" y="447040"/>
            <a:ext cx="1402080" cy="609600"/>
          </a:xfrm>
          <a:prstGeom prst="rect">
            <a:avLst/>
          </a:prstGeom>
          <a:no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lang="es-ES" b="1" dirty="0">
                <a:latin typeface="Arial Narrow" panose="020B0606020202030204" pitchFamily="34" charset="0"/>
              </a:rPr>
              <a:t>INFORME DE EVENTO</a:t>
            </a:r>
            <a:endParaRPr lang="es-CO" b="1" dirty="0">
              <a:latin typeface="Arial Narrow" panose="020B0606020202030204" pitchFamily="34" charset="0"/>
            </a:endParaRPr>
          </a:p>
        </p:txBody>
      </p:sp>
      <p:sp>
        <p:nvSpPr>
          <p:cNvPr id="8" name="Rectángulo 7">
            <a:extLst>
              <a:ext uri="{FF2B5EF4-FFF2-40B4-BE49-F238E27FC236}">
                <a16:creationId xmlns:a16="http://schemas.microsoft.com/office/drawing/2014/main" id="{25A73E28-C522-D4C5-8CF1-91480CAB1DAA}"/>
              </a:ext>
            </a:extLst>
          </p:cNvPr>
          <p:cNvSpPr/>
          <p:nvPr/>
        </p:nvSpPr>
        <p:spPr>
          <a:xfrm>
            <a:off x="0" y="0"/>
            <a:ext cx="12192000" cy="6096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s-ES" sz="3200" b="1" dirty="0">
                <a:solidFill>
                  <a:srgbClr val="002060"/>
                </a:solidFill>
                <a:latin typeface="Arial Narrow" panose="020B0606020202030204" pitchFamily="34" charset="0"/>
              </a:rPr>
              <a:t>CONDICIONES DEMOGRAFICAS </a:t>
            </a:r>
            <a:r>
              <a:rPr lang="es-ES" sz="3200" b="1" dirty="0">
                <a:solidFill>
                  <a:schemeClr val="accent1">
                    <a:lumMod val="50000"/>
                  </a:schemeClr>
                </a:solidFill>
                <a:latin typeface="Arial Narrow" panose="020B0606020202030204" pitchFamily="34" charset="0"/>
              </a:rPr>
              <a:t>SEMANA EPIDEMIOLÓGICA #18 - 2024</a:t>
            </a:r>
            <a:endParaRPr lang="es-CO" sz="3200" b="1" dirty="0">
              <a:solidFill>
                <a:srgbClr val="002060"/>
              </a:solidFill>
              <a:latin typeface="Arial Narrow" panose="020B0606020202030204" pitchFamily="34" charset="0"/>
            </a:endParaRPr>
          </a:p>
        </p:txBody>
      </p:sp>
      <p:sp>
        <p:nvSpPr>
          <p:cNvPr id="12" name="Rectángulo: esquinas redondeadas 11">
            <a:extLst>
              <a:ext uri="{FF2B5EF4-FFF2-40B4-BE49-F238E27FC236}">
                <a16:creationId xmlns:a16="http://schemas.microsoft.com/office/drawing/2014/main" id="{3E16BC30-193D-9CDA-B178-CB21B3A98BE8}"/>
              </a:ext>
            </a:extLst>
          </p:cNvPr>
          <p:cNvSpPr/>
          <p:nvPr/>
        </p:nvSpPr>
        <p:spPr>
          <a:xfrm>
            <a:off x="6024880" y="831351"/>
            <a:ext cx="5740400" cy="2272970"/>
          </a:xfrm>
          <a:prstGeom prst="roundRect">
            <a:avLst/>
          </a:prstGeom>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just"/>
            <a:r>
              <a:rPr lang="es-CO" sz="1600" dirty="0">
                <a:solidFill>
                  <a:srgbClr val="000000"/>
                </a:solidFill>
                <a:latin typeface="Arial Narrow" panose="020B0606020202030204" pitchFamily="34" charset="0"/>
                <a:ea typeface="Arial" panose="020B0604020202020204" pitchFamily="34" charset="0"/>
              </a:rPr>
              <a:t>De acuerdo a los determinantes demográficos y sociales se presentó en igual proporción en ambos sexos, los casos son de nacionalidad Colombiana y residentes en la Localidad De la Virgen y turística con el 67%, en la localidad Histórica y del caribe Norte el 25% y en la localidad Industrial y de la bahía el 8%, restante. Los barrios donde se presentaron los accidentes ofídicos fueron en Olaya Herrera con el 16,7% (n=2), Bayunca, Arroyo Grande, Arroyo de Piedra, Nuevo Paraíso, Cielo Mar, Torices, Campestre, Tierra Baja y en el Barrio Nuevo Porvenir, con el 8,3% (n=1), respectivamente..</a:t>
            </a:r>
            <a:endParaRPr lang="es-CO" sz="1600" dirty="0">
              <a:solidFill>
                <a:schemeClr val="accent5">
                  <a:lumMod val="50000"/>
                </a:schemeClr>
              </a:solidFill>
              <a:latin typeface="Arial Narrow" panose="020B0606020202030204" pitchFamily="34" charset="0"/>
            </a:endParaRPr>
          </a:p>
        </p:txBody>
      </p:sp>
      <p:pic>
        <p:nvPicPr>
          <p:cNvPr id="10" name="Imagen 9">
            <a:extLst>
              <a:ext uri="{FF2B5EF4-FFF2-40B4-BE49-F238E27FC236}">
                <a16:creationId xmlns:a16="http://schemas.microsoft.com/office/drawing/2014/main" id="{0ED45E1F-1326-4BA0-93EE-F19C98A22547}"/>
              </a:ext>
            </a:extLst>
          </p:cNvPr>
          <p:cNvPicPr>
            <a:picLocks noChangeAspect="1"/>
          </p:cNvPicPr>
          <p:nvPr/>
        </p:nvPicPr>
        <p:blipFill>
          <a:blip r:embed="rId2"/>
          <a:stretch>
            <a:fillRect/>
          </a:stretch>
        </p:blipFill>
        <p:spPr>
          <a:xfrm>
            <a:off x="426718" y="831351"/>
            <a:ext cx="5255207" cy="2780017"/>
          </a:xfrm>
          <a:prstGeom prst="rect">
            <a:avLst/>
          </a:prstGeom>
        </p:spPr>
      </p:pic>
      <p:pic>
        <p:nvPicPr>
          <p:cNvPr id="13" name="Imagen 12">
            <a:extLst>
              <a:ext uri="{FF2B5EF4-FFF2-40B4-BE49-F238E27FC236}">
                <a16:creationId xmlns:a16="http://schemas.microsoft.com/office/drawing/2014/main" id="{BF1CE9AA-AE92-40AA-AD86-8B5B33EEE02C}"/>
              </a:ext>
            </a:extLst>
          </p:cNvPr>
          <p:cNvPicPr>
            <a:picLocks noChangeAspect="1"/>
          </p:cNvPicPr>
          <p:nvPr/>
        </p:nvPicPr>
        <p:blipFill>
          <a:blip r:embed="rId3"/>
          <a:stretch>
            <a:fillRect/>
          </a:stretch>
        </p:blipFill>
        <p:spPr>
          <a:xfrm>
            <a:off x="6096000" y="3611368"/>
            <a:ext cx="5740400" cy="3001767"/>
          </a:xfrm>
          <a:prstGeom prst="rect">
            <a:avLst/>
          </a:prstGeom>
        </p:spPr>
      </p:pic>
      <p:pic>
        <p:nvPicPr>
          <p:cNvPr id="14" name="Imagen 13">
            <a:extLst>
              <a:ext uri="{FF2B5EF4-FFF2-40B4-BE49-F238E27FC236}">
                <a16:creationId xmlns:a16="http://schemas.microsoft.com/office/drawing/2014/main" id="{4C17A034-CFD1-4117-9068-18F4FF5BEA34}"/>
              </a:ext>
            </a:extLst>
          </p:cNvPr>
          <p:cNvPicPr>
            <a:picLocks noChangeAspect="1"/>
          </p:cNvPicPr>
          <p:nvPr/>
        </p:nvPicPr>
        <p:blipFill>
          <a:blip r:embed="rId4"/>
          <a:stretch>
            <a:fillRect/>
          </a:stretch>
        </p:blipFill>
        <p:spPr>
          <a:xfrm>
            <a:off x="426718" y="3833120"/>
            <a:ext cx="5255206" cy="2920706"/>
          </a:xfrm>
          <a:prstGeom prst="rect">
            <a:avLst/>
          </a:prstGeom>
        </p:spPr>
      </p:pic>
    </p:spTree>
    <p:extLst>
      <p:ext uri="{BB962C8B-B14F-4D97-AF65-F5344CB8AC3E}">
        <p14:creationId xmlns:p14="http://schemas.microsoft.com/office/powerpoint/2010/main" val="509723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12032DD6-5FD3-8712-42FA-E0B819F19CFB}"/>
              </a:ext>
            </a:extLst>
          </p:cNvPr>
          <p:cNvSpPr/>
          <p:nvPr/>
        </p:nvSpPr>
        <p:spPr>
          <a:xfrm>
            <a:off x="426720" y="447040"/>
            <a:ext cx="1402080" cy="609600"/>
          </a:xfrm>
          <a:prstGeom prst="rect">
            <a:avLst/>
          </a:prstGeom>
          <a:no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lang="es-ES" b="1" dirty="0">
                <a:latin typeface="Arial Narrow" panose="020B0606020202030204" pitchFamily="34" charset="0"/>
              </a:rPr>
              <a:t>INFORME DE EVENTO</a:t>
            </a:r>
            <a:endParaRPr lang="es-CO" b="1" dirty="0">
              <a:latin typeface="Arial Narrow" panose="020B0606020202030204" pitchFamily="34" charset="0"/>
            </a:endParaRPr>
          </a:p>
        </p:txBody>
      </p:sp>
      <p:sp>
        <p:nvSpPr>
          <p:cNvPr id="8" name="Rectángulo 7">
            <a:extLst>
              <a:ext uri="{FF2B5EF4-FFF2-40B4-BE49-F238E27FC236}">
                <a16:creationId xmlns:a16="http://schemas.microsoft.com/office/drawing/2014/main" id="{25A73E28-C522-D4C5-8CF1-91480CAB1DAA}"/>
              </a:ext>
            </a:extLst>
          </p:cNvPr>
          <p:cNvSpPr/>
          <p:nvPr/>
        </p:nvSpPr>
        <p:spPr>
          <a:xfrm>
            <a:off x="0" y="0"/>
            <a:ext cx="12192000" cy="6096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s-ES" sz="3200" b="1" dirty="0">
                <a:solidFill>
                  <a:srgbClr val="002060"/>
                </a:solidFill>
                <a:latin typeface="Arial Narrow" panose="020B0606020202030204" pitchFamily="34" charset="0"/>
              </a:rPr>
              <a:t>CONDICIONES DEMOGRAFICAS </a:t>
            </a:r>
            <a:r>
              <a:rPr lang="es-ES" sz="3200" b="1" dirty="0">
                <a:solidFill>
                  <a:schemeClr val="accent1">
                    <a:lumMod val="50000"/>
                  </a:schemeClr>
                </a:solidFill>
                <a:latin typeface="Arial Narrow" panose="020B0606020202030204" pitchFamily="34" charset="0"/>
              </a:rPr>
              <a:t>SEMANA EPIDEMIOLÓGICA #18 - 2024</a:t>
            </a:r>
            <a:endParaRPr lang="es-CO" sz="3200" b="1" dirty="0">
              <a:solidFill>
                <a:srgbClr val="002060"/>
              </a:solidFill>
              <a:latin typeface="Arial Narrow" panose="020B0606020202030204" pitchFamily="34" charset="0"/>
            </a:endParaRPr>
          </a:p>
        </p:txBody>
      </p:sp>
      <p:sp>
        <p:nvSpPr>
          <p:cNvPr id="5" name="CuadroTexto 4">
            <a:extLst>
              <a:ext uri="{FF2B5EF4-FFF2-40B4-BE49-F238E27FC236}">
                <a16:creationId xmlns:a16="http://schemas.microsoft.com/office/drawing/2014/main" id="{D4137AB4-E41B-CA16-1C54-C61AE9C3477E}"/>
              </a:ext>
            </a:extLst>
          </p:cNvPr>
          <p:cNvSpPr txBox="1"/>
          <p:nvPr/>
        </p:nvSpPr>
        <p:spPr>
          <a:xfrm>
            <a:off x="5835657" y="3877075"/>
            <a:ext cx="5929623" cy="2800767"/>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s-CO" sz="1600" dirty="0">
                <a:solidFill>
                  <a:schemeClr val="tx1"/>
                </a:solidFill>
                <a:latin typeface="Arial Narrow" panose="020B0606020202030204" pitchFamily="34" charset="0"/>
                <a:ea typeface="Arial" panose="020B0604020202020204" pitchFamily="34" charset="0"/>
              </a:rPr>
              <a:t>De acuerdo con los determinantes sociales y demográficos del evento Accidente Ofídico según la variable grupo de edad, el evento se presentó en mayor proporción en el grupo de edad de 25-29 con el 25%; seguido de los grupos de 10–14 y 15-19 con el 17%; Revisando la variable tipo de seguridad social, se han presentado en los regímenes subsidiado con una proporción de 75%, seguido el régimen contributivo con el 25%; en el 100%  de los casos se consignó como Otra Pertinencia Étnica. De acuerdo con las Empresa Administradora de Planes de Beneficios, en los casos de Accidente Ofídico se presentó  en mayor proporción de casos en la EAPB  Salud Total con el 42%, seguido de Coosalud con el 33%, Mutual Ser y Nueva EPS con el 8%, respectivamente.</a:t>
            </a:r>
            <a:endParaRPr lang="es-CO" sz="1600" dirty="0">
              <a:solidFill>
                <a:schemeClr val="tx1"/>
              </a:solidFill>
              <a:latin typeface="Arial Narrow" panose="020B0606020202030204" pitchFamily="34" charset="0"/>
            </a:endParaRPr>
          </a:p>
        </p:txBody>
      </p:sp>
      <p:pic>
        <p:nvPicPr>
          <p:cNvPr id="11" name="Imagen 10">
            <a:extLst>
              <a:ext uri="{FF2B5EF4-FFF2-40B4-BE49-F238E27FC236}">
                <a16:creationId xmlns:a16="http://schemas.microsoft.com/office/drawing/2014/main" id="{F7D85FC1-890D-4F9F-9FC3-C498D6B47C38}"/>
              </a:ext>
            </a:extLst>
          </p:cNvPr>
          <p:cNvPicPr>
            <a:picLocks noChangeAspect="1"/>
          </p:cNvPicPr>
          <p:nvPr/>
        </p:nvPicPr>
        <p:blipFill>
          <a:blip r:embed="rId2"/>
          <a:stretch>
            <a:fillRect/>
          </a:stretch>
        </p:blipFill>
        <p:spPr>
          <a:xfrm>
            <a:off x="426720" y="3877075"/>
            <a:ext cx="4949756" cy="2780017"/>
          </a:xfrm>
          <a:prstGeom prst="rect">
            <a:avLst/>
          </a:prstGeom>
        </p:spPr>
      </p:pic>
      <p:pic>
        <p:nvPicPr>
          <p:cNvPr id="12" name="Imagen 11">
            <a:extLst>
              <a:ext uri="{FF2B5EF4-FFF2-40B4-BE49-F238E27FC236}">
                <a16:creationId xmlns:a16="http://schemas.microsoft.com/office/drawing/2014/main" id="{EBAB61B4-7E12-4F19-BF2A-64638D52AB55}"/>
              </a:ext>
            </a:extLst>
          </p:cNvPr>
          <p:cNvPicPr>
            <a:picLocks noChangeAspect="1"/>
          </p:cNvPicPr>
          <p:nvPr/>
        </p:nvPicPr>
        <p:blipFill>
          <a:blip r:embed="rId3"/>
          <a:stretch>
            <a:fillRect/>
          </a:stretch>
        </p:blipFill>
        <p:spPr>
          <a:xfrm>
            <a:off x="5835657" y="888876"/>
            <a:ext cx="5929623" cy="2780017"/>
          </a:xfrm>
          <a:prstGeom prst="rect">
            <a:avLst/>
          </a:prstGeom>
        </p:spPr>
      </p:pic>
      <p:pic>
        <p:nvPicPr>
          <p:cNvPr id="13" name="Imagen 12">
            <a:extLst>
              <a:ext uri="{FF2B5EF4-FFF2-40B4-BE49-F238E27FC236}">
                <a16:creationId xmlns:a16="http://schemas.microsoft.com/office/drawing/2014/main" id="{4BC530FD-2696-494B-AD0A-376C96AF9C62}"/>
              </a:ext>
            </a:extLst>
          </p:cNvPr>
          <p:cNvPicPr>
            <a:picLocks noChangeAspect="1"/>
          </p:cNvPicPr>
          <p:nvPr/>
        </p:nvPicPr>
        <p:blipFill>
          <a:blip r:embed="rId4"/>
          <a:stretch>
            <a:fillRect/>
          </a:stretch>
        </p:blipFill>
        <p:spPr>
          <a:xfrm>
            <a:off x="426720" y="913537"/>
            <a:ext cx="4871126" cy="2780017"/>
          </a:xfrm>
          <a:prstGeom prst="rect">
            <a:avLst/>
          </a:prstGeom>
        </p:spPr>
      </p:pic>
    </p:spTree>
    <p:extLst>
      <p:ext uri="{BB962C8B-B14F-4D97-AF65-F5344CB8AC3E}">
        <p14:creationId xmlns:p14="http://schemas.microsoft.com/office/powerpoint/2010/main" val="999491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12032DD6-5FD3-8712-42FA-E0B819F19CFB}"/>
              </a:ext>
            </a:extLst>
          </p:cNvPr>
          <p:cNvSpPr/>
          <p:nvPr/>
        </p:nvSpPr>
        <p:spPr>
          <a:xfrm>
            <a:off x="426720" y="447040"/>
            <a:ext cx="1402080" cy="609600"/>
          </a:xfrm>
          <a:prstGeom prst="rect">
            <a:avLst/>
          </a:prstGeom>
          <a:no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lang="es-ES" b="1" dirty="0">
                <a:latin typeface="Arial Narrow" panose="020B0606020202030204" pitchFamily="34" charset="0"/>
              </a:rPr>
              <a:t>INFORME DE EVENTO</a:t>
            </a:r>
            <a:endParaRPr lang="es-CO" b="1" dirty="0">
              <a:latin typeface="Arial Narrow" panose="020B0606020202030204" pitchFamily="34" charset="0"/>
            </a:endParaRPr>
          </a:p>
        </p:txBody>
      </p:sp>
      <p:sp>
        <p:nvSpPr>
          <p:cNvPr id="8" name="Rectángulo 7">
            <a:extLst>
              <a:ext uri="{FF2B5EF4-FFF2-40B4-BE49-F238E27FC236}">
                <a16:creationId xmlns:a16="http://schemas.microsoft.com/office/drawing/2014/main" id="{25A73E28-C522-D4C5-8CF1-91480CAB1DAA}"/>
              </a:ext>
            </a:extLst>
          </p:cNvPr>
          <p:cNvSpPr/>
          <p:nvPr/>
        </p:nvSpPr>
        <p:spPr>
          <a:xfrm>
            <a:off x="0" y="0"/>
            <a:ext cx="12192000" cy="6096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07000"/>
              </a:lnSpc>
              <a:spcBef>
                <a:spcPts val="200"/>
              </a:spcBef>
            </a:pPr>
            <a:r>
              <a:rPr lang="es-CO" sz="2800" b="1" dirty="0">
                <a:solidFill>
                  <a:schemeClr val="accent1">
                    <a:lumMod val="50000"/>
                  </a:schemeClr>
                </a:solidFill>
                <a:latin typeface="Arial Narrow" panose="020B0606020202030204" pitchFamily="34" charset="0"/>
                <a:ea typeface="Calibri" panose="020F0502020204030204" pitchFamily="34" charset="0"/>
                <a:cs typeface="Times New Roman" panose="02020603050405020304" pitchFamily="18" charset="0"/>
              </a:rPr>
              <a:t>INDICADORES ACCIDENTE OFIDICO </a:t>
            </a:r>
            <a:r>
              <a:rPr lang="es-ES" sz="2800" b="1" dirty="0">
                <a:solidFill>
                  <a:schemeClr val="accent1">
                    <a:lumMod val="50000"/>
                  </a:schemeClr>
                </a:solidFill>
                <a:latin typeface="Arial Narrow" panose="020B0606020202030204" pitchFamily="34" charset="0"/>
              </a:rPr>
              <a:t>SEMANA EPIDEMIOLÓGICA #18- 2024</a:t>
            </a:r>
            <a:endParaRPr lang="es-CO" sz="2800" b="1" dirty="0">
              <a:solidFill>
                <a:schemeClr val="accent1">
                  <a:lumMod val="50000"/>
                </a:schemeClr>
              </a:solidFill>
              <a:latin typeface="Arial Narrow" panose="020B0606020202030204" pitchFamily="34" charset="0"/>
            </a:endParaRPr>
          </a:p>
        </p:txBody>
      </p:sp>
      <p:sp>
        <p:nvSpPr>
          <p:cNvPr id="15" name="Rectángulo: esquinas redondeadas 14">
            <a:extLst>
              <a:ext uri="{FF2B5EF4-FFF2-40B4-BE49-F238E27FC236}">
                <a16:creationId xmlns:a16="http://schemas.microsoft.com/office/drawing/2014/main" id="{8F078A0F-CB41-BFC7-863C-E6DA32FBCDEC}"/>
              </a:ext>
            </a:extLst>
          </p:cNvPr>
          <p:cNvSpPr/>
          <p:nvPr/>
        </p:nvSpPr>
        <p:spPr>
          <a:xfrm>
            <a:off x="292431" y="843813"/>
            <a:ext cx="6439672" cy="2230691"/>
          </a:xfrm>
          <a:prstGeom prst="roundRect">
            <a:avLst/>
          </a:prstGeom>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just">
              <a:lnSpc>
                <a:spcPct val="115000"/>
              </a:lnSpc>
            </a:pPr>
            <a:r>
              <a:rPr lang="es-CO" sz="1500" dirty="0">
                <a:solidFill>
                  <a:schemeClr val="tx1"/>
                </a:solidFill>
                <a:latin typeface="Arial Narrow" panose="020B0606020202030204" pitchFamily="34" charset="0"/>
                <a:ea typeface="Arial" panose="020B0604020202020204" pitchFamily="34" charset="0"/>
              </a:rPr>
              <a:t>De acuerdo a la Severidad del accidente ofídico podemos observar que el 58% de los casos fueron Leves, el 33% como No Envenenamiento y el 8% como grave.</a:t>
            </a:r>
          </a:p>
          <a:p>
            <a:pPr algn="just">
              <a:lnSpc>
                <a:spcPct val="115000"/>
              </a:lnSpc>
            </a:pPr>
            <a:r>
              <a:rPr lang="es-CO" sz="1500" dirty="0">
                <a:solidFill>
                  <a:schemeClr val="tx1"/>
                </a:solidFill>
                <a:latin typeface="Arial Narrow" panose="020B0606020202030204" pitchFamily="34" charset="0"/>
                <a:ea typeface="Arial" panose="020B0604020202020204" pitchFamily="34" charset="0"/>
              </a:rPr>
              <a:t>.</a:t>
            </a:r>
          </a:p>
          <a:p>
            <a:pPr algn="just">
              <a:lnSpc>
                <a:spcPct val="115000"/>
              </a:lnSpc>
            </a:pPr>
            <a:r>
              <a:rPr lang="es-ES" sz="1500" dirty="0">
                <a:solidFill>
                  <a:schemeClr val="tx1"/>
                </a:solidFill>
                <a:latin typeface="Arial Narrow" panose="020B0606020202030204" pitchFamily="34" charset="0"/>
                <a:ea typeface="Arial" panose="020B0604020202020204" pitchFamily="34" charset="0"/>
              </a:rPr>
              <a:t>Revisando las serpientes identificadas en el accidente, podemos observar que la mayor proporción de los caso fue causado por la especie Bothrops, correspondiente al 50% de los casos, en el 25% de los casos no se pudo identificar la especie agresora y en el 25% consignaron que la especie era una Falsa Mapaná de agua.</a:t>
            </a:r>
            <a:endParaRPr lang="es-CO" sz="1500" dirty="0">
              <a:solidFill>
                <a:schemeClr val="tx1"/>
              </a:solidFill>
              <a:latin typeface="Arial Narrow" panose="020B0606020202030204" pitchFamily="34" charset="0"/>
              <a:ea typeface="Arial" panose="020B0604020202020204" pitchFamily="34" charset="0"/>
            </a:endParaRPr>
          </a:p>
        </p:txBody>
      </p:sp>
      <p:pic>
        <p:nvPicPr>
          <p:cNvPr id="6" name="Imagen 5">
            <a:extLst>
              <a:ext uri="{FF2B5EF4-FFF2-40B4-BE49-F238E27FC236}">
                <a16:creationId xmlns:a16="http://schemas.microsoft.com/office/drawing/2014/main" id="{5264491A-D9B4-42CE-AC5D-7203D0C1F7DB}"/>
              </a:ext>
            </a:extLst>
          </p:cNvPr>
          <p:cNvPicPr>
            <a:picLocks noChangeAspect="1"/>
          </p:cNvPicPr>
          <p:nvPr/>
        </p:nvPicPr>
        <p:blipFill>
          <a:blip r:embed="rId2"/>
          <a:stretch>
            <a:fillRect/>
          </a:stretch>
        </p:blipFill>
        <p:spPr>
          <a:xfrm>
            <a:off x="7221035" y="1429391"/>
            <a:ext cx="4773582" cy="4799131"/>
          </a:xfrm>
          <a:prstGeom prst="rect">
            <a:avLst/>
          </a:prstGeom>
        </p:spPr>
      </p:pic>
      <p:pic>
        <p:nvPicPr>
          <p:cNvPr id="9" name="Imagen 8">
            <a:extLst>
              <a:ext uri="{FF2B5EF4-FFF2-40B4-BE49-F238E27FC236}">
                <a16:creationId xmlns:a16="http://schemas.microsoft.com/office/drawing/2014/main" id="{9B16E9E9-A878-4F93-84FB-684E8203E377}"/>
              </a:ext>
            </a:extLst>
          </p:cNvPr>
          <p:cNvPicPr>
            <a:picLocks noChangeAspect="1"/>
          </p:cNvPicPr>
          <p:nvPr/>
        </p:nvPicPr>
        <p:blipFill>
          <a:blip r:embed="rId3"/>
          <a:stretch>
            <a:fillRect/>
          </a:stretch>
        </p:blipFill>
        <p:spPr>
          <a:xfrm>
            <a:off x="426720" y="3448505"/>
            <a:ext cx="6093350" cy="2962455"/>
          </a:xfrm>
          <a:prstGeom prst="rect">
            <a:avLst/>
          </a:prstGeom>
        </p:spPr>
      </p:pic>
    </p:spTree>
    <p:extLst>
      <p:ext uri="{BB962C8B-B14F-4D97-AF65-F5344CB8AC3E}">
        <p14:creationId xmlns:p14="http://schemas.microsoft.com/office/powerpoint/2010/main" val="415723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12032DD6-5FD3-8712-42FA-E0B819F19CFB}"/>
              </a:ext>
            </a:extLst>
          </p:cNvPr>
          <p:cNvSpPr/>
          <p:nvPr/>
        </p:nvSpPr>
        <p:spPr>
          <a:xfrm>
            <a:off x="426720" y="447040"/>
            <a:ext cx="1402080" cy="609600"/>
          </a:xfrm>
          <a:prstGeom prst="rect">
            <a:avLst/>
          </a:prstGeom>
          <a:no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lang="es-ES" b="1" dirty="0">
                <a:latin typeface="Arial Narrow" panose="020B0606020202030204" pitchFamily="34" charset="0"/>
              </a:rPr>
              <a:t>INFORME DE EVENTO</a:t>
            </a:r>
            <a:endParaRPr lang="es-CO" b="1" dirty="0">
              <a:latin typeface="Arial Narrow" panose="020B0606020202030204" pitchFamily="34" charset="0"/>
            </a:endParaRPr>
          </a:p>
        </p:txBody>
      </p:sp>
      <p:sp>
        <p:nvSpPr>
          <p:cNvPr id="8" name="Rectángulo 7">
            <a:extLst>
              <a:ext uri="{FF2B5EF4-FFF2-40B4-BE49-F238E27FC236}">
                <a16:creationId xmlns:a16="http://schemas.microsoft.com/office/drawing/2014/main" id="{25A73E28-C522-D4C5-8CF1-91480CAB1DAA}"/>
              </a:ext>
            </a:extLst>
          </p:cNvPr>
          <p:cNvSpPr/>
          <p:nvPr/>
        </p:nvSpPr>
        <p:spPr>
          <a:xfrm>
            <a:off x="0" y="0"/>
            <a:ext cx="12192000" cy="6096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07000"/>
              </a:lnSpc>
              <a:spcBef>
                <a:spcPts val="200"/>
              </a:spcBef>
            </a:pPr>
            <a:r>
              <a:rPr lang="es-CO" sz="2800" b="1" dirty="0">
                <a:solidFill>
                  <a:schemeClr val="accent1">
                    <a:lumMod val="50000"/>
                  </a:schemeClr>
                </a:solidFill>
                <a:latin typeface="Arial Narrow" panose="020B0606020202030204" pitchFamily="34" charset="0"/>
                <a:ea typeface="Calibri" panose="020F0502020204030204" pitchFamily="34" charset="0"/>
                <a:cs typeface="Times New Roman" panose="02020603050405020304" pitchFamily="18" charset="0"/>
              </a:rPr>
              <a:t>INDICADORES ACCIDENTE OFIDICO </a:t>
            </a:r>
            <a:r>
              <a:rPr lang="es-ES" sz="2800" b="1" dirty="0">
                <a:solidFill>
                  <a:schemeClr val="accent1">
                    <a:lumMod val="50000"/>
                  </a:schemeClr>
                </a:solidFill>
                <a:latin typeface="Arial Narrow" panose="020B0606020202030204" pitchFamily="34" charset="0"/>
              </a:rPr>
              <a:t>SEMANA EPIDEMIOLÓGICA #18 - 2024</a:t>
            </a:r>
            <a:endParaRPr lang="es-CO" sz="2800" b="1" dirty="0">
              <a:solidFill>
                <a:schemeClr val="accent1">
                  <a:lumMod val="50000"/>
                </a:schemeClr>
              </a:solidFill>
              <a:latin typeface="Arial Narrow" panose="020B0606020202030204" pitchFamily="34" charset="0"/>
            </a:endParaRPr>
          </a:p>
        </p:txBody>
      </p:sp>
      <p:sp>
        <p:nvSpPr>
          <p:cNvPr id="15" name="Rectángulo: esquinas redondeadas 14">
            <a:extLst>
              <a:ext uri="{FF2B5EF4-FFF2-40B4-BE49-F238E27FC236}">
                <a16:creationId xmlns:a16="http://schemas.microsoft.com/office/drawing/2014/main" id="{8F078A0F-CB41-BFC7-863C-E6DA32FBCDEC}"/>
              </a:ext>
            </a:extLst>
          </p:cNvPr>
          <p:cNvSpPr/>
          <p:nvPr/>
        </p:nvSpPr>
        <p:spPr>
          <a:xfrm>
            <a:off x="292432" y="761818"/>
            <a:ext cx="6532880" cy="2140408"/>
          </a:xfrm>
          <a:prstGeom prst="roundRect">
            <a:avLst/>
          </a:prstGeom>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just">
              <a:lnSpc>
                <a:spcPct val="115000"/>
              </a:lnSpc>
            </a:pPr>
            <a:r>
              <a:rPr lang="es-CO" sz="1400" dirty="0">
                <a:solidFill>
                  <a:schemeClr val="tx1"/>
                </a:solidFill>
                <a:latin typeface="Arial Narrow" panose="020B0606020202030204" pitchFamily="34" charset="0"/>
                <a:ea typeface="Arial" panose="020B0604020202020204" pitchFamily="34" charset="0"/>
              </a:rPr>
              <a:t>De acuerdo a el tipo de atención prestada a los pacientes se registró que el 67% de los casos, fueron hospitalizados.</a:t>
            </a:r>
          </a:p>
          <a:p>
            <a:pPr algn="just">
              <a:lnSpc>
                <a:spcPct val="115000"/>
              </a:lnSpc>
            </a:pPr>
            <a:endParaRPr lang="es-CO" sz="1400" dirty="0">
              <a:solidFill>
                <a:schemeClr val="tx1"/>
              </a:solidFill>
              <a:latin typeface="Arial Narrow" panose="020B0606020202030204" pitchFamily="34" charset="0"/>
              <a:ea typeface="Arial" panose="020B0604020202020204" pitchFamily="34" charset="0"/>
            </a:endParaRPr>
          </a:p>
          <a:p>
            <a:pPr algn="just">
              <a:lnSpc>
                <a:spcPct val="115000"/>
              </a:lnSpc>
            </a:pPr>
            <a:r>
              <a:rPr lang="es-ES" sz="1400" dirty="0">
                <a:solidFill>
                  <a:schemeClr val="tx1"/>
                </a:solidFill>
                <a:latin typeface="Arial Narrow" panose="020B0606020202030204" pitchFamily="34" charset="0"/>
                <a:ea typeface="Arial" panose="020B0604020202020204" pitchFamily="34" charset="0"/>
              </a:rPr>
              <a:t>Revisando el manejo del accidente ofídico podemos afirmar que a</a:t>
            </a:r>
            <a:r>
              <a:rPr lang="es-ES" sz="1400" dirty="0">
                <a:solidFill>
                  <a:schemeClr val="tx1"/>
                </a:solidFill>
                <a:latin typeface="Arial Narrow" panose="020B0606020202030204" pitchFamily="34" charset="0"/>
              </a:rPr>
              <a:t> semana #18, el 38% de los casos de accidente ofídico reportados como envenenamiento, ya sea leve, moderado o grave notificados al Sivigila recibieron suero antiofídico</a:t>
            </a:r>
            <a:r>
              <a:rPr lang="es-ES" sz="1400" dirty="0">
                <a:solidFill>
                  <a:schemeClr val="tx1"/>
                </a:solidFill>
                <a:latin typeface="Arial Narrow" panose="020B0606020202030204" pitchFamily="34" charset="0"/>
                <a:ea typeface="Arial" panose="020B0604020202020204" pitchFamily="34" charset="0"/>
              </a:rPr>
              <a:t>. </a:t>
            </a:r>
          </a:p>
          <a:p>
            <a:pPr algn="just">
              <a:lnSpc>
                <a:spcPct val="115000"/>
              </a:lnSpc>
            </a:pPr>
            <a:endParaRPr lang="es-ES" sz="1400" dirty="0">
              <a:solidFill>
                <a:schemeClr val="tx1"/>
              </a:solidFill>
              <a:latin typeface="Arial Narrow" panose="020B0606020202030204" pitchFamily="34" charset="0"/>
              <a:ea typeface="Arial" panose="020B0604020202020204" pitchFamily="34" charset="0"/>
            </a:endParaRPr>
          </a:p>
          <a:p>
            <a:pPr algn="just">
              <a:lnSpc>
                <a:spcPct val="115000"/>
              </a:lnSpc>
            </a:pPr>
            <a:r>
              <a:rPr lang="es-ES" sz="1400" dirty="0">
                <a:solidFill>
                  <a:schemeClr val="tx1"/>
                </a:solidFill>
                <a:latin typeface="Arial Narrow" panose="020B0606020202030204" pitchFamily="34" charset="0"/>
              </a:rPr>
              <a:t>Hasta el Semana epidemiológica #18 no se ha reportado ninguna muerte relacionada con el evento, la Letalidad es del 0%. Y la Incidencia es de 1,13 casos por cada 100 mil habitantes.</a:t>
            </a:r>
            <a:endParaRPr lang="es-CO" sz="1400" dirty="0">
              <a:solidFill>
                <a:schemeClr val="tx1"/>
              </a:solidFill>
              <a:latin typeface="Arial Narrow" panose="020B0606020202030204" pitchFamily="34" charset="0"/>
            </a:endParaRPr>
          </a:p>
        </p:txBody>
      </p:sp>
      <p:pic>
        <p:nvPicPr>
          <p:cNvPr id="2" name="Imagen 1">
            <a:extLst>
              <a:ext uri="{FF2B5EF4-FFF2-40B4-BE49-F238E27FC236}">
                <a16:creationId xmlns:a16="http://schemas.microsoft.com/office/drawing/2014/main" id="{9518E6B4-ECC3-4032-AD3C-7315F2A52502}"/>
              </a:ext>
            </a:extLst>
          </p:cNvPr>
          <p:cNvPicPr>
            <a:picLocks noChangeAspect="1"/>
          </p:cNvPicPr>
          <p:nvPr/>
        </p:nvPicPr>
        <p:blipFill>
          <a:blip r:embed="rId2"/>
          <a:stretch>
            <a:fillRect/>
          </a:stretch>
        </p:blipFill>
        <p:spPr>
          <a:xfrm>
            <a:off x="426720" y="3299792"/>
            <a:ext cx="6252376" cy="3326296"/>
          </a:xfrm>
          <a:prstGeom prst="rect">
            <a:avLst/>
          </a:prstGeom>
        </p:spPr>
      </p:pic>
      <p:pic>
        <p:nvPicPr>
          <p:cNvPr id="4" name="Imagen 3">
            <a:extLst>
              <a:ext uri="{FF2B5EF4-FFF2-40B4-BE49-F238E27FC236}">
                <a16:creationId xmlns:a16="http://schemas.microsoft.com/office/drawing/2014/main" id="{47B57E52-1315-482B-9675-67599586B19A}"/>
              </a:ext>
            </a:extLst>
          </p:cNvPr>
          <p:cNvPicPr>
            <a:picLocks noChangeAspect="1"/>
          </p:cNvPicPr>
          <p:nvPr/>
        </p:nvPicPr>
        <p:blipFill>
          <a:blip r:embed="rId3"/>
          <a:stretch>
            <a:fillRect/>
          </a:stretch>
        </p:blipFill>
        <p:spPr>
          <a:xfrm>
            <a:off x="7125986" y="1802296"/>
            <a:ext cx="4773582" cy="4028661"/>
          </a:xfrm>
          <a:prstGeom prst="rect">
            <a:avLst/>
          </a:prstGeom>
        </p:spPr>
      </p:pic>
    </p:spTree>
    <p:extLst>
      <p:ext uri="{BB962C8B-B14F-4D97-AF65-F5344CB8AC3E}">
        <p14:creationId xmlns:p14="http://schemas.microsoft.com/office/powerpoint/2010/main" val="2779090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12032DD6-5FD3-8712-42FA-E0B819F19CFB}"/>
              </a:ext>
            </a:extLst>
          </p:cNvPr>
          <p:cNvSpPr/>
          <p:nvPr/>
        </p:nvSpPr>
        <p:spPr>
          <a:xfrm>
            <a:off x="426720" y="447040"/>
            <a:ext cx="1402080" cy="609600"/>
          </a:xfrm>
          <a:prstGeom prst="rect">
            <a:avLst/>
          </a:prstGeom>
          <a:no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lang="es-ES" b="1" dirty="0">
                <a:latin typeface="Arial Narrow" panose="020B0606020202030204" pitchFamily="34" charset="0"/>
              </a:rPr>
              <a:t>INFORME DE EVENTO</a:t>
            </a:r>
            <a:endParaRPr lang="es-CO" b="1" dirty="0">
              <a:latin typeface="Arial Narrow" panose="020B0606020202030204" pitchFamily="34" charset="0"/>
            </a:endParaRPr>
          </a:p>
        </p:txBody>
      </p:sp>
      <p:sp>
        <p:nvSpPr>
          <p:cNvPr id="2" name="Cuadro de texto 2">
            <a:extLst>
              <a:ext uri="{FF2B5EF4-FFF2-40B4-BE49-F238E27FC236}">
                <a16:creationId xmlns:a16="http://schemas.microsoft.com/office/drawing/2014/main" id="{946A7BE6-B62D-764E-4F85-12CFAE50C3B8}"/>
              </a:ext>
            </a:extLst>
          </p:cNvPr>
          <p:cNvSpPr txBox="1">
            <a:spLocks noChangeArrowheads="1"/>
          </p:cNvSpPr>
          <p:nvPr/>
        </p:nvSpPr>
        <p:spPr bwMode="auto">
          <a:xfrm>
            <a:off x="6096000" y="565864"/>
            <a:ext cx="5233034" cy="5726272"/>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lgn="ctr"/>
            <a:r>
              <a:rPr lang="es-CO" sz="2000" b="1" dirty="0">
                <a:solidFill>
                  <a:srgbClr val="1F3864"/>
                </a:solidFill>
                <a:latin typeface="Arial Narrow" panose="020B0606020202030204" pitchFamily="34" charset="0"/>
                <a:ea typeface="Calibri" panose="020F0502020204030204" pitchFamily="34" charset="0"/>
              </a:rPr>
              <a:t>PROGRAMA DE VIGILANCIA EN SALUD PÚBLICA</a:t>
            </a:r>
            <a:endParaRPr lang="es-CO" sz="1200" dirty="0">
              <a:latin typeface="Arial" panose="020B0604020202020204" pitchFamily="34" charset="0"/>
              <a:ea typeface="Calibri" panose="020F0502020204030204" pitchFamily="34" charset="0"/>
            </a:endParaRPr>
          </a:p>
          <a:p>
            <a:pPr algn="ctr"/>
            <a:r>
              <a:rPr lang="es-CO" sz="2000" b="1" dirty="0">
                <a:solidFill>
                  <a:srgbClr val="1F3864"/>
                </a:solidFill>
                <a:latin typeface="Arial Narrow" panose="020B0606020202030204" pitchFamily="34" charset="0"/>
                <a:ea typeface="Calibri" panose="020F0502020204030204" pitchFamily="34" charset="0"/>
              </a:rPr>
              <a:t>DEPARTAMENTO ADMINISTRATIVO DISTRITAL DE SALUD DADIS</a:t>
            </a:r>
            <a:endParaRPr lang="es-CO" sz="1200" dirty="0">
              <a:latin typeface="Arial" panose="020B0604020202020204" pitchFamily="34" charset="0"/>
              <a:ea typeface="Calibri" panose="020F0502020204030204" pitchFamily="34" charset="0"/>
            </a:endParaRPr>
          </a:p>
          <a:p>
            <a:pPr algn="ctr">
              <a:lnSpc>
                <a:spcPct val="107000"/>
              </a:lnSpc>
              <a:spcAft>
                <a:spcPts val="800"/>
              </a:spcAft>
            </a:pPr>
            <a:r>
              <a:rPr lang="es-CO" sz="2000" b="1" dirty="0">
                <a:solidFill>
                  <a:srgbClr val="1F3864"/>
                </a:solidFill>
                <a:latin typeface="Arial Narrow" panose="020B0606020202030204" pitchFamily="34" charset="0"/>
                <a:ea typeface="Calibri" panose="020F0502020204030204" pitchFamily="34" charset="0"/>
                <a:cs typeface="Arial" panose="020B0604020202020204" pitchFamily="34" charset="0"/>
              </a:rPr>
              <a:t> </a:t>
            </a:r>
            <a:endParaRPr lang="es-CO" sz="1200" dirty="0">
              <a:latin typeface="Calibri" panose="020F0502020204030204" pitchFamily="34" charset="0"/>
              <a:ea typeface="Calibri" panose="020F0502020204030204" pitchFamily="34" charset="0"/>
              <a:cs typeface="Times New Roman" panose="02020603050405020304" pitchFamily="18" charset="0"/>
            </a:endParaRPr>
          </a:p>
          <a:p>
            <a:pPr algn="ctr"/>
            <a:r>
              <a:rPr lang="es-CO" sz="2000" b="1" dirty="0">
                <a:solidFill>
                  <a:srgbClr val="1F3864"/>
                </a:solidFill>
                <a:latin typeface="Arial Narrow" panose="020B0606020202030204" pitchFamily="34" charset="0"/>
                <a:ea typeface="Calibri" panose="020F0502020204030204" pitchFamily="34" charset="0"/>
              </a:rPr>
              <a:t>ALEX TEJADA NÚÑEZ</a:t>
            </a:r>
            <a:endParaRPr lang="es-CO" sz="1200" dirty="0">
              <a:latin typeface="Arial" panose="020B0604020202020204" pitchFamily="34" charset="0"/>
              <a:ea typeface="Calibri" panose="020F0502020204030204" pitchFamily="34" charset="0"/>
            </a:endParaRPr>
          </a:p>
          <a:p>
            <a:pPr algn="ctr"/>
            <a:r>
              <a:rPr lang="es-CO" sz="2000" dirty="0">
                <a:solidFill>
                  <a:srgbClr val="1F3864"/>
                </a:solidFill>
                <a:latin typeface="Arial Narrow" panose="020B0606020202030204" pitchFamily="34" charset="0"/>
                <a:ea typeface="Calibri" panose="020F0502020204030204" pitchFamily="34" charset="0"/>
              </a:rPr>
              <a:t>Director DADIS  </a:t>
            </a:r>
            <a:endParaRPr lang="es-CO" sz="1200" dirty="0">
              <a:latin typeface="Arial" panose="020B0604020202020204" pitchFamily="34" charset="0"/>
              <a:ea typeface="Calibri" panose="020F0502020204030204" pitchFamily="34" charset="0"/>
            </a:endParaRPr>
          </a:p>
          <a:p>
            <a:pPr algn="ctr"/>
            <a:endParaRPr lang="es-ES" sz="2000" b="1" dirty="0">
              <a:solidFill>
                <a:srgbClr val="1F3864"/>
              </a:solidFill>
              <a:latin typeface="Arial Narrow" panose="020B0606020202030204" pitchFamily="34" charset="0"/>
              <a:ea typeface="Calibri" panose="020F0502020204030204" pitchFamily="34" charset="0"/>
            </a:endParaRPr>
          </a:p>
          <a:p>
            <a:pPr algn="ctr"/>
            <a:r>
              <a:rPr lang="es-ES" sz="2000" b="1" dirty="0">
                <a:solidFill>
                  <a:srgbClr val="1F3864"/>
                </a:solidFill>
                <a:latin typeface="Arial Narrow" panose="020B0606020202030204" pitchFamily="34" charset="0"/>
                <a:ea typeface="Calibri" panose="020F0502020204030204" pitchFamily="34" charset="0"/>
              </a:rPr>
              <a:t>M</a:t>
            </a:r>
            <a:r>
              <a:rPr lang="es-CO" sz="2000" b="1" dirty="0">
                <a:solidFill>
                  <a:srgbClr val="1F3864"/>
                </a:solidFill>
                <a:latin typeface="Arial Narrow" panose="020B0606020202030204" pitchFamily="34" charset="0"/>
                <a:ea typeface="Calibri" panose="020F0502020204030204" pitchFamily="34" charset="0"/>
              </a:rPr>
              <a:t>ONICA JURADO MÁRQUEZ</a:t>
            </a:r>
          </a:p>
          <a:p>
            <a:pPr algn="ctr"/>
            <a:r>
              <a:rPr lang="es-ES" sz="2000" dirty="0">
                <a:solidFill>
                  <a:srgbClr val="1F3864"/>
                </a:solidFill>
                <a:latin typeface="Arial Narrow" panose="020B0606020202030204" pitchFamily="34" charset="0"/>
                <a:ea typeface="Calibri" panose="020F0502020204030204" pitchFamily="34" charset="0"/>
              </a:rPr>
              <a:t>Directora Operativa de salud Pública</a:t>
            </a:r>
            <a:endParaRPr lang="es-CO" sz="2000" dirty="0">
              <a:solidFill>
                <a:srgbClr val="1F3864"/>
              </a:solidFill>
              <a:latin typeface="Arial Narrow" panose="020B0606020202030204" pitchFamily="34" charset="0"/>
              <a:ea typeface="Calibri" panose="020F0502020204030204" pitchFamily="34" charset="0"/>
            </a:endParaRPr>
          </a:p>
          <a:p>
            <a:pPr algn="ctr"/>
            <a:r>
              <a:rPr lang="es-CO" sz="2000" dirty="0">
                <a:solidFill>
                  <a:srgbClr val="1F3864"/>
                </a:solidFill>
                <a:latin typeface="Arial Narrow" panose="020B0606020202030204" pitchFamily="34" charset="0"/>
                <a:ea typeface="Calibri" panose="020F0502020204030204" pitchFamily="34" charset="0"/>
              </a:rPr>
              <a:t> </a:t>
            </a:r>
            <a:endParaRPr lang="es-CO" sz="1200" dirty="0">
              <a:latin typeface="Arial" panose="020B0604020202020204" pitchFamily="34" charset="0"/>
              <a:ea typeface="Calibri" panose="020F0502020204030204" pitchFamily="34" charset="0"/>
            </a:endParaRPr>
          </a:p>
          <a:p>
            <a:pPr algn="ctr"/>
            <a:r>
              <a:rPr lang="es-CO" sz="2000" dirty="0">
                <a:solidFill>
                  <a:srgbClr val="1F3864"/>
                </a:solidFill>
                <a:latin typeface="Arial Narrow" panose="020B0606020202030204" pitchFamily="34" charset="0"/>
                <a:ea typeface="Calibri" panose="020F0502020204030204" pitchFamily="34" charset="0"/>
              </a:rPr>
              <a:t> </a:t>
            </a:r>
            <a:r>
              <a:rPr lang="es-CO" sz="2000" b="1" dirty="0">
                <a:solidFill>
                  <a:srgbClr val="1F3864"/>
                </a:solidFill>
                <a:latin typeface="Arial Narrow" panose="020B0606020202030204" pitchFamily="34" charset="0"/>
                <a:ea typeface="Calibri" panose="020F0502020204030204" pitchFamily="34" charset="0"/>
              </a:rPr>
              <a:t>EVA MASIEL PEREZ TORRES</a:t>
            </a:r>
            <a:endParaRPr lang="es-CO" sz="1200" dirty="0">
              <a:latin typeface="Arial" panose="020B0604020202020204" pitchFamily="34" charset="0"/>
              <a:ea typeface="Calibri" panose="020F0502020204030204" pitchFamily="34" charset="0"/>
            </a:endParaRPr>
          </a:p>
          <a:p>
            <a:pPr algn="ctr"/>
            <a:r>
              <a:rPr lang="es-CO" sz="2000" dirty="0">
                <a:solidFill>
                  <a:srgbClr val="1F3864"/>
                </a:solidFill>
                <a:latin typeface="Arial Narrow" panose="020B0606020202030204" pitchFamily="34" charset="0"/>
                <a:ea typeface="Calibri" panose="020F0502020204030204" pitchFamily="34" charset="0"/>
              </a:rPr>
              <a:t>Líder programa de vigilancia en salud pública</a:t>
            </a:r>
            <a:endParaRPr lang="es-CO" sz="1200" dirty="0">
              <a:latin typeface="Arial" panose="020B0604020202020204" pitchFamily="34" charset="0"/>
              <a:ea typeface="Calibri" panose="020F0502020204030204" pitchFamily="34" charset="0"/>
            </a:endParaRPr>
          </a:p>
          <a:p>
            <a:pPr algn="ctr"/>
            <a:r>
              <a:rPr lang="es-CO" sz="2000" dirty="0">
                <a:solidFill>
                  <a:srgbClr val="1F3864"/>
                </a:solidFill>
                <a:latin typeface="Arial Narrow" panose="020B0606020202030204" pitchFamily="34" charset="0"/>
                <a:ea typeface="Calibri" panose="020F0502020204030204" pitchFamily="34" charset="0"/>
              </a:rPr>
              <a:t> </a:t>
            </a:r>
            <a:endParaRPr lang="es-CO" sz="1200" dirty="0">
              <a:latin typeface="Arial" panose="020B0604020202020204" pitchFamily="34" charset="0"/>
              <a:ea typeface="Calibri" panose="020F0502020204030204" pitchFamily="34" charset="0"/>
            </a:endParaRPr>
          </a:p>
          <a:p>
            <a:pPr algn="ctr"/>
            <a:r>
              <a:rPr lang="es-CO" sz="2000" dirty="0">
                <a:solidFill>
                  <a:srgbClr val="1F3864"/>
                </a:solidFill>
                <a:latin typeface="Arial Narrow" panose="020B0606020202030204" pitchFamily="34" charset="0"/>
                <a:ea typeface="Calibri" panose="020F0502020204030204" pitchFamily="34" charset="0"/>
              </a:rPr>
              <a:t>ELABORADO POR</a:t>
            </a:r>
            <a:endParaRPr lang="es-CO" sz="1200" dirty="0">
              <a:latin typeface="Arial" panose="020B0604020202020204" pitchFamily="34" charset="0"/>
              <a:ea typeface="Calibri" panose="020F0502020204030204" pitchFamily="34" charset="0"/>
            </a:endParaRPr>
          </a:p>
          <a:p>
            <a:pPr algn="ctr"/>
            <a:r>
              <a:rPr lang="es-CO" sz="2000" b="1" dirty="0">
                <a:solidFill>
                  <a:srgbClr val="1F3864"/>
                </a:solidFill>
                <a:latin typeface="Arial Narrow" panose="020B0606020202030204" pitchFamily="34" charset="0"/>
                <a:ea typeface="Calibri" panose="020F0502020204030204" pitchFamily="34" charset="0"/>
              </a:rPr>
              <a:t>CARLOS GUERRA GUARDO</a:t>
            </a:r>
            <a:endParaRPr lang="es-CO" sz="1200" dirty="0">
              <a:latin typeface="Arial" panose="020B0604020202020204" pitchFamily="34" charset="0"/>
              <a:ea typeface="Calibri" panose="020F0502020204030204" pitchFamily="34" charset="0"/>
            </a:endParaRPr>
          </a:p>
          <a:p>
            <a:pPr algn="ctr"/>
            <a:r>
              <a:rPr lang="es-CO" sz="2000" dirty="0">
                <a:solidFill>
                  <a:srgbClr val="1F3864"/>
                </a:solidFill>
                <a:latin typeface="Arial Narrow" panose="020B0606020202030204" pitchFamily="34" charset="0"/>
                <a:ea typeface="Calibri" panose="020F0502020204030204" pitchFamily="34" charset="0"/>
              </a:rPr>
              <a:t>Referente de Zoonosis</a:t>
            </a:r>
            <a:endParaRPr lang="es-CO" sz="1200" dirty="0">
              <a:latin typeface="Arial" panose="020B0604020202020204" pitchFamily="34" charset="0"/>
              <a:ea typeface="Calibri" panose="020F0502020204030204" pitchFamily="34" charset="0"/>
            </a:endParaRPr>
          </a:p>
          <a:p>
            <a:pPr>
              <a:lnSpc>
                <a:spcPct val="107000"/>
              </a:lnSpc>
              <a:spcAft>
                <a:spcPts val="800"/>
              </a:spcAft>
            </a:pPr>
            <a:r>
              <a:rPr lang="es-CO" sz="2000" dirty="0">
                <a:solidFill>
                  <a:srgbClr val="1F3864"/>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4" descr="Ver las imágenes de origen">
            <a:extLst>
              <a:ext uri="{FF2B5EF4-FFF2-40B4-BE49-F238E27FC236}">
                <a16:creationId xmlns:a16="http://schemas.microsoft.com/office/drawing/2014/main" id="{5F5C1EE3-421C-E991-A2AD-8BBF7BD784C9}"/>
              </a:ext>
            </a:extLst>
          </p:cNvPr>
          <p:cNvPicPr>
            <a:picLocks noChangeAspect="1"/>
          </p:cNvPicPr>
          <p:nvPr/>
        </p:nvPicPr>
        <p:blipFill>
          <a:blip r:embed="rId2">
            <a:alphaModFix amt="85000"/>
            <a:extLst>
              <a:ext uri="{28A0092B-C50C-407E-A947-70E740481C1C}">
                <a14:useLocalDpi xmlns:a14="http://schemas.microsoft.com/office/drawing/2010/main" val="0"/>
              </a:ext>
            </a:extLst>
          </a:blip>
          <a:srcRect/>
          <a:stretch>
            <a:fillRect/>
          </a:stretch>
        </p:blipFill>
        <p:spPr bwMode="auto">
          <a:xfrm>
            <a:off x="326707" y="751840"/>
            <a:ext cx="4828589" cy="2512457"/>
          </a:xfrm>
          <a:prstGeom prst="rect">
            <a:avLst/>
          </a:prstGeom>
          <a:noFill/>
        </p:spPr>
      </p:pic>
      <p:pic>
        <p:nvPicPr>
          <p:cNvPr id="4" name="Imagen 3" descr="Logotipo, nombre de la empresa&#10;&#10;Descripción generada automáticamente">
            <a:extLst>
              <a:ext uri="{FF2B5EF4-FFF2-40B4-BE49-F238E27FC236}">
                <a16:creationId xmlns:a16="http://schemas.microsoft.com/office/drawing/2014/main" id="{228E8ADC-C6FD-7296-2B26-92F6596337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495" y="3276424"/>
            <a:ext cx="3232785" cy="282973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1905676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2365</TotalTime>
  <Words>749</Words>
  <Application>Microsoft Office PowerPoint</Application>
  <PresentationFormat>Panorámica</PresentationFormat>
  <Paragraphs>42</Paragraphs>
  <Slides>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Arial Narrow</vt:lpstr>
      <vt:lpstr>Calibri</vt:lpstr>
      <vt:lpstr>Calibri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Ing. Malka Linero</dc:creator>
  <cp:lastModifiedBy>CARLOS G</cp:lastModifiedBy>
  <cp:revision>111</cp:revision>
  <dcterms:created xsi:type="dcterms:W3CDTF">2022-08-09T15:23:31Z</dcterms:created>
  <dcterms:modified xsi:type="dcterms:W3CDTF">2024-05-15T13:36:37Z</dcterms:modified>
</cp:coreProperties>
</file>