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5" r:id="rId6"/>
    <p:sldId id="262" r:id="rId7"/>
  </p:sldIdLst>
  <p:sldSz cx="12192000" cy="6858000"/>
  <p:notesSz cx="6858000" cy="9144000"/>
  <p:defaultTextStyle>
    <a:defPPr>
      <a:defRPr lang="es-CO"/>
    </a:defPPr>
    <a:lvl1pPr marL="0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stema Alerta Cartagena" initials="SAC" lastIdx="1" clrIdx="0">
    <p:extLst>
      <p:ext uri="{19B8F6BF-5375-455C-9EA6-DF929625EA0E}">
        <p15:presenceInfo xmlns:p15="http://schemas.microsoft.com/office/powerpoint/2012/main" userId="Sistema Alerta Cartag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3-13T00:19:53.740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AC79F3-991F-2A89-89CE-BFA23FC42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AD83C8-A495-896E-A5A8-09E3C0F6F9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91562D-1A56-6325-AC39-B531DF3B2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73134A-A05D-A5F7-C6BE-B81460A72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A56A28-D26C-23B0-7021-FF42877E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6571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4D5A10-C9C7-C5A4-BC64-07CE7B119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C846C95-B913-BDDD-48A2-552DF07675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2E80D7-4AB9-B67E-3F4B-2AF2BA893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EB8F1E-BABC-F2ED-46D8-1D5861719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874CDA-1739-A0B6-BD5C-87C821B85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967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9890E4C-7051-2CFA-EB68-DC2E271F9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5D31026-88BA-122E-4205-8EF193104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3B5D75-7E5C-6FD3-B679-64E8FBD0C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B37C43-9F36-D5BC-FD13-C2C84C2CD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C7DBB4-0737-F00E-CC2C-4B0AFE7C1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61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353F53-4CA9-F994-816A-825268BC6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D7CF5E-D62C-FBE2-B979-DE2D4D7B8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23A9A5-FEF6-7F47-CC83-290C40F1A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6DFD6E-1B2C-0038-170F-884EE5676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787839-7C91-6F30-988C-3F9C552EA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731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C80711-951B-8A33-07AB-BE38A13F3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784365-E961-D812-62F1-470930525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0194E7-1B91-10C3-C6E2-36AFADD6F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E56677-E47D-23F0-7336-D362B9BA8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FE8239-F809-E701-62E0-239B334EF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2542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593F8B-DA81-BE34-4C0A-0B0D90A55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129CF4-D319-C70E-2CFC-06AFEAF619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E0F765-7B92-BEB2-2794-3146D8856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1D63B2-DAFF-C980-6493-7C037EBBB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289F4E-7CB9-FE1D-EEB2-A97BE417B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4D08D5-F939-1E8A-FD29-B425A02DA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8885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710150-F484-4EEC-0F23-31FB3AF48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A3832B-D238-F584-9DF3-8E41B2A5E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14DCEC-A352-7D1F-3488-1067C567F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754F973-BA43-4830-4F84-E0BA2D9D13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BE4E894-4777-B06D-47A4-626AF7A029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304F5BA-FEDC-A804-33FA-ECA712F8F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27F69A0-8E76-B183-8C61-41A7487F7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CC76166-6FEF-29FB-2C49-2DBA5BC65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964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CA33C6-1D49-6463-28C9-249707AFB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A59CECB-F6B8-1C16-1D2D-2D4F98A35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2894389-50F5-6249-472B-569F5F7B5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04E4E2B-FA9D-1F26-7927-8786C8EE1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4589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23A28F6-16A4-24C9-D12E-AEEC10B5D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D52FF52-C9A0-DD40-49E1-E7FDC7FD7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25F9442-B51E-179A-1889-F8F8168DF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9398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00A6B6-AF91-DE5B-D444-7F625A325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67B80A-ABA4-9C65-49F8-F663041B8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43672D-8BAA-EAF3-02ED-9EB900A66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24E224-BC2A-D56D-0143-D8ED093E6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F2AC54-708A-A4DF-2835-4C72C428D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003DC2-164A-67F7-D902-8B4FB19B1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178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8ECFDD-B47D-6A0C-83FB-B9326481D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7CB2711-680D-1F6C-4DBE-7611E7C74A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C1372D-0F79-486B-AE31-01659571E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C737D6-316B-E772-B30C-EE9601861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4A4C7D-BC7A-11AB-F5DC-AAB11518C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FFFDF40-04F8-21FA-4596-8885628B5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7632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90E226D-1BC3-9438-CED2-AA3202DDE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8A61299-38D2-A02A-FEFC-33EF27D9F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23AE7E-E64D-BC2A-40A3-8900AE5D58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3D55F-4B4A-4F3F-B8ED-5821A82E7AF4}" type="datetimeFigureOut">
              <a:rPr lang="es-CO" smtClean="0"/>
              <a:t>5/06/2024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73612D-6346-971B-8A34-82CCE20DCC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206E28-B982-5E11-6671-F0D1B5C90C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497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728744C0-2782-FFC2-2E39-16BF6FC14664}"/>
              </a:ext>
            </a:extLst>
          </p:cNvPr>
          <p:cNvSpPr/>
          <p:nvPr/>
        </p:nvSpPr>
        <p:spPr>
          <a:xfrm>
            <a:off x="0" y="0"/>
            <a:ext cx="2275840" cy="3200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426719" y="217758"/>
            <a:ext cx="1402080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INFORME DE EVENTO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3197923"/>
            <a:ext cx="2275840" cy="3657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Arial Narrow" panose="020B060602020203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F56D46B-7D59-DA51-20A3-90E62A842EFE}"/>
              </a:ext>
            </a:extLst>
          </p:cNvPr>
          <p:cNvSpPr/>
          <p:nvPr/>
        </p:nvSpPr>
        <p:spPr>
          <a:xfrm>
            <a:off x="135485" y="3421063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latin typeface="Arial Narrow" panose="020B0606020202030204" pitchFamily="34" charset="0"/>
              </a:rPr>
              <a:t>COMO SE COMPORTA EL EVENTO</a:t>
            </a:r>
            <a:endParaRPr lang="es-CO" sz="1400" b="1" dirty="0">
              <a:latin typeface="Arial Narrow" panose="020B0606020202030204" pitchFamily="34" charset="0"/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D06A2E04-EA7A-D015-9DE3-0945FFC472F2}"/>
              </a:ext>
            </a:extLst>
          </p:cNvPr>
          <p:cNvSpPr/>
          <p:nvPr/>
        </p:nvSpPr>
        <p:spPr>
          <a:xfrm>
            <a:off x="2436533" y="555668"/>
            <a:ext cx="5967879" cy="10600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INTOXICACIONES POR SUSTANCIAS QUIMICAS</a:t>
            </a:r>
          </a:p>
          <a:p>
            <a:pPr algn="ctr"/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Periodo Epidemiológico (Sem 21) - 2024</a:t>
            </a:r>
            <a:endParaRPr lang="es-CO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pSp>
        <p:nvGrpSpPr>
          <p:cNvPr id="45" name="Grupo 44">
            <a:extLst>
              <a:ext uri="{FF2B5EF4-FFF2-40B4-BE49-F238E27FC236}">
                <a16:creationId xmlns:a16="http://schemas.microsoft.com/office/drawing/2014/main" id="{B77E1151-5A1F-478D-0619-D15894CAED9A}"/>
              </a:ext>
            </a:extLst>
          </p:cNvPr>
          <p:cNvGrpSpPr/>
          <p:nvPr/>
        </p:nvGrpSpPr>
        <p:grpSpPr>
          <a:xfrm>
            <a:off x="9170795" y="463061"/>
            <a:ext cx="3005045" cy="980465"/>
            <a:chOff x="3050540" y="1582356"/>
            <a:chExt cx="2760980" cy="980465"/>
          </a:xfrm>
        </p:grpSpPr>
        <p:pic>
          <p:nvPicPr>
            <p:cNvPr id="15" name="Gráfico 14" descr="Grupo de personas con relleno sólido">
              <a:extLst>
                <a:ext uri="{FF2B5EF4-FFF2-40B4-BE49-F238E27FC236}">
                  <a16:creationId xmlns:a16="http://schemas.microsoft.com/office/drawing/2014/main" id="{83EB1B5F-DA2E-A1BA-4540-B57877C821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50540" y="1648421"/>
              <a:ext cx="914400" cy="914400"/>
            </a:xfrm>
            <a:prstGeom prst="rect">
              <a:avLst/>
            </a:prstGeom>
          </p:spPr>
        </p:pic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FB70F656-FB4A-9F61-E627-BA0E0F374BF5}"/>
                </a:ext>
              </a:extLst>
            </p:cNvPr>
            <p:cNvSpPr/>
            <p:nvPr/>
          </p:nvSpPr>
          <p:spPr>
            <a:xfrm>
              <a:off x="3507740" y="1582356"/>
              <a:ext cx="230378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4400" b="1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67</a:t>
              </a:r>
            </a:p>
            <a:p>
              <a:pPr algn="ctr"/>
              <a:r>
                <a:rPr lang="es-ES" b="1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No. de casos</a:t>
              </a:r>
              <a:endParaRPr lang="es-CO" b="1" dirty="0">
                <a:solidFill>
                  <a:srgbClr val="002060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36" name="Rectángulo 35">
            <a:extLst>
              <a:ext uri="{FF2B5EF4-FFF2-40B4-BE49-F238E27FC236}">
                <a16:creationId xmlns:a16="http://schemas.microsoft.com/office/drawing/2014/main" id="{C534BA34-BE19-7D14-2942-B524069713C4}"/>
              </a:ext>
            </a:extLst>
          </p:cNvPr>
          <p:cNvSpPr/>
          <p:nvPr/>
        </p:nvSpPr>
        <p:spPr>
          <a:xfrm>
            <a:off x="115163" y="4201035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latin typeface="Arial Narrow" panose="020B0606020202030204" pitchFamily="34" charset="0"/>
              </a:rPr>
              <a:t>Sem 21 2024: 67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C2429BB9-6A6F-1542-1706-9D7ED0FBC7D8}"/>
              </a:ext>
            </a:extLst>
          </p:cNvPr>
          <p:cNvSpPr/>
          <p:nvPr/>
        </p:nvSpPr>
        <p:spPr>
          <a:xfrm>
            <a:off x="135485" y="4941474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latin typeface="Arial Narrow" panose="020B0606020202030204" pitchFamily="34" charset="0"/>
              </a:rPr>
              <a:t>Sem 21 2023:95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BF553322-74A9-8F86-943E-FFD4763F43FA}"/>
              </a:ext>
            </a:extLst>
          </p:cNvPr>
          <p:cNvSpPr/>
          <p:nvPr/>
        </p:nvSpPr>
        <p:spPr>
          <a:xfrm>
            <a:off x="125323" y="5582920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latin typeface="Arial Narrow" panose="020B0606020202030204" pitchFamily="34" charset="0"/>
              </a:rPr>
              <a:t>Sem 21– 2022: 60</a:t>
            </a:r>
          </a:p>
        </p:txBody>
      </p: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BF71BEE0-CC71-0203-B065-EBCCA040358D}"/>
              </a:ext>
            </a:extLst>
          </p:cNvPr>
          <p:cNvCxnSpPr/>
          <p:nvPr/>
        </p:nvCxnSpPr>
        <p:spPr>
          <a:xfrm>
            <a:off x="125323" y="4841113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BD02379B-BAB1-6FFF-CEFD-F25AA7C3B579}"/>
              </a:ext>
            </a:extLst>
          </p:cNvPr>
          <p:cNvCxnSpPr/>
          <p:nvPr/>
        </p:nvCxnSpPr>
        <p:spPr>
          <a:xfrm>
            <a:off x="125324" y="5529517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471FB3A5-366A-EF11-816A-1829C7F66790}"/>
              </a:ext>
            </a:extLst>
          </p:cNvPr>
          <p:cNvCxnSpPr/>
          <p:nvPr/>
        </p:nvCxnSpPr>
        <p:spPr>
          <a:xfrm>
            <a:off x="115163" y="4084066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ángulo: esquinas redondeadas 45">
            <a:extLst>
              <a:ext uri="{FF2B5EF4-FFF2-40B4-BE49-F238E27FC236}">
                <a16:creationId xmlns:a16="http://schemas.microsoft.com/office/drawing/2014/main" id="{A12551D6-DD00-3EE8-E702-CAE036800CB9}"/>
              </a:ext>
            </a:extLst>
          </p:cNvPr>
          <p:cNvSpPr/>
          <p:nvPr/>
        </p:nvSpPr>
        <p:spPr>
          <a:xfrm>
            <a:off x="2436533" y="1861905"/>
            <a:ext cx="9542107" cy="165324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Durante los últimos 3 años el evento a semana epidemiológica 21 ha presentado un comportamiento con fluctuaciones, con pico máximo en número de casos (n= 13) en sem 2 del año 2023, seguido de sem 5 del año 2022 con (n=8) y al comparar con el año inmediatamente  anterior presenta una disminución del 29,4%, equivalente en número absoluto en diferencia de 28 casos. Respectivamente.   </a:t>
            </a:r>
          </a:p>
        </p:txBody>
      </p: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21284687-9801-71FE-36DE-4FB651C17C01}"/>
              </a:ext>
            </a:extLst>
          </p:cNvPr>
          <p:cNvCxnSpPr>
            <a:cxnSpLocks/>
          </p:cNvCxnSpPr>
          <p:nvPr/>
        </p:nvCxnSpPr>
        <p:spPr>
          <a:xfrm>
            <a:off x="2275840" y="1665986"/>
            <a:ext cx="990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Ver las imágenes de origen">
            <a:extLst>
              <a:ext uri="{FF2B5EF4-FFF2-40B4-BE49-F238E27FC236}">
                <a16:creationId xmlns:a16="http://schemas.microsoft.com/office/drawing/2014/main" id="{2B46840C-EAEA-48D6-B407-98B5888A3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23" y="1236981"/>
            <a:ext cx="1994709" cy="14525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5241701" y="6284890"/>
            <a:ext cx="44267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dirty="0"/>
              <a:t>Fuente Sivigila 2022-2024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4E39152-D6BC-1CAE-AFB3-1E628FE727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662" y="3193448"/>
            <a:ext cx="7980356" cy="2873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424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426720" y="447040"/>
            <a:ext cx="1402080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INFORME DE EVENTO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COMPORTAMIENTO DEMOGRAFICO</a:t>
            </a:r>
            <a:endParaRPr lang="es-CO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4137AB4-E41B-CA16-1C54-C61AE9C3477E}"/>
              </a:ext>
            </a:extLst>
          </p:cNvPr>
          <p:cNvSpPr txBox="1"/>
          <p:nvPr/>
        </p:nvSpPr>
        <p:spPr>
          <a:xfrm>
            <a:off x="552729" y="5066055"/>
            <a:ext cx="1108654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_tradnl" b="1" dirty="0">
                <a:latin typeface="Arial Narrow" panose="020B0606020202030204" pitchFamily="34" charset="0"/>
              </a:rPr>
              <a:t>Teniendo en cuenta la distribución en la notificación de intoxicaciones por sustancias químicas según los factores demográficos y sociales se denota, que el 56,7% (n=38) representa en mayor proporción de casos en el sexo femenino; el grupo etario de mayor registro esta, entre 1 -4 años con un 21% (n=14), Seguido de 15-19 años con un 13% (n=9), y 20-24 ; con un 12% (n=8), según el tipo de régimen se registra mayor proporción en el subsidiado con un 49,3% (n=33), seguido del contributivo con un 43,3% (n=29), según pertenencia étnica Otros con el 95.5% (n=64), en localidad de ocurrencia con 38,8% (n=26) del total de casos Histórica y del caribe norte.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353019" y="4346977"/>
            <a:ext cx="150554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1000" dirty="0"/>
              <a:t>Fuente Sivigila  web 2024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8DBCD4C-C607-DE14-263A-AF5930AD1E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79" y="609600"/>
            <a:ext cx="3334362" cy="219877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87FA41A4-1AED-096B-7489-10031763F3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180" y="2826046"/>
            <a:ext cx="3392914" cy="201832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A2D4933E-F516-9899-164E-D74542024F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1909" y="609600"/>
            <a:ext cx="3620092" cy="2010177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EC46EA7C-9C61-8F7F-8E57-E62EE945C0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71908" y="2587031"/>
            <a:ext cx="3620092" cy="225734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4941731-1916-6F4D-FA5E-8C57B36C4B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90816" y="1268628"/>
            <a:ext cx="5010367" cy="285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491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426720" y="447040"/>
            <a:ext cx="1402080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INFORME DE EVENTO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NOTIFICACION POR BARRIOS - EAPB - UPGD</a:t>
            </a:r>
            <a:endParaRPr lang="es-CO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3E16BC30-193D-9CDA-B178-CB21B3A98BE8}"/>
              </a:ext>
            </a:extLst>
          </p:cNvPr>
          <p:cNvSpPr/>
          <p:nvPr/>
        </p:nvSpPr>
        <p:spPr>
          <a:xfrm>
            <a:off x="6898640" y="1259046"/>
            <a:ext cx="4937760" cy="18811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ES" sz="1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DC401D14-CFB3-3738-8518-1347C4CB829F}"/>
              </a:ext>
            </a:extLst>
          </p:cNvPr>
          <p:cNvSpPr/>
          <p:nvPr/>
        </p:nvSpPr>
        <p:spPr>
          <a:xfrm>
            <a:off x="6478072" y="3495560"/>
            <a:ext cx="5384085" cy="230790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400" dirty="0"/>
              <a:t>tabla 3</a:t>
            </a:r>
          </a:p>
        </p:txBody>
      </p:sp>
      <p:sp>
        <p:nvSpPr>
          <p:cNvPr id="3" name="Rectángulo 2"/>
          <p:cNvSpPr/>
          <p:nvPr/>
        </p:nvSpPr>
        <p:spPr>
          <a:xfrm rot="10800000" flipV="1">
            <a:off x="6426914" y="4292705"/>
            <a:ext cx="55379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es-CO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CO" sz="14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Teniendo en cuenta las Unidades Primarias Generadoras de Datos (UPGD) el mayor registro de atención de casos por intoxicaciones ha sido en  Gestión Salud San Fernando con un 25,3% (n=17)</a:t>
            </a:r>
            <a:r>
              <a:rPr lang="es-CO" sz="1400" b="1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; seguido de Clínica la Ermita Sede 2 con un 10,4 (n=7) y centro hospitalario serena del mar con un 8.9% (n=6). Respectivamente.</a:t>
            </a:r>
            <a:endParaRPr lang="es-CO" sz="1400" b="1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426914" y="3018506"/>
            <a:ext cx="53840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_tradnl" sz="1400" b="1" dirty="0">
                <a:latin typeface="Arial Narrow" panose="020B0606020202030204" pitchFamily="34" charset="0"/>
                <a:ea typeface="Calibri" panose="020F0502020204030204" pitchFamily="34" charset="0"/>
              </a:rPr>
              <a:t>Teniendo en cuenta el número de casos de Intoxicaciones presentados por afiliación a EAPB, se evidencia la EAPB Mutual SER registra el mayor número de casos con un 26,8% (n=18</a:t>
            </a:r>
            <a:r>
              <a:rPr lang="es-ES_tradnl" sz="1400" dirty="0">
                <a:latin typeface="Arial Narrow" panose="020B0606020202030204" pitchFamily="34" charset="0"/>
                <a:ea typeface="Calibri" panose="020F0502020204030204" pitchFamily="34" charset="0"/>
              </a:rPr>
              <a:t>), </a:t>
            </a:r>
            <a:r>
              <a:rPr lang="es-ES_tradnl" sz="1400" b="1" dirty="0">
                <a:latin typeface="Arial Narrow" panose="020B0606020202030204" pitchFamily="34" charset="0"/>
                <a:ea typeface="Calibri" panose="020F0502020204030204" pitchFamily="34" charset="0"/>
              </a:rPr>
              <a:t>seguido de Coosalud con un 15% (n=10), ..</a:t>
            </a:r>
            <a:endParaRPr lang="es-CO" sz="1400" b="1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2392682" y="2736952"/>
            <a:ext cx="14766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1000" dirty="0"/>
              <a:t>Fuente Sivigila web 2024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2392681" y="6258409"/>
            <a:ext cx="14766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1000" dirty="0"/>
              <a:t>Fuente Sivigila web 2024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7790AD68-2C74-A52D-F473-A2DB157D39A5}"/>
              </a:ext>
            </a:extLst>
          </p:cNvPr>
          <p:cNvSpPr/>
          <p:nvPr/>
        </p:nvSpPr>
        <p:spPr>
          <a:xfrm>
            <a:off x="261977" y="3038360"/>
            <a:ext cx="6027814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3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+mn-cs"/>
              </a:rPr>
              <a:t>Teniendo en cuenta la notificación de Intoxicación por sustancias químicas Ocurridas en los Barrios; R</a:t>
            </a:r>
            <a:r>
              <a:rPr lang="es-ES_tradnl" sz="1400" b="1" dirty="0" err="1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epresentan</a:t>
            </a:r>
            <a:r>
              <a:rPr lang="es-ES_tradnl" sz="1400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la mayor proporción </a:t>
            </a: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+mn-cs"/>
              </a:rPr>
              <a:t>con el 8,9% (n</a:t>
            </a:r>
            <a:r>
              <a:rPr kumimoji="0" lang="es-ES_tradnl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+mn-cs"/>
              </a:rPr>
              <a:t>=</a:t>
            </a: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+mn-cs"/>
              </a:rPr>
              <a:t>6 Centro, seguido de bayunca con un 5,9% (n=4), lo amador, Olaya, Bruselas y Nelson </a:t>
            </a:r>
            <a:r>
              <a:rPr lang="es-ES_tradnl" sz="1400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M</a:t>
            </a:r>
            <a:r>
              <a:rPr kumimoji="0" lang="es-ES_tradnl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+mn-cs"/>
              </a:rPr>
              <a:t>andela</a:t>
            </a: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+mn-cs"/>
              </a:rPr>
              <a:t> con un 3% (n=2),. Respectivamente.</a:t>
            </a:r>
            <a:endParaRPr kumimoji="0" lang="es-C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C3A75E5C-3F41-C71F-65A7-A71257CBB1C1}"/>
              </a:ext>
            </a:extLst>
          </p:cNvPr>
          <p:cNvSpPr/>
          <p:nvPr/>
        </p:nvSpPr>
        <p:spPr>
          <a:xfrm>
            <a:off x="7759878" y="2807372"/>
            <a:ext cx="2768957" cy="20807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3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Fuente Sivigila web 2024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C498B98-C2D7-2A21-C0A3-EE5D639FDF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843" y="664786"/>
            <a:ext cx="5879414" cy="207216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87D54427-8AAB-BBE2-7A3A-F053CDCF3D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7402" y="644683"/>
            <a:ext cx="5974598" cy="2107503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36A09192-9761-7979-95F3-3FE36D72E0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262" y="3972613"/>
            <a:ext cx="6188651" cy="2307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723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426720" y="447040"/>
            <a:ext cx="1402080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INFORME DE EVENTO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CASOS POR GRUPO DE SUSTANCIAS Y TIPO DE EXPOSICION</a:t>
            </a:r>
            <a:endParaRPr lang="es-CO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8F078A0F-CB41-BFC7-863C-E6DA32FBCDEC}"/>
              </a:ext>
            </a:extLst>
          </p:cNvPr>
          <p:cNvSpPr/>
          <p:nvPr/>
        </p:nvSpPr>
        <p:spPr>
          <a:xfrm>
            <a:off x="426720" y="4886960"/>
            <a:ext cx="11328400" cy="139192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ES" sz="1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271101" y="1084503"/>
            <a:ext cx="55636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_tradnl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Teniendo en cuenta el comportamiento del evento de las Intoxicaciones por sustancias químicas según el grupo de sustancia se observa el mayor número de casos; ha sido a  Sustancias Psicoactivas con un 28% (n=19), seguido de medicamentos con un 24% (n=16) y otras sustancias químicas con el 21% (n=14).Respectivamente.</a:t>
            </a:r>
            <a:endParaRPr lang="es-CO" b="1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375046" y="4009797"/>
            <a:ext cx="55636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CO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Según el tipo de exposición al producto consumido la mayor proporción fue accidental con el 53,7% (n=36) del total de casos, seguido Intencional Psicoactiva/adicción con un 16,4 (n=11).Respectivamente</a:t>
            </a:r>
            <a:endParaRPr lang="es-CO" b="1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509877" y="6155769"/>
            <a:ext cx="150554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1000" dirty="0"/>
              <a:t>Fuente Sivigila  web 2024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2456182" y="3171215"/>
            <a:ext cx="150554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1000" dirty="0"/>
              <a:t>Fuente Sivigila  web 2024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164AE6B-4DDA-9102-5434-1C48001C66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707" y="609600"/>
            <a:ext cx="6124295" cy="253623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E55BAF78-8222-4636-B831-712A9F4178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707" y="3417436"/>
            <a:ext cx="6124295" cy="2603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515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426720" y="447040"/>
            <a:ext cx="1402080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INFORME DE EVENTO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CASOS LUGAR DE EXPOSICION</a:t>
            </a:r>
            <a:endParaRPr lang="es-CO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8F078A0F-CB41-BFC7-863C-E6DA32FBCDEC}"/>
              </a:ext>
            </a:extLst>
          </p:cNvPr>
          <p:cNvSpPr/>
          <p:nvPr/>
        </p:nvSpPr>
        <p:spPr>
          <a:xfrm>
            <a:off x="426720" y="4856479"/>
            <a:ext cx="11297920" cy="120025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ES" sz="1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804080" y="134804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_tradnl" b="1" dirty="0">
                <a:latin typeface="Arial Narrow" panose="020B0606020202030204" pitchFamily="34" charset="0"/>
                <a:ea typeface="Calibri" panose="020F0502020204030204" pitchFamily="34" charset="0"/>
              </a:rPr>
              <a:t>El lugar donde más han ocurrido los casos de intoxicación por sustancia química es en el Hogar con un 59,7% (n=40), seguido de Bares y tabernas  con un 17,9% (n=12).</a:t>
            </a:r>
            <a:endParaRPr lang="es-CO" b="1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788864"/>
              </p:ext>
            </p:extLst>
          </p:nvPr>
        </p:nvGraphicFramePr>
        <p:xfrm>
          <a:off x="553792" y="3691374"/>
          <a:ext cx="10800008" cy="29798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29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38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NOMBRE DEL INDICADOR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RESULTADO</a:t>
                      </a:r>
                      <a:endParaRPr lang="es-CO" sz="14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INTERPRETACION DEL RESULTADO</a:t>
                      </a:r>
                      <a:endParaRPr lang="es-CO" sz="14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4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Tasa de incidencia intoxicaciones por sustancias químicas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6,3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La tasa de incidencia de intoxicación por sustancias químicas es de 6,3 por cada 100.000 habitantes.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Porcentaje de casos notificados con confirmación por laboratorio de Intoxicaciones por metanol (bebida alcohólica adulterada - metanol)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0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Del total de casos notificados en intoxicación por metanol por bebida alcohólica adulterado - metanol, el 0 % corresponden a casos confirmados por laboratorio.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46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Porcentaje de brotes en población cerrada/confinada con investigación epidemiológica de campo.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0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Del total de brotes ocurridos en población cerrada/confinada de intoxicación por sustancias químicas el 0 % corresponden a brotes con investigación epidemiológica de campo realizada.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>
            <a:off x="3932587" y="3244334"/>
            <a:ext cx="4326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s-CO" b="1" dirty="0">
                <a:latin typeface="Arial" panose="020B0604020202020204" pitchFamily="34" charset="0"/>
                <a:ea typeface="Times New Roman" panose="02020603050405020304" pitchFamily="18" charset="0"/>
              </a:rPr>
              <a:t>Análisis de Indicadores por protocolo</a:t>
            </a:r>
            <a:endParaRPr lang="es-CO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249040" y="3071594"/>
            <a:ext cx="1486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1000" dirty="0"/>
              <a:t>Fuente Sivigila web-2024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829CE30-68A9-BC45-258C-251D76356D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812" y="692101"/>
            <a:ext cx="5629268" cy="2365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87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426720" y="447040"/>
            <a:ext cx="1402080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INFORME DE EVENTO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2" name="Cuadro de texto 2">
            <a:extLst>
              <a:ext uri="{FF2B5EF4-FFF2-40B4-BE49-F238E27FC236}">
                <a16:creationId xmlns:a16="http://schemas.microsoft.com/office/drawing/2014/main" id="{946A7BE6-B62D-764E-4F85-12CFAE50C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65864"/>
            <a:ext cx="5233034" cy="572627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s-CO" sz="20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PROGRAMA DE VIGILANCIA EN SALUD PÚBLICA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DEPARTAMENTO ADMINISTRATIVO DISTRITAL DE SALUD DADIS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sz="20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C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CO" sz="2000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ALEX ALBERTO TEJADA NUÑEZ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Director DADIS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MÓNICA JURADO MARQUEZ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Director operativo de salud pública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EVA MASIEL PEREZ TORRES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Líder programa de vigilancia en salud pública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ELABORADO POR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ADRIANA GONZALEZ 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Profesional Especializado </a:t>
            </a:r>
            <a:endParaRPr lang="es-CO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sz="20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4" descr="Ver las imágenes de origen">
            <a:extLst>
              <a:ext uri="{FF2B5EF4-FFF2-40B4-BE49-F238E27FC236}">
                <a16:creationId xmlns:a16="http://schemas.microsoft.com/office/drawing/2014/main" id="{5F5C1EE3-421C-E991-A2AD-8BBF7BD784C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07" y="751840"/>
            <a:ext cx="4828589" cy="2512457"/>
          </a:xfrm>
          <a:prstGeom prst="rect">
            <a:avLst/>
          </a:prstGeom>
          <a:noFill/>
        </p:spPr>
      </p:pic>
      <p:pic>
        <p:nvPicPr>
          <p:cNvPr id="4" name="Imagen 3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228E8ADC-C6FD-7296-2B26-92F6596337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495" y="3276424"/>
            <a:ext cx="3232785" cy="2829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90567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6353</TotalTime>
  <Words>843</Words>
  <Application>Microsoft Office PowerPoint</Application>
  <PresentationFormat>Panorámica</PresentationFormat>
  <Paragraphs>66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Arial Narrow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Ing. Malka Linero</dc:creator>
  <cp:lastModifiedBy>Banco Hipotecario</cp:lastModifiedBy>
  <cp:revision>189</cp:revision>
  <dcterms:created xsi:type="dcterms:W3CDTF">2022-08-09T15:23:31Z</dcterms:created>
  <dcterms:modified xsi:type="dcterms:W3CDTF">2024-06-05T05:43:28Z</dcterms:modified>
</cp:coreProperties>
</file>