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4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5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</p:sldIdLst>
  <p:sldSz cx="12192000" cy="6858000"/>
  <p:notesSz cx="6858000" cy="9144000"/>
  <p:defaultTextStyle>
    <a:defPPr lvl="0">
      <a:defRPr lang="es-CO"/>
    </a:defPPr>
    <a:lvl1pPr marL="0" lvl="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lvl="1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lvl="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lvl="3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lvl="4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lvl="5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lvl="6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lvl="7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lvl="8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8" autoAdjust="0"/>
    <p:restoredTop sz="94198" autoAdjust="0"/>
  </p:normalViewPr>
  <p:slideViewPr>
    <p:cSldViewPr snapToGrid="0">
      <p:cViewPr varScale="1">
        <p:scale>
          <a:sx n="83" d="100"/>
          <a:sy n="83" d="100"/>
        </p:scale>
        <p:origin x="9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har\OneDrive%20-%20Consejo%20Superior%20de%20la%20Judicatura\Darynel\DADIS\2024\MODELO%20BOLET&#205;N\Cancer%20en%20Menor%20de%2018%20a&#241;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har\OneDrive%20-%20Consejo%20Superior%20de%20la%20Judicatura\Darynel\DADIS\2024\MODELO%20BOLET&#205;N\Cancer%20en%20Menor%20de%2018%20a&#241;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har\OneDrive%20-%20Consejo%20Superior%20de%20la%20Judicatura\Darynel\DADIS\2024\MODELO%20BOLET&#205;N\Cancer%20en%20Menor%20de%2018%20a&#241;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schar\OneDrive%20-%20Consejo%20Superior%20de%20la%20Judicatura\Darynel\DADIS\2024\MODELO%20BOLET&#205;N\Cancer%20en%20Menor%20de%2018%20a&#241;o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schar\OneDrive%20-%20Consejo%20Superior%20de%20la%20Judicatura\Darynel\DADIS\2024\MODELO%20BOLET&#205;N\Cancer%20en%20Menor%20de%2018%20a&#241;o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har\OneDrive%20-%20Consejo%20Superior%20de%20la%20Judicatura\Darynel\DADIS\2024\MODELO%20BOLET&#205;N\Cancer%20en%20Menor%20de%2018%20a&#241;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har\OneDrive%20-%20Consejo%20Superior%20de%20la%20Judicatura\Darynel\DADIS\2024\MODELO%20BOLET&#205;N\Cancer%20en%20Menor%20de%2018%20a&#241;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schar\OneDrive%20-%20Consejo%20Superior%20de%20la%20Judicatura\Darynel\DADIS\2024\MODELO%20BOLET&#205;N\Cancer%20en%20Menor%20de%2018%20a&#241;os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schar\OneDrive%20-%20Consejo%20Superior%20de%20la%20Judicatura\Darynel\DADIS\2024\MODELO%20BOLET&#205;N\Cancer%20en%20Menor%20de%2018%20a&#241;o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C:\Users\schar\OneDrive%20-%20Consejo%20Superior%20de%20la%20Judicatura\Darynel\DADIS\2024\MODELO%20BOLET&#205;N\Cancer%20en%20Menor%20de%2018%20a&#241;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s-CO" b="1">
                <a:solidFill>
                  <a:schemeClr val="accent5">
                    <a:lumMod val="50000"/>
                  </a:schemeClr>
                </a:solidFill>
              </a:rPr>
              <a:t>Comportamiento</a:t>
            </a:r>
            <a:r>
              <a:rPr lang="es-CO" b="1" baseline="0">
                <a:solidFill>
                  <a:schemeClr val="accent5">
                    <a:lumMod val="50000"/>
                  </a:schemeClr>
                </a:solidFill>
              </a:rPr>
              <a:t> Epidemiológico Cáncer Menor de 18 años</a:t>
            </a:r>
            <a:endParaRPr lang="es-CO" b="1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'Cancer Menor de 18 años'!$A$3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'Cancer Menor de 18 años'!$B$1:$BB$1</c:f>
              <c:numCache>
                <c:formatCode>General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</c:numCache>
            </c:numRef>
          </c:cat>
          <c:val>
            <c:numRef>
              <c:f>'Cancer Menor de 18 años'!$B$3:$BB$3</c:f>
              <c:numCache>
                <c:formatCode>General</c:formatCode>
                <c:ptCount val="53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1</c:v>
                </c:pt>
                <c:pt idx="20">
                  <c:v>1</c:v>
                </c:pt>
                <c:pt idx="21">
                  <c:v>2</c:v>
                </c:pt>
                <c:pt idx="22">
                  <c:v>0</c:v>
                </c:pt>
                <c:pt idx="23">
                  <c:v>0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0</c:v>
                </c:pt>
                <c:pt idx="31">
                  <c:v>0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2</c:v>
                </c:pt>
                <c:pt idx="42">
                  <c:v>1</c:v>
                </c:pt>
                <c:pt idx="43">
                  <c:v>1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8CE-44EE-9BA6-82DC40737ED6}"/>
            </c:ext>
          </c:extLst>
        </c:ser>
        <c:ser>
          <c:idx val="1"/>
          <c:order val="1"/>
          <c:tx>
            <c:strRef>
              <c:f>'Cancer Menor de 18 años'!$A$4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'Cancer Menor de 18 años'!$B$1:$BB$1</c:f>
              <c:numCache>
                <c:formatCode>General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</c:numCache>
            </c:numRef>
          </c:cat>
          <c:val>
            <c:numRef>
              <c:f>'Cancer Menor de 18 años'!$B$4:$BB$4</c:f>
              <c:numCache>
                <c:formatCode>General</c:formatCode>
                <c:ptCount val="53"/>
                <c:pt idx="0">
                  <c:v>4</c:v>
                </c:pt>
                <c:pt idx="1">
                  <c:v>1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0</c:v>
                </c:pt>
                <c:pt idx="16">
                  <c:v>2</c:v>
                </c:pt>
                <c:pt idx="17">
                  <c:v>0</c:v>
                </c:pt>
                <c:pt idx="18">
                  <c:v>3</c:v>
                </c:pt>
                <c:pt idx="19">
                  <c:v>4</c:v>
                </c:pt>
                <c:pt idx="20">
                  <c:v>1</c:v>
                </c:pt>
                <c:pt idx="21">
                  <c:v>0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2</c:v>
                </c:pt>
                <c:pt idx="28">
                  <c:v>0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1</c:v>
                </c:pt>
                <c:pt idx="34">
                  <c:v>2</c:v>
                </c:pt>
                <c:pt idx="35">
                  <c:v>0</c:v>
                </c:pt>
                <c:pt idx="36">
                  <c:v>2</c:v>
                </c:pt>
                <c:pt idx="37">
                  <c:v>1</c:v>
                </c:pt>
                <c:pt idx="38">
                  <c:v>3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1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8CE-44EE-9BA6-82DC40737ED6}"/>
            </c:ext>
          </c:extLst>
        </c:ser>
        <c:ser>
          <c:idx val="2"/>
          <c:order val="2"/>
          <c:tx>
            <c:strRef>
              <c:f>'Cancer Menor de 18 años'!$A$5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'Cancer Menor de 18 años'!$B$1:$BB$1</c:f>
              <c:numCache>
                <c:formatCode>General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</c:numCache>
            </c:numRef>
          </c:cat>
          <c:val>
            <c:numRef>
              <c:f>'Cancer Menor de 18 años'!$B$5:$BB$5</c:f>
              <c:numCache>
                <c:formatCode>General</c:formatCode>
                <c:ptCount val="53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3</c:v>
                </c:pt>
                <c:pt idx="13">
                  <c:v>0</c:v>
                </c:pt>
                <c:pt idx="14">
                  <c:v>3</c:v>
                </c:pt>
                <c:pt idx="15">
                  <c:v>0</c:v>
                </c:pt>
                <c:pt idx="16">
                  <c:v>0</c:v>
                </c:pt>
                <c:pt idx="17">
                  <c:v>5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1</c:v>
                </c:pt>
                <c:pt idx="26">
                  <c:v>2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2</c:v>
                </c:pt>
                <c:pt idx="35">
                  <c:v>0</c:v>
                </c:pt>
                <c:pt idx="36">
                  <c:v>2</c:v>
                </c:pt>
                <c:pt idx="37">
                  <c:v>1</c:v>
                </c:pt>
                <c:pt idx="38">
                  <c:v>3</c:v>
                </c:pt>
                <c:pt idx="39">
                  <c:v>3</c:v>
                </c:pt>
                <c:pt idx="40">
                  <c:v>2</c:v>
                </c:pt>
                <c:pt idx="41">
                  <c:v>1</c:v>
                </c:pt>
                <c:pt idx="42">
                  <c:v>6</c:v>
                </c:pt>
                <c:pt idx="43">
                  <c:v>4</c:v>
                </c:pt>
                <c:pt idx="44">
                  <c:v>4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0</c:v>
                </c:pt>
                <c:pt idx="50">
                  <c:v>2</c:v>
                </c:pt>
                <c:pt idx="51">
                  <c:v>4</c:v>
                </c:pt>
                <c:pt idx="52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8CE-44EE-9BA6-82DC40737ED6}"/>
            </c:ext>
          </c:extLst>
        </c:ser>
        <c:ser>
          <c:idx val="3"/>
          <c:order val="3"/>
          <c:tx>
            <c:strRef>
              <c:f>'Cancer Menor de 18 años'!$A$6</c:f>
              <c:strCache>
                <c:ptCount val="1"/>
                <c:pt idx="0">
                  <c:v>2024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'Cancer Menor de 18 años'!$B$1:$BB$1</c:f>
              <c:numCache>
                <c:formatCode>General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</c:numCache>
            </c:numRef>
          </c:cat>
          <c:val>
            <c:numRef>
              <c:f>'Cancer Menor de 18 años'!$B$6:$BB$6</c:f>
              <c:numCache>
                <c:formatCode>General</c:formatCode>
                <c:ptCount val="53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6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9</c:v>
                </c:pt>
                <c:pt idx="9">
                  <c:v>1</c:v>
                </c:pt>
                <c:pt idx="10">
                  <c:v>6</c:v>
                </c:pt>
                <c:pt idx="11">
                  <c:v>3</c:v>
                </c:pt>
                <c:pt idx="12">
                  <c:v>2</c:v>
                </c:pt>
                <c:pt idx="13">
                  <c:v>4</c:v>
                </c:pt>
                <c:pt idx="14">
                  <c:v>3</c:v>
                </c:pt>
                <c:pt idx="15">
                  <c:v>5</c:v>
                </c:pt>
                <c:pt idx="16">
                  <c:v>2</c:v>
                </c:pt>
                <c:pt idx="17">
                  <c:v>3</c:v>
                </c:pt>
                <c:pt idx="18">
                  <c:v>4</c:v>
                </c:pt>
                <c:pt idx="19">
                  <c:v>2</c:v>
                </c:pt>
                <c:pt idx="20">
                  <c:v>3</c:v>
                </c:pt>
                <c:pt idx="21">
                  <c:v>5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134464"/>
        <c:axId val="270136424"/>
      </c:lineChart>
      <c:catAx>
        <c:axId val="27013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O"/>
          </a:p>
        </c:txPr>
        <c:crossAx val="270136424"/>
        <c:crosses val="autoZero"/>
        <c:auto val="1"/>
        <c:lblAlgn val="ctr"/>
        <c:lblOffset val="100"/>
        <c:noMultiLvlLbl val="0"/>
      </c:catAx>
      <c:valAx>
        <c:axId val="270136424"/>
        <c:scaling>
          <c:orientation val="minMax"/>
          <c:max val="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O"/>
          </a:p>
        </c:txPr>
        <c:crossAx val="270134464"/>
        <c:crosses val="autoZero"/>
        <c:crossBetween val="between"/>
        <c:majorUnit val="1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solidFill>
      <a:schemeClr val="lt1"/>
    </a:solidFill>
    <a:ln w="38100" cap="flat" cmpd="sng" algn="ctr">
      <a:solidFill>
        <a:schemeClr val="accent5">
          <a:lumMod val="50000"/>
        </a:schemeClr>
      </a:solidFill>
      <a:prstDash val="solid"/>
      <a:miter lim="800000"/>
    </a:ln>
    <a:effectLst/>
  </c:spPr>
  <c:txPr>
    <a:bodyPr/>
    <a:lstStyle/>
    <a:p>
      <a:pPr>
        <a:defRPr>
          <a:solidFill>
            <a:schemeClr val="accent5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pPr>
      <a:endParaRPr lang="es-CO"/>
    </a:p>
  </c:txPr>
  <c:externalData r:id="rId3">
    <c:autoUpdate val="1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11620332028079"/>
          <c:y val="0.14934314842978047"/>
          <c:w val="0.59205794170387072"/>
          <c:h val="0.8295108369234446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DE-4018-82A4-DA6A108994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DE-4018-82A4-DA6A108994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DE-4018-82A4-DA6A108994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BDE-4018-82A4-DA6A108994B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BDE-4018-82A4-DA6A108994B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BDE-4018-82A4-DA6A108994B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BDE-4018-82A4-DA6A108994B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BDE-4018-82A4-DA6A108994B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BDE-4018-82A4-DA6A108994B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8BDE-4018-82A4-DA6A108994BB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8BDE-4018-82A4-DA6A108994BB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8BDE-4018-82A4-DA6A108994B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TD!$E$352:$E$363</c:f>
              <c:strCache>
                <c:ptCount val="12"/>
                <c:pt idx="0">
                  <c:v>Otras neoplasias malignas no especificadas</c:v>
                </c:pt>
                <c:pt idx="1">
                  <c:v>Tumores germinales trofoblásticos y otros gonadales</c:v>
                </c:pt>
                <c:pt idx="2">
                  <c:v>Linfomas y neoplasias reticuloendoteliales</c:v>
                </c:pt>
                <c:pt idx="3">
                  <c:v>Tumores renales</c:v>
                </c:pt>
                <c:pt idx="4">
                  <c:v>Leucemia linfoide aguda</c:v>
                </c:pt>
                <c:pt idx="5">
                  <c:v>Tumores del sistema nervioso central</c:v>
                </c:pt>
                <c:pt idx="6">
                  <c:v>Otras leucemias</c:v>
                </c:pt>
                <c:pt idx="7">
                  <c:v>Sarcomas de tejidos blandos y extra óseos</c:v>
                </c:pt>
                <c:pt idx="8">
                  <c:v>Tumores óseos malignos</c:v>
                </c:pt>
                <c:pt idx="9">
                  <c:v>Retinoblastoma</c:v>
                </c:pt>
                <c:pt idx="10">
                  <c:v>Leucemia mieloide aguda</c:v>
                </c:pt>
                <c:pt idx="11">
                  <c:v>Neuroblastoma y otros tumores de células nerviosas periféricas</c:v>
                </c:pt>
              </c:strCache>
            </c:strRef>
          </c:cat>
          <c:val>
            <c:numRef>
              <c:f>TD!$F$352:$F$363</c:f>
              <c:numCache>
                <c:formatCode>General</c:formatCode>
                <c:ptCount val="12"/>
                <c:pt idx="0">
                  <c:v>29</c:v>
                </c:pt>
                <c:pt idx="1">
                  <c:v>9</c:v>
                </c:pt>
                <c:pt idx="2">
                  <c:v>8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8BDE-4018-82A4-DA6A108994BB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[Cancer en Menor de 18 años.xlsx]TD!TablaDinámica5</c:name>
    <c:fmtId val="7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600" b="1"/>
              <a:t>Casos por</a:t>
            </a:r>
            <a:r>
              <a:rPr lang="en-US" sz="1600" b="1" baseline="0"/>
              <a:t> EAPB</a:t>
            </a:r>
            <a:endParaRPr lang="en-US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General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General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General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TD!$D$4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TD!$C$5:$C$18</c:f>
              <c:strCache>
                <c:ptCount val="13"/>
                <c:pt idx="0">
                  <c:v>CAJACOPI ATLANTICO</c:v>
                </c:pt>
                <c:pt idx="1">
                  <c:v>CCF DE SUCRE COMFASUCRE</c:v>
                </c:pt>
                <c:pt idx="2">
                  <c:v>COOSALUD</c:v>
                </c:pt>
                <c:pt idx="3">
                  <c:v>FAMISANAR</c:v>
                </c:pt>
                <c:pt idx="4">
                  <c:v>FUERZAS MILITARES</c:v>
                </c:pt>
                <c:pt idx="5">
                  <c:v>MUTUAL SER</c:v>
                </c:pt>
                <c:pt idx="6">
                  <c:v>NO ASEGURADO</c:v>
                </c:pt>
                <c:pt idx="7">
                  <c:v>NUEVA EPS S.A.</c:v>
                </c:pt>
                <c:pt idx="8">
                  <c:v>POLICIA NACIONAL</c:v>
                </c:pt>
                <c:pt idx="9">
                  <c:v>SALUD TOTAL S.A.</c:v>
                </c:pt>
                <c:pt idx="10">
                  <c:v>SANITAS E.P.S. S.A.</c:v>
                </c:pt>
                <c:pt idx="11">
                  <c:v>SAVIA SALUD EPS</c:v>
                </c:pt>
                <c:pt idx="12">
                  <c:v>SURA EPS</c:v>
                </c:pt>
              </c:strCache>
            </c:strRef>
          </c:cat>
          <c:val>
            <c:numRef>
              <c:f>TD!$D$5:$D$18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28</c:v>
                </c:pt>
                <c:pt idx="3">
                  <c:v>1</c:v>
                </c:pt>
                <c:pt idx="4">
                  <c:v>1</c:v>
                </c:pt>
                <c:pt idx="5">
                  <c:v>17</c:v>
                </c:pt>
                <c:pt idx="6">
                  <c:v>2</c:v>
                </c:pt>
                <c:pt idx="7">
                  <c:v>6</c:v>
                </c:pt>
                <c:pt idx="8">
                  <c:v>2</c:v>
                </c:pt>
                <c:pt idx="9">
                  <c:v>10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A4-4190-80E5-2F347191A5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5378384"/>
        <c:axId val="415375640"/>
      </c:barChart>
      <c:catAx>
        <c:axId val="41537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O"/>
          </a:p>
        </c:txPr>
        <c:crossAx val="415375640"/>
        <c:crosses val="autoZero"/>
        <c:auto val="1"/>
        <c:lblAlgn val="ctr"/>
        <c:lblOffset val="100"/>
        <c:noMultiLvlLbl val="0"/>
      </c:catAx>
      <c:valAx>
        <c:axId val="4153756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537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28575" cap="flat" cmpd="sng" algn="ctr">
      <a:solidFill>
        <a:schemeClr val="accent5">
          <a:lumMod val="50000"/>
        </a:schemeClr>
      </a:solidFill>
      <a:round/>
    </a:ln>
    <a:effectLst/>
  </c:spPr>
  <c:txPr>
    <a:bodyPr/>
    <a:lstStyle/>
    <a:p>
      <a:pPr>
        <a:defRPr>
          <a:solidFill>
            <a:schemeClr val="accent5">
              <a:lumMod val="50000"/>
            </a:schemeClr>
          </a:solidFill>
          <a:latin typeface="Arial Narrow" panose="020B0606020202030204" pitchFamily="34" charset="0"/>
        </a:defRPr>
      </a:pPr>
      <a:endParaRPr lang="es-CO"/>
    </a:p>
  </c:txPr>
  <c:externalData r:id="rId3">
    <c:autoUpdate val="1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[Cancer en Menor de 18 años.xlsx]TD!TablaDinámica1</c:name>
    <c:fmtId val="6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600" b="1"/>
              <a:t>Casos por UPGD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TD!$D$32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TD!$C$33:$C$37</c:f>
              <c:strCache>
                <c:ptCount val="4"/>
                <c:pt idx="0">
                  <c:v>CENTRO HOSPITALARIO SERENA DEL MAR SA</c:v>
                </c:pt>
                <c:pt idx="1">
                  <c:v>CLINICA  BLAS  DE  LEZO SA</c:v>
                </c:pt>
                <c:pt idx="2">
                  <c:v>HOSPITAL INFANTIL NAPOLEON FRANCO PAREJA</c:v>
                </c:pt>
                <c:pt idx="3">
                  <c:v>HOSPITAL NAVAL DE CARTAGENA</c:v>
                </c:pt>
              </c:strCache>
            </c:strRef>
          </c:cat>
          <c:val>
            <c:numRef>
              <c:f>TD!$D$33:$D$37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68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A6-4574-BC22-3D1CD53B6D5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15376424"/>
        <c:axId val="415372504"/>
      </c:barChart>
      <c:catAx>
        <c:axId val="415376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O"/>
          </a:p>
        </c:txPr>
        <c:crossAx val="415372504"/>
        <c:crosses val="autoZero"/>
        <c:auto val="1"/>
        <c:lblAlgn val="ctr"/>
        <c:lblOffset val="100"/>
        <c:noMultiLvlLbl val="0"/>
      </c:catAx>
      <c:valAx>
        <c:axId val="4153725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5376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28575" cap="flat" cmpd="sng" algn="ctr">
      <a:solidFill>
        <a:schemeClr val="accent5">
          <a:lumMod val="50000"/>
        </a:schemeClr>
      </a:solidFill>
      <a:round/>
    </a:ln>
    <a:effectLst/>
  </c:spPr>
  <c:txPr>
    <a:bodyPr/>
    <a:lstStyle/>
    <a:p>
      <a:pPr>
        <a:defRPr>
          <a:solidFill>
            <a:schemeClr val="accent5">
              <a:lumMod val="50000"/>
            </a:schemeClr>
          </a:solidFill>
          <a:latin typeface="Arial Narrow" panose="020B0606020202030204" pitchFamily="34" charset="0"/>
        </a:defRPr>
      </a:pPr>
      <a:endParaRPr lang="es-CO"/>
    </a:p>
  </c:txPr>
  <c:externalData r:id="rId4">
    <c:autoUpdate val="1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[Cancer en Menor de 18 años.xlsx]TD!TablaDinámica2</c:name>
    <c:fmtId val="8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b="1"/>
              <a:t>Casos por Nacionalidad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TD!$D$236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B91-4883-8B07-15ECC6ED7B3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B91-4883-8B07-15ECC6ED7B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TD!$C$237:$C$239</c:f>
              <c:strCache>
                <c:ptCount val="2"/>
                <c:pt idx="0">
                  <c:v>COLOMBIA</c:v>
                </c:pt>
                <c:pt idx="1">
                  <c:v>VENEZUELA</c:v>
                </c:pt>
              </c:strCache>
            </c:strRef>
          </c:cat>
          <c:val>
            <c:numRef>
              <c:f>TD!$D$237:$D$239</c:f>
              <c:numCache>
                <c:formatCode>General</c:formatCode>
                <c:ptCount val="2"/>
                <c:pt idx="0">
                  <c:v>68</c:v>
                </c:pt>
                <c:pt idx="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8C0-4934-9A09-EFBF8ADBC91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28575" cap="flat" cmpd="sng" algn="ctr">
      <a:solidFill>
        <a:schemeClr val="accent5">
          <a:lumMod val="50000"/>
        </a:schemeClr>
      </a:solidFill>
      <a:round/>
    </a:ln>
    <a:effectLst/>
  </c:spPr>
  <c:txPr>
    <a:bodyPr/>
    <a:lstStyle/>
    <a:p>
      <a:pPr>
        <a:defRPr>
          <a:solidFill>
            <a:schemeClr val="accent5">
              <a:lumMod val="50000"/>
            </a:schemeClr>
          </a:solidFill>
          <a:latin typeface="Arial Narrow" panose="020B0606020202030204" pitchFamily="34" charset="0"/>
        </a:defRPr>
      </a:pPr>
      <a:endParaRPr lang="es-CO"/>
    </a:p>
  </c:txPr>
  <c:externalData r:id="rId4">
    <c:autoUpdate val="1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[Cancer en Menor de 18 años.xlsx]TD!Tabla dinámica4</c:name>
    <c:fmtId val="8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Casos</a:t>
            </a:r>
            <a:r>
              <a:rPr lang="en-US" baseline="0"/>
              <a:t> por Sexo</a:t>
            </a:r>
            <a:endParaRPr lang="en-US"/>
          </a:p>
        </c:rich>
      </c:tx>
      <c:layout>
        <c:manualLayout>
          <c:xMode val="edge"/>
          <c:yMode val="edge"/>
          <c:x val="0.374"/>
          <c:y val="9.9810440361621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TD!$D$105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TD!$C$106:$C$108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TD!$D$106:$D$108</c:f>
              <c:numCache>
                <c:formatCode>General</c:formatCode>
                <c:ptCount val="2"/>
                <c:pt idx="0">
                  <c:v>31</c:v>
                </c:pt>
                <c:pt idx="1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28575">
      <a:solidFill>
        <a:schemeClr val="accent5">
          <a:lumMod val="50000"/>
        </a:schemeClr>
      </a:solidFill>
    </a:ln>
    <a:effectLst/>
  </c:spPr>
  <c:txPr>
    <a:bodyPr/>
    <a:lstStyle/>
    <a:p>
      <a:pPr>
        <a:defRPr/>
      </a:pPr>
      <a:endParaRPr lang="es-CO"/>
    </a:p>
  </c:txPr>
  <c:externalData r:id="rId3">
    <c:autoUpdate val="1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[Cancer en Menor de 18 años.xlsx]TD!TablaDinámica6</c:name>
    <c:fmtId val="7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600" b="1"/>
              <a:t>Casos por Etnia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TD!$D$160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24B-4FAA-9126-01FBDE9627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24B-4FAA-9126-01FBDE96278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TD!$C$161:$C$162</c:f>
              <c:strCache>
                <c:ptCount val="1"/>
                <c:pt idx="0">
                  <c:v>6</c:v>
                </c:pt>
              </c:strCache>
            </c:strRef>
          </c:cat>
          <c:val>
            <c:numRef>
              <c:f>TD!$D$161:$D$162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3C-4859-A090-CDA129F9FBB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28575" cap="flat" cmpd="sng" algn="ctr">
      <a:solidFill>
        <a:schemeClr val="accent5">
          <a:lumMod val="50000"/>
        </a:schemeClr>
      </a:solidFill>
      <a:round/>
    </a:ln>
    <a:effectLst/>
  </c:spPr>
  <c:txPr>
    <a:bodyPr/>
    <a:lstStyle/>
    <a:p>
      <a:pPr>
        <a:defRPr>
          <a:solidFill>
            <a:schemeClr val="accent5">
              <a:lumMod val="50000"/>
            </a:schemeClr>
          </a:solidFill>
          <a:latin typeface="Arial Narrow" panose="020B0606020202030204" pitchFamily="34" charset="0"/>
        </a:defRPr>
      </a:pPr>
      <a:endParaRPr lang="es-CO"/>
    </a:p>
  </c:txPr>
  <c:externalData r:id="rId3">
    <c:autoUpdate val="1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[Cancer en Menor de 18 años.xlsx]TD!TablaDinámica7</c:name>
    <c:fmtId val="69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600" b="1"/>
              <a:t>Casos</a:t>
            </a:r>
            <a:r>
              <a:rPr lang="en-US" sz="1600" b="1" baseline="0"/>
              <a:t> por Estrato</a:t>
            </a:r>
            <a:endParaRPr lang="en-US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TD!$D$186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76B-413C-975A-3F6C48732C3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76B-413C-975A-3F6C48732C3A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76B-413C-975A-3F6C48732C3A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76B-413C-975A-3F6C48732C3A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76B-413C-975A-3F6C48732C3A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TD!$C$187:$C$191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TD!$D$187:$D$191</c:f>
              <c:numCache>
                <c:formatCode>General</c:formatCode>
                <c:ptCount val="4"/>
                <c:pt idx="0">
                  <c:v>68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8C-4FDA-8552-A3497E00A8E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28575" cap="flat" cmpd="sng" algn="ctr">
      <a:solidFill>
        <a:schemeClr val="accent5">
          <a:lumMod val="50000"/>
        </a:schemeClr>
      </a:solidFill>
      <a:round/>
    </a:ln>
    <a:effectLst/>
  </c:spPr>
  <c:txPr>
    <a:bodyPr/>
    <a:lstStyle/>
    <a:p>
      <a:pPr>
        <a:defRPr>
          <a:solidFill>
            <a:schemeClr val="accent5">
              <a:lumMod val="50000"/>
            </a:schemeClr>
          </a:solidFill>
          <a:latin typeface="Arial Narrow" panose="020B0606020202030204" pitchFamily="34" charset="0"/>
        </a:defRPr>
      </a:pPr>
      <a:endParaRPr lang="es-CO"/>
    </a:p>
  </c:txPr>
  <c:externalData r:id="rId4">
    <c:autoUpdate val="1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[Cancer en Menor de 18 años.xlsx]TD!TablaDinámica10</c:name>
    <c:fmtId val="62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600" b="1"/>
              <a:t>Casos por</a:t>
            </a:r>
            <a:r>
              <a:rPr lang="en-US" sz="1600" b="1" baseline="0"/>
              <a:t> Edades</a:t>
            </a:r>
            <a:endParaRPr lang="en-US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TD!$D$133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TD!$C$134:$C$138</c:f>
              <c:strCache>
                <c:ptCount val="4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</c:strCache>
            </c:strRef>
          </c:cat>
          <c:val>
            <c:numRef>
              <c:f>TD!$D$134:$D$138</c:f>
              <c:numCache>
                <c:formatCode>General</c:formatCode>
                <c:ptCount val="4"/>
                <c:pt idx="0">
                  <c:v>17</c:v>
                </c:pt>
                <c:pt idx="1">
                  <c:v>21</c:v>
                </c:pt>
                <c:pt idx="2">
                  <c:v>21</c:v>
                </c:pt>
                <c:pt idx="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A7-4A86-8E6B-22E73BD6546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9221128"/>
        <c:axId val="419221520"/>
      </c:barChart>
      <c:catAx>
        <c:axId val="419221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O"/>
          </a:p>
        </c:txPr>
        <c:crossAx val="419221520"/>
        <c:crosses val="autoZero"/>
        <c:auto val="1"/>
        <c:lblAlgn val="ctr"/>
        <c:lblOffset val="100"/>
        <c:noMultiLvlLbl val="0"/>
      </c:catAx>
      <c:valAx>
        <c:axId val="419221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9221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28575" cap="flat" cmpd="sng" algn="ctr">
      <a:solidFill>
        <a:schemeClr val="accent5">
          <a:lumMod val="50000"/>
        </a:schemeClr>
      </a:solidFill>
      <a:round/>
    </a:ln>
    <a:effectLst/>
  </c:spPr>
  <c:txPr>
    <a:bodyPr/>
    <a:lstStyle/>
    <a:p>
      <a:pPr>
        <a:defRPr>
          <a:solidFill>
            <a:schemeClr val="accent5">
              <a:lumMod val="50000"/>
            </a:schemeClr>
          </a:solidFill>
          <a:latin typeface="Arial Narrow" panose="020B0606020202030204" pitchFamily="34" charset="0"/>
        </a:defRPr>
      </a:pPr>
      <a:endParaRPr lang="es-CO"/>
    </a:p>
  </c:txPr>
  <c:externalData r:id="rId4">
    <c:autoUpdate val="1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[Cancer en Menor de 18 años.xlsx]TD!TablaDinámica8</c:name>
    <c:fmtId val="6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600" b="1">
                <a:solidFill>
                  <a:schemeClr val="accent5">
                    <a:lumMod val="50000"/>
                  </a:schemeClr>
                </a:solidFill>
              </a:rPr>
              <a:t>Casos por Regimen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TD!$D$76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TD!$C$77:$C$81</c:f>
              <c:strCache>
                <c:ptCount val="4"/>
                <c:pt idx="0">
                  <c:v>C</c:v>
                </c:pt>
                <c:pt idx="1">
                  <c:v>S</c:v>
                </c:pt>
                <c:pt idx="2">
                  <c:v>P</c:v>
                </c:pt>
                <c:pt idx="3">
                  <c:v>N</c:v>
                </c:pt>
              </c:strCache>
            </c:strRef>
          </c:cat>
          <c:val>
            <c:numRef>
              <c:f>TD!$D$77:$D$81</c:f>
              <c:numCache>
                <c:formatCode>General</c:formatCode>
                <c:ptCount val="4"/>
                <c:pt idx="0">
                  <c:v>15</c:v>
                </c:pt>
                <c:pt idx="1">
                  <c:v>53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9223480"/>
        <c:axId val="419222696"/>
      </c:barChart>
      <c:catAx>
        <c:axId val="41922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O"/>
          </a:p>
        </c:txPr>
        <c:crossAx val="419222696"/>
        <c:crosses val="autoZero"/>
        <c:auto val="1"/>
        <c:lblAlgn val="ctr"/>
        <c:lblOffset val="100"/>
        <c:noMultiLvlLbl val="0"/>
      </c:catAx>
      <c:valAx>
        <c:axId val="4192226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922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28575" cap="flat" cmpd="sng" algn="ctr">
      <a:solidFill>
        <a:schemeClr val="accent5">
          <a:lumMod val="50000"/>
        </a:schemeClr>
      </a:solidFill>
      <a:round/>
    </a:ln>
    <a:effectLst/>
  </c:spPr>
  <c:txPr>
    <a:bodyPr/>
    <a:lstStyle/>
    <a:p>
      <a:pPr>
        <a:defRPr>
          <a:solidFill>
            <a:schemeClr val="accent5">
              <a:lumMod val="50000"/>
            </a:schemeClr>
          </a:solidFill>
          <a:latin typeface="Arial Narrow" panose="020B0606020202030204" pitchFamily="34" charset="0"/>
        </a:defRPr>
      </a:pPr>
      <a:endParaRPr lang="es-CO"/>
    </a:p>
  </c:txPr>
  <c:externalData r:id="rId4">
    <c:autoUpdate val="1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0AC79F3-991F-2A89-89CE-BFA23FC42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5AD83C8-A495-896E-A5A8-09E3C0F6F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191562D-1A56-6325-AC39-B531DF3B2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5773134A-A05D-A5F7-C6BE-B81460A72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1A56A28-D26C-23B0-7021-FF42877E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657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C4D5A10-C9C7-C5A4-BC64-07CE7B119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2C846C95-B913-BDDD-48A2-552DF0767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72E80D7-4AB9-B67E-3F4B-2AF2BA89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0EB8F1E-BABC-F2ED-46D8-1D5861719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C874CDA-1739-A0B6-BD5C-87C821B85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967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F9890E4C-7051-2CFA-EB68-DC2E271F9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05D31026-88BA-122E-4205-8EF193104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F3B5D75-7E5C-6FD3-B679-64E8FBD0C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5CB37C43-9F36-D5BC-FD13-C2C84C2C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2C7DBB4-0737-F00E-CC2C-4B0AFE7C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1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3353F53-4CA9-F994-816A-825268BC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4D7CF5E-D62C-FBE2-B979-DE2D4D7B8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323A9A5-FEF6-7F47-CC83-290C40F1A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16DFD6E-1B2C-0038-170F-884EE5676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1787839-7C91-6F30-988C-3F9C552E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73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3C80711-951B-8A33-07AB-BE38A13F3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A784365-E961-D812-62F1-470930525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70194E7-1B91-10C3-C6E2-36AFADD6F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0E56677-E47D-23F0-7336-D362B9BA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AFE8239-F809-E701-62E0-239B334EF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54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2593F8B-DA81-BE34-4C0A-0B0D90A5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6129CF4-D319-C70E-2CFC-06AFEAF61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F9E0F765-7B92-BEB2-2794-3146D8856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31D63B2-DAFF-C980-6493-7C037EBBB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0289F4E-7CB9-FE1D-EEB2-A97BE417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534D08D5-F939-1E8A-FD29-B425A02D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888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1710150-F484-4EEC-0F23-31FB3AF48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EEA3832B-D238-F584-9DF3-8E41B2A5E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CF14DCEC-A352-7D1F-3488-1067C567F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E754F973-BA43-4830-4F84-E0BA2D9D1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BBE4E894-4777-B06D-47A4-626AF7A02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1304F5BA-FEDC-A804-33FA-ECA712F8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D27F69A0-8E76-B183-8C61-41A7487F7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ECC76166-6FEF-29FB-2C49-2DBA5BC65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964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8CA33C6-1D49-6463-28C9-249707AF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2A59CECB-F6B8-1C16-1D2D-2D4F98A35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E2894389-50F5-6249-472B-569F5F7B5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B04E4E2B-FA9D-1F26-7927-8786C8EE1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458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723A28F6-16A4-24C9-D12E-AEEC10B5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CD52FF52-C9A0-DD40-49E1-E7FDC7FD7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D25F9442-B51E-179A-1889-F8F8168D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939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400A6B6-AF91-DE5B-D444-7F625A325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D67B80A-ABA4-9C65-49F8-F663041B8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CC43672D-8BAA-EAF3-02ED-9EB900A66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1B24E224-BC2A-D56D-0143-D8ED093E6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93F2AC54-708A-A4DF-2835-4C72C428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58003DC2-164A-67F7-D902-8B4FB19B1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17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78ECFDD-B47D-6A0C-83FB-B9326481D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E7CB2711-680D-1F6C-4DBE-7611E7C74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DCC1372D-0F79-486B-AE31-01659571E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9C737D6-316B-E772-B30C-EE9601861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4A4C7D-BC7A-11AB-F5DC-AAB11518C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DFFFDF40-04F8-21FA-4596-8885628B5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763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D90E226D-1BC3-9438-CED2-AA3202DD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A8A61299-38D2-A02A-FEFC-33EF27D9F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223AE7E-E64D-BC2A-40A3-8900AE5D5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3D55F-4B4A-4F3F-B8ED-5821A82E7AF4}" type="datetimeFigureOut">
              <a:rPr lang="es-CO" smtClean="0"/>
              <a:t>15/06/2024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073612D-6346-971B-8A34-82CCE20DC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5206E28-B982-5E11-6671-F0D1B5C90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497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728744C0-2782-FFC2-2E39-16BF6FC14664}"/>
              </a:ext>
            </a:extLst>
          </p:cNvPr>
          <p:cNvSpPr/>
          <p:nvPr/>
        </p:nvSpPr>
        <p:spPr>
          <a:xfrm>
            <a:off x="0" y="0"/>
            <a:ext cx="2275840" cy="3200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Picture 2" descr="Ver las imágenes de origen">
            <a:extLst>
              <a:ext uri="{FF2B5EF4-FFF2-40B4-BE49-F238E27FC236}">
                <a16:creationId xmlns="" xmlns:a16="http://schemas.microsoft.com/office/drawing/2014/main" id="{01B579E9-5149-F8EF-1B8B-8E8B00265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85" y="1386713"/>
            <a:ext cx="2004869" cy="13361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3197923"/>
            <a:ext cx="2275840" cy="3657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3F56D46B-7D59-DA51-20A3-90E62A842EFE}"/>
              </a:ext>
            </a:extLst>
          </p:cNvPr>
          <p:cNvSpPr/>
          <p:nvPr/>
        </p:nvSpPr>
        <p:spPr>
          <a:xfrm>
            <a:off x="135485" y="3421063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latin typeface="Arial Narrow" panose="020B0606020202030204" pitchFamily="34" charset="0"/>
              </a:rPr>
              <a:t>¿CÓMO </a:t>
            </a:r>
            <a:r>
              <a:rPr lang="es-ES" sz="1400" b="1" dirty="0">
                <a:latin typeface="Arial Narrow" panose="020B0606020202030204" pitchFamily="34" charset="0"/>
              </a:rPr>
              <a:t>SE COMPORTA EL </a:t>
            </a:r>
            <a:r>
              <a:rPr lang="es-ES" sz="1400" b="1" dirty="0" smtClean="0">
                <a:latin typeface="Arial Narrow" panose="020B0606020202030204" pitchFamily="34" charset="0"/>
              </a:rPr>
              <a:t>EVENTO?</a:t>
            </a:r>
            <a:endParaRPr lang="es-CO" sz="1400" b="1" dirty="0">
              <a:latin typeface="Arial Narrow" panose="020B060602020203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=""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391409" y="561579"/>
            <a:ext cx="5718117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CÁNCER MENORES </a:t>
            </a:r>
            <a:r>
              <a:rPr lang="es-E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DE 18 AÑOS</a:t>
            </a:r>
          </a:p>
          <a:p>
            <a:pPr algn="ctr"/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Epidemiológica 23 - 2024</a:t>
            </a:r>
            <a:endParaRPr lang="es-CO" sz="2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45" name="Grupo 44">
            <a:extLst>
              <a:ext uri="{FF2B5EF4-FFF2-40B4-BE49-F238E27FC236}">
                <a16:creationId xmlns="" xmlns:a16="http://schemas.microsoft.com/office/drawing/2014/main" id="{B77E1151-5A1F-478D-0619-D15894CAED9A}"/>
              </a:ext>
            </a:extLst>
          </p:cNvPr>
          <p:cNvGrpSpPr/>
          <p:nvPr/>
        </p:nvGrpSpPr>
        <p:grpSpPr>
          <a:xfrm>
            <a:off x="8760236" y="590518"/>
            <a:ext cx="3005045" cy="980465"/>
            <a:chOff x="3050540" y="1582356"/>
            <a:chExt cx="2760980" cy="980465"/>
          </a:xfrm>
        </p:grpSpPr>
        <p:pic>
          <p:nvPicPr>
            <p:cNvPr id="15" name="Gráfico 14" descr="Grupo de personas con relleno sólido">
              <a:extLst>
                <a:ext uri="{FF2B5EF4-FFF2-40B4-BE49-F238E27FC236}">
                  <a16:creationId xmlns="" xmlns:a16="http://schemas.microsoft.com/office/drawing/2014/main" id="{83EB1B5F-DA2E-A1BA-4540-B57877C82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050540" y="1648421"/>
              <a:ext cx="914400" cy="914400"/>
            </a:xfrm>
            <a:prstGeom prst="rect">
              <a:avLst/>
            </a:prstGeom>
          </p:spPr>
        </p:pic>
        <p:sp>
          <p:nvSpPr>
            <p:cNvPr id="35" name="Rectángulo 34">
              <a:extLst>
                <a:ext uri="{FF2B5EF4-FFF2-40B4-BE49-F238E27FC236}">
                  <a16:creationId xmlns="" xmlns:a16="http://schemas.microsoft.com/office/drawing/2014/main" id="{FB70F656-FB4A-9F61-E627-BA0E0F374BF5}"/>
                </a:ext>
              </a:extLst>
            </p:cNvPr>
            <p:cNvSpPr/>
            <p:nvPr/>
          </p:nvSpPr>
          <p:spPr>
            <a:xfrm>
              <a:off x="3507740" y="1582356"/>
              <a:ext cx="230378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73	</a:t>
              </a:r>
              <a:endParaRPr lang="es-ES" sz="4400" b="1" dirty="0">
                <a:solidFill>
                  <a:srgbClr val="FF0000"/>
                </a:solidFill>
                <a:latin typeface="Arial Narrow" panose="020B0606020202030204" pitchFamily="34" charset="0"/>
              </a:endParaRPr>
            </a:p>
            <a:p>
              <a:pPr algn="ctr"/>
              <a:r>
                <a:rPr lang="es-ES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No. de casos</a:t>
              </a:r>
              <a:endParaRPr lang="es-CO" b="1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6" name="Rectángulo 35">
            <a:extLst>
              <a:ext uri="{FF2B5EF4-FFF2-40B4-BE49-F238E27FC236}">
                <a16:creationId xmlns="" xmlns:a16="http://schemas.microsoft.com/office/drawing/2014/main" id="{C534BA34-BE19-7D14-2942-B524069713C4}"/>
              </a:ext>
            </a:extLst>
          </p:cNvPr>
          <p:cNvSpPr/>
          <p:nvPr/>
        </p:nvSpPr>
        <p:spPr>
          <a:xfrm>
            <a:off x="115163" y="4201035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latin typeface="Arial Narrow" panose="020B0606020202030204" pitchFamily="34" charset="0"/>
              </a:rPr>
              <a:t>2024: 73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="" xmlns:a16="http://schemas.microsoft.com/office/drawing/2014/main" id="{C2429BB9-6A6F-1542-1706-9D7ED0FBC7D8}"/>
              </a:ext>
            </a:extLst>
          </p:cNvPr>
          <p:cNvSpPr/>
          <p:nvPr/>
        </p:nvSpPr>
        <p:spPr>
          <a:xfrm>
            <a:off x="135485" y="4941474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latin typeface="Arial Narrow" panose="020B0606020202030204" pitchFamily="34" charset="0"/>
              </a:rPr>
              <a:t>2023: 33</a:t>
            </a:r>
            <a:endParaRPr lang="es-ES" sz="1400" b="1" dirty="0">
              <a:latin typeface="Arial Narrow" panose="020B0606020202030204" pitchFamily="34" charset="0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="" xmlns:a16="http://schemas.microsoft.com/office/drawing/2014/main" id="{BF553322-74A9-8F86-943E-FFD4763F43FA}"/>
              </a:ext>
            </a:extLst>
          </p:cNvPr>
          <p:cNvSpPr/>
          <p:nvPr/>
        </p:nvSpPr>
        <p:spPr>
          <a:xfrm>
            <a:off x="125323" y="5582920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latin typeface="Arial Narrow" panose="020B0606020202030204" pitchFamily="34" charset="0"/>
              </a:rPr>
              <a:t>2022: 30</a:t>
            </a:r>
            <a:endParaRPr lang="es-ES" sz="1400" b="1" dirty="0">
              <a:latin typeface="Arial Narrow" panose="020B0606020202030204" pitchFamily="34" charset="0"/>
            </a:endParaRPr>
          </a:p>
        </p:txBody>
      </p:sp>
      <p:cxnSp>
        <p:nvCxnSpPr>
          <p:cNvPr id="41" name="Conector recto 40">
            <a:extLst>
              <a:ext uri="{FF2B5EF4-FFF2-40B4-BE49-F238E27FC236}">
                <a16:creationId xmlns="" xmlns:a16="http://schemas.microsoft.com/office/drawing/2014/main" id="{BF71BEE0-CC71-0203-B065-EBCCA040358D}"/>
              </a:ext>
            </a:extLst>
          </p:cNvPr>
          <p:cNvCxnSpPr/>
          <p:nvPr/>
        </p:nvCxnSpPr>
        <p:spPr>
          <a:xfrm>
            <a:off x="125323" y="4841113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="" xmlns:a16="http://schemas.microsoft.com/office/drawing/2014/main" id="{BD02379B-BAB1-6FFF-CEFD-F25AA7C3B579}"/>
              </a:ext>
            </a:extLst>
          </p:cNvPr>
          <p:cNvCxnSpPr/>
          <p:nvPr/>
        </p:nvCxnSpPr>
        <p:spPr>
          <a:xfrm>
            <a:off x="125324" y="5529517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="" xmlns:a16="http://schemas.microsoft.com/office/drawing/2014/main" id="{471FB3A5-366A-EF11-816A-1829C7F66790}"/>
              </a:ext>
            </a:extLst>
          </p:cNvPr>
          <p:cNvCxnSpPr/>
          <p:nvPr/>
        </p:nvCxnSpPr>
        <p:spPr>
          <a:xfrm>
            <a:off x="115163" y="4084066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: esquinas redondeadas 45">
            <a:extLst>
              <a:ext uri="{FF2B5EF4-FFF2-40B4-BE49-F238E27FC236}">
                <a16:creationId xmlns="" xmlns:a16="http://schemas.microsoft.com/office/drawing/2014/main" id="{A12551D6-DD00-3EE8-E702-CAE036800CB9}"/>
              </a:ext>
            </a:extLst>
          </p:cNvPr>
          <p:cNvSpPr/>
          <p:nvPr/>
        </p:nvSpPr>
        <p:spPr>
          <a:xfrm>
            <a:off x="2411325" y="2054796"/>
            <a:ext cx="9567315" cy="12189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Teniendo en cuenta la notificación al SIVIGILA del evento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Cáncer en Menores de 18 años,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en el Distrito de Cartagena de Indias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 la presente semana epidemiológica se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reportaron por parte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de las UPGD 73 casos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, en el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mismo periodo del año 2021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se notificaron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20 casos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, mientras que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para la misma semana en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el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2022 y 2033 se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presentaron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30 y 33 casos respectivamente.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(Figura 1).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=""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2275840" y="1665986"/>
            <a:ext cx="990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Gráfico 20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B5029A39-3292-4596-A4B5-4DF11B441A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571176"/>
              </p:ext>
            </p:extLst>
          </p:nvPr>
        </p:nvGraphicFramePr>
        <p:xfrm>
          <a:off x="3663093" y="3421063"/>
          <a:ext cx="7125493" cy="269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9142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NOTIFICACIÓN </a:t>
            </a:r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POR EAPB - UPGD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="" xmlns:a16="http://schemas.microsoft.com/office/drawing/2014/main" id="{3E16BC30-193D-9CDA-B178-CB21B3A98BE8}"/>
              </a:ext>
            </a:extLst>
          </p:cNvPr>
          <p:cNvSpPr/>
          <p:nvPr/>
        </p:nvSpPr>
        <p:spPr>
          <a:xfrm>
            <a:off x="6096000" y="1259046"/>
            <a:ext cx="5740400" cy="18811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Teniendo en cuenta el número de casos presentados de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Cáncer en Menores de 18 años,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por afiliación a EAPB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en el año 2024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en el Distrito de Cartagena se evidencia que la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EPS COOSALUD posee un 38,4%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(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n=28).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(Figura 2)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="" xmlns:a16="http://schemas.microsoft.com/office/drawing/2014/main" id="{DC401D14-CFB3-3738-8518-1347C4CB829F}"/>
              </a:ext>
            </a:extLst>
          </p:cNvPr>
          <p:cNvSpPr/>
          <p:nvPr/>
        </p:nvSpPr>
        <p:spPr>
          <a:xfrm>
            <a:off x="6070600" y="4052252"/>
            <a:ext cx="5740400" cy="23079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En concordancia con la distribución de la notificación de la UPGD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 la presente semana 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epidemiológica del año 2024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en el Distrito de Cartagena, se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evidenció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que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la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UPGD que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ha reportado al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evento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Cáncer en Menores de 18 años la mayor cantidad de casos, corresponde 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a HOSPITAL INFANTIL NAPOLEON FRANCO 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PAREJA con 93,2% (n=68) (</a:t>
            </a:r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Figura 3</a:t>
            </a:r>
            <a:r>
              <a:rPr lang="es-ES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).</a:t>
            </a:r>
            <a:endParaRPr lang="es-ES" sz="1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97CA90EA-6C3A-1F81-1B52-32332C8710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742248"/>
              </p:ext>
            </p:extLst>
          </p:nvPr>
        </p:nvGraphicFramePr>
        <p:xfrm>
          <a:off x="633458" y="959325"/>
          <a:ext cx="5011966" cy="2541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E07A07E8-1CFC-76B4-3E59-0F4724544B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482899"/>
              </p:ext>
            </p:extLst>
          </p:nvPr>
        </p:nvGraphicFramePr>
        <p:xfrm>
          <a:off x="633458" y="4020234"/>
          <a:ext cx="5011966" cy="2463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972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</a:t>
            </a:r>
            <a:r>
              <a:rPr lang="es-ES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DEMOGRÁFICO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D4137AB4-E41B-CA16-1C54-C61AE9C3477E}"/>
              </a:ext>
            </a:extLst>
          </p:cNvPr>
          <p:cNvSpPr txBox="1"/>
          <p:nvPr/>
        </p:nvSpPr>
        <p:spPr>
          <a:xfrm>
            <a:off x="804621" y="5444935"/>
            <a:ext cx="1085905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El número de casos del evento Cáncer en Menores de 18 años, que se presentaron a la presente semana epidemiológica del año 2024, pertenecen al régimen Subsidiado el 72,60% (n=53); de los casos presentados el 57,53% (n=42) corresponde al sexo masculino; con respecto al rango de edad, los niños entre 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los 5 y 9 años y entre los 10 </a:t>
            </a:r>
            <a:r>
              <a:rPr lang="es-MX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y 14 años poseen el 28,77% (n=21); en relación con la pertenencia étnica el 100,00% (n=73) pertenece a la variable Otro; por área de ocurrencia se reporta un 93,15% (n=68) de casos en el estrato 1, siendo la cabecera municipal la de mayor peso porcentual con un 90,41% (n=66). Cabe resaltar que el 06,85% (n=5) de los casos corresponde a nacionalidad venezolana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endParaRPr lang="es-CO" sz="1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AD41899E-F442-1577-4629-203B5E219B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75938"/>
              </p:ext>
            </p:extLst>
          </p:nvPr>
        </p:nvGraphicFramePr>
        <p:xfrm>
          <a:off x="8423678" y="3235405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9180431"/>
              </p:ext>
            </p:extLst>
          </p:nvPr>
        </p:nvGraphicFramePr>
        <p:xfrm>
          <a:off x="4633593" y="890889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áfico 1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32AD6B3-BAA5-0651-8B6C-3DD6755904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72425"/>
              </p:ext>
            </p:extLst>
          </p:nvPr>
        </p:nvGraphicFramePr>
        <p:xfrm>
          <a:off x="843508" y="3235405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áfico 1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91332EC6-528A-121D-DAD0-8D3F86219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621175"/>
              </p:ext>
            </p:extLst>
          </p:nvPr>
        </p:nvGraphicFramePr>
        <p:xfrm>
          <a:off x="4633593" y="3235405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áfico 18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67D8B870-7505-132C-F353-D80A4F078B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778571"/>
              </p:ext>
            </p:extLst>
          </p:nvPr>
        </p:nvGraphicFramePr>
        <p:xfrm>
          <a:off x="8423678" y="890889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Gráfico 1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3DEC347-257F-499A-7F78-6BD6CE85DD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118463"/>
              </p:ext>
            </p:extLst>
          </p:nvPr>
        </p:nvGraphicFramePr>
        <p:xfrm>
          <a:off x="843508" y="867267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99949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</a:t>
            </a:r>
            <a:r>
              <a:rPr lang="es-ES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DEMOGRÁFICO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="" xmlns:a16="http://schemas.microsoft.com/office/drawing/2014/main" id="{8F078A0F-CB41-BFC7-863C-E6DA32FBCDEC}"/>
              </a:ext>
            </a:extLst>
          </p:cNvPr>
          <p:cNvSpPr/>
          <p:nvPr/>
        </p:nvSpPr>
        <p:spPr>
          <a:xfrm>
            <a:off x="5222240" y="1280160"/>
            <a:ext cx="6532880" cy="49987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>
                <a:solidFill>
                  <a:srgbClr val="002060"/>
                </a:solidFill>
                <a:latin typeface="Arial Narrow" panose="020B0606020202030204" pitchFamily="34" charset="0"/>
              </a:rPr>
              <a:t>En concordancia con lo anterior y teniendo en cuenta los casos notificados del evento 115 – Cáncer en Menores de 18 años, en el Distrito de Cartagena </a:t>
            </a:r>
            <a:r>
              <a:rPr lang="es-MX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hasta la presente semana epidemiológica, </a:t>
            </a:r>
            <a:r>
              <a:rPr lang="es-MX" b="1" dirty="0">
                <a:solidFill>
                  <a:srgbClr val="002060"/>
                </a:solidFill>
                <a:latin typeface="Arial Narrow" panose="020B0606020202030204" pitchFamily="34" charset="0"/>
              </a:rPr>
              <a:t>en la Localidad </a:t>
            </a:r>
            <a:r>
              <a:rPr lang="es-MX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DE LA VIRGEN Y TURÍSTICA se </a:t>
            </a:r>
            <a:r>
              <a:rPr lang="es-MX" b="1" dirty="0">
                <a:solidFill>
                  <a:srgbClr val="002060"/>
                </a:solidFill>
                <a:latin typeface="Arial Narrow" panose="020B0606020202030204" pitchFamily="34" charset="0"/>
              </a:rPr>
              <a:t>presentaron </a:t>
            </a:r>
            <a:r>
              <a:rPr lang="es-MX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36 casos </a:t>
            </a:r>
            <a:r>
              <a:rPr lang="es-MX" b="1" dirty="0">
                <a:solidFill>
                  <a:srgbClr val="002060"/>
                </a:solidFill>
                <a:latin typeface="Arial Narrow" panose="020B0606020202030204" pitchFamily="34" charset="0"/>
              </a:rPr>
              <a:t>para un </a:t>
            </a:r>
            <a:r>
              <a:rPr lang="es-MX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49,3%; </a:t>
            </a:r>
            <a:r>
              <a:rPr lang="es-MX" b="1" dirty="0">
                <a:solidFill>
                  <a:srgbClr val="002060"/>
                </a:solidFill>
                <a:latin typeface="Arial Narrow" panose="020B0606020202030204" pitchFamily="34" charset="0"/>
              </a:rPr>
              <a:t>en la localidad HISTORICA Y DEL CARIBE </a:t>
            </a:r>
            <a:r>
              <a:rPr lang="es-MX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 presentaron 18 casos para un 24,7% y para la </a:t>
            </a:r>
            <a:r>
              <a:rPr lang="es-MX" b="1" dirty="0">
                <a:solidFill>
                  <a:srgbClr val="002060"/>
                </a:solidFill>
                <a:latin typeface="Arial Narrow" panose="020B0606020202030204" pitchFamily="34" charset="0"/>
              </a:rPr>
              <a:t>localidad INDUSTRIAL Y DE LA </a:t>
            </a:r>
            <a:r>
              <a:rPr lang="es-MX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BAHIA se presentaron 19 casos para un 25,0%.</a:t>
            </a:r>
          </a:p>
          <a:p>
            <a:pPr algn="just"/>
            <a:endParaRPr lang="es-MX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es-MX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El barrio con más casos son EL </a:t>
            </a:r>
            <a:r>
              <a:rPr lang="es-MX" b="1" dirty="0">
                <a:solidFill>
                  <a:srgbClr val="002060"/>
                </a:solidFill>
                <a:latin typeface="Arial Narrow" panose="020B0606020202030204" pitchFamily="34" charset="0"/>
              </a:rPr>
              <a:t>POZÓN con </a:t>
            </a:r>
            <a:r>
              <a:rPr lang="es-MX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siete (7) casos (9,6%)</a:t>
            </a:r>
            <a:endParaRPr lang="es-MX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11" y="766156"/>
            <a:ext cx="3761073" cy="602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23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TIPOS DE CÁNCER </a:t>
            </a:r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NOTIFICADOS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="" xmlns:a16="http://schemas.microsoft.com/office/drawing/2014/main" id="{8F078A0F-CB41-BFC7-863C-E6DA32FBCDEC}"/>
              </a:ext>
            </a:extLst>
          </p:cNvPr>
          <p:cNvSpPr/>
          <p:nvPr/>
        </p:nvSpPr>
        <p:spPr>
          <a:xfrm>
            <a:off x="410094" y="4682836"/>
            <a:ext cx="11486342" cy="17364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Hasta 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la presente semana epidemiológica del </a:t>
            </a:r>
            <a:r>
              <a:rPr lang="es-MX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año 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2024 </a:t>
            </a:r>
            <a:r>
              <a:rPr lang="es-MX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se han reportado 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73 casos de cáncer en menores de 18 años, de los cuales el 12,33% (n=9) corresponden a leucemias y el 87,67% restante a otros tipos de cáncer diferentes a leucemia. El 9,59% de los casos se encuentran confirmados. De acuerdo con la clasificación de ingreso, se reportan 2 caso con recaída y 1 caso como segunda neoplasia. </a:t>
            </a:r>
          </a:p>
          <a:p>
            <a:pPr algn="just"/>
            <a:endParaRPr lang="es-MX" sz="1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De </a:t>
            </a:r>
            <a:r>
              <a:rPr lang="es-MX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acuerdo a la adaptación de la Clasificación Internacional de Cáncer Infantil, ICCC-3, establecida en el Protocolo de Vigilancia en Salud Pública para CÁNCER EN MENORES DE 18 AÑOS, código 115, 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 han reportado los 12 </a:t>
            </a:r>
            <a:r>
              <a:rPr lang="es-MX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tipos de cáncer siendo OTRAS NEOPLASIAS MALIGNAS NO 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ESPECIFICADAS el </a:t>
            </a:r>
            <a:r>
              <a:rPr lang="es-MX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de mayor proporción con 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39,73% </a:t>
            </a:r>
            <a:r>
              <a:rPr lang="es-MX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(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n=29), </a:t>
            </a:r>
            <a:r>
              <a:rPr lang="es-MX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seguido de TUMORES GERMINALES TROFOBLÁSTICOS Y OTROS 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GONADALES con 12,33% </a:t>
            </a:r>
            <a:r>
              <a:rPr lang="es-MX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(</a:t>
            </a:r>
            <a:r>
              <a:rPr lang="es-MX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n=9) (Figura 11).</a:t>
            </a:r>
            <a:endParaRPr lang="es-MX" sz="1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1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908262"/>
              </p:ext>
            </p:extLst>
          </p:nvPr>
        </p:nvGraphicFramePr>
        <p:xfrm>
          <a:off x="1711618" y="711199"/>
          <a:ext cx="8768764" cy="3971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168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COMPORTAMIENTO DE LOS INDICADORES DE VIGILANCIA</a:t>
            </a:r>
            <a:endParaRPr lang="es-ES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="" xmlns:a16="http://schemas.microsoft.com/office/drawing/2014/main" id="{8F078A0F-CB41-BFC7-863C-E6DA32FBCDEC}"/>
              </a:ext>
            </a:extLst>
          </p:cNvPr>
          <p:cNvSpPr/>
          <p:nvPr/>
        </p:nvSpPr>
        <p:spPr>
          <a:xfrm>
            <a:off x="426720" y="1056640"/>
            <a:ext cx="11297920" cy="56032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La Tasa de incidencia de leucemias en menores de 15 años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 presentaron 2 casos, para un valor de 0,823 por cada 100.000 habitantes.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Por otro lado, la Tasa de incidencia de cáncer en menores de 18 años a partir del reporte de SIVIGILA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presentó ocho (8) casos hasta la presente semana epidemiológica, obteniendo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un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valor de 2,727 por cada 100.000 habitantes.</a:t>
            </a:r>
            <a:endParaRPr lang="es-MX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es-MX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 ha presentado 1 caso de defunción por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este evento,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lo que representa un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valor de 0,341 por cada 100.000 habitantes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endParaRPr lang="es-MX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es-MX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Hasta la presente semana se contó con una oportunidad dentro del rango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ALTA para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el indicador Oportunidad en la Presunción Diagnóstica (diagnóstico probable) ya que se obtuvo un valor promedio de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0,59;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mientras que para el indicador Oportunidad en el Inicio de Tratamiento se obtuvo un resultado que se ubica en un rango de oportunidad ALTO con un promedio de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0,0.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Por otro lado para la Oportunidad en la Confirmación Diagnóstica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 ubica en el rango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de oportunidad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ALTO con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un valor de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2,56.</a:t>
            </a:r>
          </a:p>
          <a:p>
            <a:pPr algn="just"/>
            <a:endParaRPr lang="es-MX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Hay siete (n=7) registros reportados como Probables que no han sido ajustados por las UPGD, confirmando o descartando con ajustes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3 (confirmado por laboratorio), 6 (descartado) o D (descarte por error en digitación), por lo que el indicador Proporción De Casos Que Permanecen Como Probables se ubica en un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9,6%.</a:t>
            </a:r>
            <a:endParaRPr lang="es-MX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endParaRPr lang="es-MX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2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CONCLUSIONES</a:t>
            </a:r>
            <a:endParaRPr lang="es-ES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="" xmlns:a16="http://schemas.microsoft.com/office/drawing/2014/main" id="{8F078A0F-CB41-BFC7-863C-E6DA32FBCDEC}"/>
              </a:ext>
            </a:extLst>
          </p:cNvPr>
          <p:cNvSpPr/>
          <p:nvPr/>
        </p:nvSpPr>
        <p:spPr>
          <a:xfrm>
            <a:off x="426720" y="1056640"/>
            <a:ext cx="11297920" cy="56032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Año tras año, el número de casos reportados por las UPGD de la ciudad de Cartagena ha ido presentando un aumento significativo, pasando de 33 a 73 casos comparado con la misma semana del año inmediatamente anterior.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Los indicadores de Oportunidad de Presunción Diagnóstica, Oportunidad de Confirmación Diagnóstica y Oportunidad en el Inicio de Tratamiento, presentaron cifras acordes con el promedio nacional para los mismos.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Las neoplasias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clasificadas como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“Otras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neoplasias malignas no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especificadas” son las notificadas con mayor frecuencia y afecta principalmente a los grupos de edad entre los 10 y 14 años. El segundo grupo de mayor notificación lo 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ocupa “Tumores germinales </a:t>
            </a:r>
            <a:r>
              <a:rPr lang="es-MX" sz="16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trofoblásticos</a:t>
            </a:r>
            <a:r>
              <a:rPr lang="es-MX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 y otros </a:t>
            </a: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gonadales” afectando a los grupos de edad entre los 15 y 17 años.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 hace énfasis en que el 93,15% de los casos reportados pertenecen al estrato 1.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 de texto 2">
            <a:extLst>
              <a:ext uri="{FF2B5EF4-FFF2-40B4-BE49-F238E27FC236}">
                <a16:creationId xmlns="" xmlns:a16="http://schemas.microsoft.com/office/drawing/2014/main" id="{946A7BE6-B62D-764E-4F85-12CFAE50C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65864"/>
            <a:ext cx="5233034" cy="572627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PROGRAMA DE VIGILANCIA EN SALUD PÚBLICA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DEPARTAMENTO ADMINISTRATIVO DISTRITAL DE SALUD DADIS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C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ALEX ALBERTO TEJADA NUÑEZ</a:t>
            </a: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Director DADIS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  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EVA MASIEL PEREZ TORRES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Líder Programa De Vigilancia En Salud Pública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</a:p>
          <a:p>
            <a:pPr algn="ctr"/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ELABORADO POR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DARYNEL DAVID DEL TORO LÓPEZ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Profesional Universitario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3" name="Picture 4" descr="Ver las imágenes de origen">
            <a:extLst>
              <a:ext uri="{FF2B5EF4-FFF2-40B4-BE49-F238E27FC236}">
                <a16:creationId xmlns="" xmlns:a16="http://schemas.microsoft.com/office/drawing/2014/main" id="{5F5C1EE3-421C-E991-A2AD-8BBF7BD784C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" y="751840"/>
            <a:ext cx="4828589" cy="2512457"/>
          </a:xfrm>
          <a:prstGeom prst="rect">
            <a:avLst/>
          </a:prstGeom>
          <a:noFill/>
        </p:spPr>
      </p:pic>
      <p:pic>
        <p:nvPicPr>
          <p:cNvPr id="4" name="Imagen 3" descr="Logotipo, nombre de la empresa&#10;&#10;Descripción generada automáticamente">
            <a:extLst>
              <a:ext uri="{FF2B5EF4-FFF2-40B4-BE49-F238E27FC236}">
                <a16:creationId xmlns="" xmlns:a16="http://schemas.microsoft.com/office/drawing/2014/main" id="{228E8ADC-C6FD-7296-2B26-92F6596337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95" y="3276424"/>
            <a:ext cx="3232785" cy="2829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905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9405</TotalTime>
  <Words>1069</Words>
  <Application>Microsoft Office PowerPoint</Application>
  <PresentationFormat>Panorámica</PresentationFormat>
  <Paragraphs>63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Alfonso LARA OROZCO</dc:creator>
  <cp:lastModifiedBy>Cuenta Microsoft</cp:lastModifiedBy>
  <cp:revision>217</cp:revision>
  <dcterms:modified xsi:type="dcterms:W3CDTF">2024-06-15T17:38:17Z</dcterms:modified>
</cp:coreProperties>
</file>