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3" r:id="rId5"/>
    <p:sldId id="264" r:id="rId6"/>
    <p:sldId id="262" r:id="rId7"/>
  </p:sldIdLst>
  <p:sldSz cx="12192000" cy="6858000"/>
  <p:notesSz cx="6858000" cy="9144000"/>
  <p:defaultTextStyle>
    <a:defPPr>
      <a:defRPr lang="es-CO"/>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2" d="100"/>
          <a:sy n="72" d="100"/>
        </p:scale>
        <p:origin x="5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AC79F3-991F-2A89-89CE-BFA23FC429D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75AD83C8-A495-896E-A5A8-09E3C0F6F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1191562D-1A56-6325-AC39-B531DF3B2E4A}"/>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5" name="Marcador de pie de página 4">
            <a:extLst>
              <a:ext uri="{FF2B5EF4-FFF2-40B4-BE49-F238E27FC236}">
                <a16:creationId xmlns:a16="http://schemas.microsoft.com/office/drawing/2014/main" id="{5773134A-A05D-A5F7-C6BE-B81460A7235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1A56A28-D26C-23B0-7021-FF42877E39D6}"/>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149657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4D5A10-C9C7-C5A4-BC64-07CE7B1190D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2C846C95-B913-BDDD-48A2-552DF076750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72E80D7-4AB9-B67E-3F4B-2AF2BA893ED3}"/>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5" name="Marcador de pie de página 4">
            <a:extLst>
              <a:ext uri="{FF2B5EF4-FFF2-40B4-BE49-F238E27FC236}">
                <a16:creationId xmlns:a16="http://schemas.microsoft.com/office/drawing/2014/main" id="{C0EB8F1E-BABC-F2ED-46D8-1D586171938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C874CDA-1739-A0B6-BD5C-87C821B85581}"/>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86967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9890E4C-7051-2CFA-EB68-DC2E271F95FC}"/>
              </a:ext>
            </a:extLst>
          </p:cNvPr>
          <p:cNvSpPr>
            <a:spLocks noGrp="1"/>
          </p:cNvSpPr>
          <p:nvPr>
            <p:ph type="title" orient="vert"/>
          </p:nvPr>
        </p:nvSpPr>
        <p:spPr>
          <a:xfrm>
            <a:off x="8724901"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05D31026-88BA-122E-4205-8EF1931047E6}"/>
              </a:ext>
            </a:extLst>
          </p:cNvPr>
          <p:cNvSpPr>
            <a:spLocks noGrp="1"/>
          </p:cNvSpPr>
          <p:nvPr>
            <p:ph type="body" orient="vert" idx="1"/>
          </p:nvPr>
        </p:nvSpPr>
        <p:spPr>
          <a:xfrm>
            <a:off x="838201"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F3B5D75-7E5C-6FD3-B679-64E8FBD0CE99}"/>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5" name="Marcador de pie de página 4">
            <a:extLst>
              <a:ext uri="{FF2B5EF4-FFF2-40B4-BE49-F238E27FC236}">
                <a16:creationId xmlns:a16="http://schemas.microsoft.com/office/drawing/2014/main" id="{5CB37C43-9F36-D5BC-FD13-C2C84C2CD7F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2C7DBB4-0737-F00E-CC2C-4B0AFE7C1B68}"/>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0361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353F53-4CA9-F994-816A-825268BC66D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4D7CF5E-D62C-FBE2-B979-DE2D4D7B814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323A9A5-FEF6-7F47-CC83-290C40F1AA1D}"/>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5" name="Marcador de pie de página 4">
            <a:extLst>
              <a:ext uri="{FF2B5EF4-FFF2-40B4-BE49-F238E27FC236}">
                <a16:creationId xmlns:a16="http://schemas.microsoft.com/office/drawing/2014/main" id="{E16DFD6E-1B2C-0038-170F-884EE5676B9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1787839-7C91-6F30-988C-3F9C552EACC4}"/>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2473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C80711-951B-8A33-07AB-BE38A13F394C}"/>
              </a:ext>
            </a:extLst>
          </p:cNvPr>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A784365-E961-D812-62F1-470930525919}"/>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70194E7-1B91-10C3-C6E2-36AFADD6F7DB}"/>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5" name="Marcador de pie de página 4">
            <a:extLst>
              <a:ext uri="{FF2B5EF4-FFF2-40B4-BE49-F238E27FC236}">
                <a16:creationId xmlns:a16="http://schemas.microsoft.com/office/drawing/2014/main" id="{D0E56677-E47D-23F0-7336-D362B9BA82F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AFE8239-F809-E701-62E0-239B334EFC6B}"/>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072542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593F8B-DA81-BE34-4C0A-0B0D90A55DC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6129CF4-D319-C70E-2CFC-06AFEAF619C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F9E0F765-7B92-BEB2-2794-3146D8856FE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031D63B2-DAFF-C980-6493-7C037EBBB06F}"/>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6" name="Marcador de pie de página 5">
            <a:extLst>
              <a:ext uri="{FF2B5EF4-FFF2-40B4-BE49-F238E27FC236}">
                <a16:creationId xmlns:a16="http://schemas.microsoft.com/office/drawing/2014/main" id="{30289F4E-7CB9-FE1D-EEB2-A97BE417B80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34D08D5-F939-1E8A-FD29-B425A02DA6FF}"/>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175888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710150-F484-4EEC-0F23-31FB3AF48DF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EA3832B-D238-F584-9DF3-8E41B2A5E86C}"/>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F14DCEC-A352-7D1F-3488-1067C567F573}"/>
              </a:ext>
            </a:extLst>
          </p:cNvPr>
          <p:cNvSpPr>
            <a:spLocks noGrp="1"/>
          </p:cNvSpPr>
          <p:nvPr>
            <p:ph sz="half" idx="2"/>
          </p:nvPr>
        </p:nvSpPr>
        <p:spPr>
          <a:xfrm>
            <a:off x="839789" y="2505076"/>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E754F973-BA43-4830-4F84-E0BA2D9D134E}"/>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BE4E894-4777-B06D-47A4-626AF7A029B6}"/>
              </a:ext>
            </a:extLst>
          </p:cNvPr>
          <p:cNvSpPr>
            <a:spLocks noGrp="1"/>
          </p:cNvSpPr>
          <p:nvPr>
            <p:ph sz="quarter" idx="4"/>
          </p:nvPr>
        </p:nvSpPr>
        <p:spPr>
          <a:xfrm>
            <a:off x="6172201" y="2505076"/>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304F5BA-FEDC-A804-33FA-ECA712F8FAA0}"/>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8" name="Marcador de pie de página 7">
            <a:extLst>
              <a:ext uri="{FF2B5EF4-FFF2-40B4-BE49-F238E27FC236}">
                <a16:creationId xmlns:a16="http://schemas.microsoft.com/office/drawing/2014/main" id="{D27F69A0-8E76-B183-8C61-41A7487F7A34}"/>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ECC76166-6FEF-29FB-2C49-2DBA5BC65759}"/>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3719642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CA33C6-1D49-6463-28C9-249707AFB5B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2A59CECB-F6B8-1C16-1D2D-2D4F98A3532C}"/>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4" name="Marcador de pie de página 3">
            <a:extLst>
              <a:ext uri="{FF2B5EF4-FFF2-40B4-BE49-F238E27FC236}">
                <a16:creationId xmlns:a16="http://schemas.microsoft.com/office/drawing/2014/main" id="{E2894389-50F5-6249-472B-569F5F7B5461}"/>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B04E4E2B-FA9D-1F26-7927-8786C8EE1D1A}"/>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1644589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23A28F6-16A4-24C9-D12E-AEEC10B5D55C}"/>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3" name="Marcador de pie de página 2">
            <a:extLst>
              <a:ext uri="{FF2B5EF4-FFF2-40B4-BE49-F238E27FC236}">
                <a16:creationId xmlns:a16="http://schemas.microsoft.com/office/drawing/2014/main" id="{CD52FF52-C9A0-DD40-49E1-E7FDC7FD70E0}"/>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D25F9442-B51E-179A-1889-F8F8168DF531}"/>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3369398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00A6B6-AF91-DE5B-D444-7F625A325FC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ED67B80A-ABA4-9C65-49F8-F663041B84E5}"/>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CC43672D-8BAA-EAF3-02ED-9EB900A665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B24E224-BC2A-D56D-0143-D8ED093E6ABC}"/>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6" name="Marcador de pie de página 5">
            <a:extLst>
              <a:ext uri="{FF2B5EF4-FFF2-40B4-BE49-F238E27FC236}">
                <a16:creationId xmlns:a16="http://schemas.microsoft.com/office/drawing/2014/main" id="{93F2AC54-708A-A4DF-2835-4C72C428DE4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8003DC2-164A-67F7-D902-8B4FB19B15BC}"/>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204178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8ECFDD-B47D-6A0C-83FB-B9326481DA0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E7CB2711-680D-1F6C-4DBE-7611E7C74A59}"/>
              </a:ext>
            </a:extLst>
          </p:cNvPr>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DCC1372D-0F79-486B-AE31-01659571EA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9C737D6-316B-E772-B30C-EE96018614FA}"/>
              </a:ext>
            </a:extLst>
          </p:cNvPr>
          <p:cNvSpPr>
            <a:spLocks noGrp="1"/>
          </p:cNvSpPr>
          <p:nvPr>
            <p:ph type="dt" sz="half" idx="10"/>
          </p:nvPr>
        </p:nvSpPr>
        <p:spPr/>
        <p:txBody>
          <a:bodyPr/>
          <a:lstStyle/>
          <a:p>
            <a:fld id="{56A3D55F-4B4A-4F3F-B8ED-5821A82E7AF4}" type="datetimeFigureOut">
              <a:rPr lang="es-CO" smtClean="0"/>
              <a:t>17/10/2024</a:t>
            </a:fld>
            <a:endParaRPr lang="es-CO"/>
          </a:p>
        </p:txBody>
      </p:sp>
      <p:sp>
        <p:nvSpPr>
          <p:cNvPr id="6" name="Marcador de pie de página 5">
            <a:extLst>
              <a:ext uri="{FF2B5EF4-FFF2-40B4-BE49-F238E27FC236}">
                <a16:creationId xmlns:a16="http://schemas.microsoft.com/office/drawing/2014/main" id="{BD4A4C7D-BC7A-11AB-F5DC-AAB11518C7E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FFFDF40-04F8-21FA-4596-8885628B5BF2}"/>
              </a:ext>
            </a:extLst>
          </p:cNvPr>
          <p:cNvSpPr>
            <a:spLocks noGrp="1"/>
          </p:cNvSpPr>
          <p:nvPr>
            <p:ph type="sldNum" sz="quarter" idx="12"/>
          </p:nvPr>
        </p:nvSpPr>
        <p:spPr/>
        <p:txBody>
          <a:bodyPr/>
          <a:lstStyle/>
          <a:p>
            <a:fld id="{695AC3EB-4646-4A53-B8DC-219736776771}" type="slidenum">
              <a:rPr lang="es-CO" smtClean="0"/>
              <a:t>‹Nº›</a:t>
            </a:fld>
            <a:endParaRPr lang="es-CO"/>
          </a:p>
        </p:txBody>
      </p:sp>
    </p:spTree>
    <p:extLst>
      <p:ext uri="{BB962C8B-B14F-4D97-AF65-F5344CB8AC3E}">
        <p14:creationId xmlns:p14="http://schemas.microsoft.com/office/powerpoint/2010/main" val="388763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90E226D-1BC3-9438-CED2-AA3202DDE9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8A61299-38D2-A02A-FEFC-33EF27D9F9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223AE7E-E64D-BC2A-40A3-8900AE5D589A}"/>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3D55F-4B4A-4F3F-B8ED-5821A82E7AF4}" type="datetimeFigureOut">
              <a:rPr lang="es-CO" smtClean="0"/>
              <a:t>17/10/2024</a:t>
            </a:fld>
            <a:endParaRPr lang="es-CO"/>
          </a:p>
        </p:txBody>
      </p:sp>
      <p:sp>
        <p:nvSpPr>
          <p:cNvPr id="5" name="Marcador de pie de página 4">
            <a:extLst>
              <a:ext uri="{FF2B5EF4-FFF2-40B4-BE49-F238E27FC236}">
                <a16:creationId xmlns:a16="http://schemas.microsoft.com/office/drawing/2014/main" id="{C073612D-6346-971B-8A34-82CCE20DCCF3}"/>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A5206E28-B982-5E11-6671-F0D1B5C90C4B}"/>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AC3EB-4646-4A53-B8DC-219736776771}" type="slidenum">
              <a:rPr lang="es-CO" smtClean="0"/>
              <a:t>‹Nº›</a:t>
            </a:fld>
            <a:endParaRPr lang="es-CO"/>
          </a:p>
        </p:txBody>
      </p:sp>
    </p:spTree>
    <p:extLst>
      <p:ext uri="{BB962C8B-B14F-4D97-AF65-F5344CB8AC3E}">
        <p14:creationId xmlns:p14="http://schemas.microsoft.com/office/powerpoint/2010/main" val="2784972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svg"/><Relationship Id="rId7"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emf"/><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728744C0-2782-FFC2-2E39-16BF6FC14664}"/>
              </a:ext>
            </a:extLst>
          </p:cNvPr>
          <p:cNvSpPr/>
          <p:nvPr/>
        </p:nvSpPr>
        <p:spPr>
          <a:xfrm>
            <a:off x="0" y="0"/>
            <a:ext cx="2743200" cy="2886442"/>
          </a:xfrm>
          <a:prstGeom prst="rect">
            <a:avLst/>
          </a:prstGeom>
          <a:solidFill>
            <a:schemeClr val="accent1">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s-CO"/>
          </a:p>
        </p:txBody>
      </p:sp>
      <p:sp>
        <p:nvSpPr>
          <p:cNvPr id="7" name="Rectángulo 6">
            <a:extLst>
              <a:ext uri="{FF2B5EF4-FFF2-40B4-BE49-F238E27FC236}">
                <a16:creationId xmlns:a16="http://schemas.microsoft.com/office/drawing/2014/main" id="{12032DD6-5FD3-8712-42FA-E0B819F19CFB}"/>
              </a:ext>
            </a:extLst>
          </p:cNvPr>
          <p:cNvSpPr/>
          <p:nvPr/>
        </p:nvSpPr>
        <p:spPr>
          <a:xfrm>
            <a:off x="667522" y="461405"/>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ACCIDENTE OFÍDICO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1" y="2886442"/>
            <a:ext cx="2743200" cy="3969081"/>
          </a:xfrm>
          <a:prstGeom prst="rect">
            <a:avLst/>
          </a:prstGeom>
          <a:solidFill>
            <a:schemeClr val="tx2">
              <a:lumMod val="40000"/>
              <a:lumOff val="60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s-CO" dirty="0">
              <a:latin typeface="Arial Narrow" panose="020B0606020202030204" pitchFamily="34" charset="0"/>
            </a:endParaRPr>
          </a:p>
        </p:txBody>
      </p:sp>
      <p:sp>
        <p:nvSpPr>
          <p:cNvPr id="10" name="Rectángulo 9">
            <a:extLst>
              <a:ext uri="{FF2B5EF4-FFF2-40B4-BE49-F238E27FC236}">
                <a16:creationId xmlns:a16="http://schemas.microsoft.com/office/drawing/2014/main" id="{3F56D46B-7D59-DA51-20A3-90E62A842EFE}"/>
              </a:ext>
            </a:extLst>
          </p:cNvPr>
          <p:cNvSpPr/>
          <p:nvPr/>
        </p:nvSpPr>
        <p:spPr>
          <a:xfrm>
            <a:off x="156563" y="2902281"/>
            <a:ext cx="2004869"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sz="1400" b="1" dirty="0">
                <a:solidFill>
                  <a:schemeClr val="bg1"/>
                </a:solidFill>
                <a:latin typeface="Arial Narrow" panose="020B0606020202030204" pitchFamily="34" charset="0"/>
              </a:rPr>
              <a:t>COMO SE COMPORTA EL EVENTO</a:t>
            </a:r>
            <a:endParaRPr lang="es-CO" sz="1400" b="1" dirty="0">
              <a:solidFill>
                <a:schemeClr val="bg1"/>
              </a:solidFill>
              <a:latin typeface="Arial Narrow" panose="020B0606020202030204" pitchFamily="34" charset="0"/>
            </a:endParaRPr>
          </a:p>
        </p:txBody>
      </p:sp>
      <p:sp>
        <p:nvSpPr>
          <p:cNvPr id="11" name="Rectángulo: esquinas redondeadas 10">
            <a:extLst>
              <a:ext uri="{FF2B5EF4-FFF2-40B4-BE49-F238E27FC236}">
                <a16:creationId xmlns:a16="http://schemas.microsoft.com/office/drawing/2014/main" id="{D06A2E04-EA7A-D015-9DE3-0945FFC472F2}"/>
              </a:ext>
            </a:extLst>
          </p:cNvPr>
          <p:cNvSpPr/>
          <p:nvPr/>
        </p:nvSpPr>
        <p:spPr>
          <a:xfrm>
            <a:off x="2411325" y="294640"/>
            <a:ext cx="5444490" cy="914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Aft>
                <a:spcPts val="800"/>
              </a:spcAft>
            </a:pPr>
            <a:r>
              <a:rPr lang="es-ES" sz="2000" b="1" dirty="0">
                <a:solidFill>
                  <a:srgbClr val="2F5496"/>
                </a:solidFill>
                <a:latin typeface="Arial Narrow" panose="020B0606020202030204" pitchFamily="34" charset="0"/>
                <a:ea typeface="Times New Roman" panose="02020603050405020304" pitchFamily="18" charset="0"/>
                <a:cs typeface="Times New Roman" panose="02020603050405020304" pitchFamily="18" charset="0"/>
              </a:rPr>
              <a:t>Boletín Epidemiológico Accidente Ofídico en el Distrito de Cartagena</a:t>
            </a:r>
            <a:endParaRPr lang="es-CO" sz="2000" dirty="0">
              <a:latin typeface="Calibri" panose="020F0502020204030204" pitchFamily="34" charset="0"/>
              <a:ea typeface="Calibri" panose="020F0502020204030204" pitchFamily="34" charset="0"/>
              <a:cs typeface="Times New Roman" panose="02020603050405020304" pitchFamily="18" charset="0"/>
            </a:endParaRPr>
          </a:p>
          <a:p>
            <a:pPr algn="ctr"/>
            <a:r>
              <a:rPr lang="es-ES" sz="2000" b="1" dirty="0">
                <a:solidFill>
                  <a:schemeClr val="accent1">
                    <a:lumMod val="75000"/>
                  </a:schemeClr>
                </a:solidFill>
                <a:latin typeface="Arial Narrow" panose="020B0606020202030204" pitchFamily="34" charset="0"/>
              </a:rPr>
              <a:t>Semana Epidemiológica #40 - 2024</a:t>
            </a:r>
            <a:endParaRPr lang="es-CO" sz="2000" b="1" dirty="0">
              <a:solidFill>
                <a:schemeClr val="accent1">
                  <a:lumMod val="75000"/>
                </a:schemeClr>
              </a:solidFill>
              <a:latin typeface="Arial Narrow" panose="020B0606020202030204" pitchFamily="34" charset="0"/>
            </a:endParaRPr>
          </a:p>
        </p:txBody>
      </p:sp>
      <p:grpSp>
        <p:nvGrpSpPr>
          <p:cNvPr id="45" name="Grupo 44">
            <a:extLst>
              <a:ext uri="{FF2B5EF4-FFF2-40B4-BE49-F238E27FC236}">
                <a16:creationId xmlns:a16="http://schemas.microsoft.com/office/drawing/2014/main" id="{B77E1151-5A1F-478D-0619-D15894CAED9A}"/>
              </a:ext>
            </a:extLst>
          </p:cNvPr>
          <p:cNvGrpSpPr/>
          <p:nvPr/>
        </p:nvGrpSpPr>
        <p:grpSpPr>
          <a:xfrm>
            <a:off x="8760235" y="156605"/>
            <a:ext cx="3005045" cy="980465"/>
            <a:chOff x="3050540" y="1582356"/>
            <a:chExt cx="2760980" cy="980465"/>
          </a:xfrm>
        </p:grpSpPr>
        <p:pic>
          <p:nvPicPr>
            <p:cNvPr id="15" name="Gráfico 14" descr="Grupo de personas con relleno sólido">
              <a:extLst>
                <a:ext uri="{FF2B5EF4-FFF2-40B4-BE49-F238E27FC236}">
                  <a16:creationId xmlns:a16="http://schemas.microsoft.com/office/drawing/2014/main" id="{83EB1B5F-DA2E-A1BA-4540-B57877C821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50540" y="1648421"/>
              <a:ext cx="914400" cy="914400"/>
            </a:xfrm>
            <a:prstGeom prst="rect">
              <a:avLst/>
            </a:prstGeom>
          </p:spPr>
        </p:pic>
        <p:sp>
          <p:nvSpPr>
            <p:cNvPr id="35" name="Rectángulo 34">
              <a:extLst>
                <a:ext uri="{FF2B5EF4-FFF2-40B4-BE49-F238E27FC236}">
                  <a16:creationId xmlns:a16="http://schemas.microsoft.com/office/drawing/2014/main" id="{FB70F656-FB4A-9F61-E627-BA0E0F374BF5}"/>
                </a:ext>
              </a:extLst>
            </p:cNvPr>
            <p:cNvSpPr/>
            <p:nvPr/>
          </p:nvSpPr>
          <p:spPr>
            <a:xfrm>
              <a:off x="3507740" y="1582356"/>
              <a:ext cx="2303780" cy="9144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sz="4400" b="1" dirty="0">
                  <a:solidFill>
                    <a:srgbClr val="FF0000"/>
                  </a:solidFill>
                  <a:latin typeface="Arial Narrow" panose="020B0606020202030204" pitchFamily="34" charset="0"/>
                </a:rPr>
                <a:t>23</a:t>
              </a:r>
            </a:p>
            <a:p>
              <a:pPr algn="ctr"/>
              <a:r>
                <a:rPr lang="es-ES" b="1" dirty="0">
                  <a:solidFill>
                    <a:srgbClr val="002060"/>
                  </a:solidFill>
                  <a:latin typeface="Arial Narrow" panose="020B0606020202030204" pitchFamily="34" charset="0"/>
                </a:rPr>
                <a:t>No. de casos</a:t>
              </a:r>
              <a:endParaRPr lang="es-CO" b="1" dirty="0">
                <a:solidFill>
                  <a:srgbClr val="002060"/>
                </a:solidFill>
                <a:latin typeface="Arial Narrow" panose="020B0606020202030204" pitchFamily="34" charset="0"/>
              </a:endParaRPr>
            </a:p>
          </p:txBody>
        </p:sp>
      </p:grpSp>
      <p:sp>
        <p:nvSpPr>
          <p:cNvPr id="46" name="Rectángulo: esquinas redondeadas 45">
            <a:extLst>
              <a:ext uri="{FF2B5EF4-FFF2-40B4-BE49-F238E27FC236}">
                <a16:creationId xmlns:a16="http://schemas.microsoft.com/office/drawing/2014/main" id="{A12551D6-DD00-3EE8-E702-CAE036800CB9}"/>
              </a:ext>
            </a:extLst>
          </p:cNvPr>
          <p:cNvSpPr/>
          <p:nvPr/>
        </p:nvSpPr>
        <p:spPr>
          <a:xfrm>
            <a:off x="2950237" y="1476524"/>
            <a:ext cx="9141821" cy="1667547"/>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b="1" dirty="0">
                <a:solidFill>
                  <a:schemeClr val="accent1">
                    <a:lumMod val="75000"/>
                  </a:schemeClr>
                </a:solidFill>
                <a:latin typeface="Arial Narrow" panose="020B0606020202030204" pitchFamily="34" charset="0"/>
              </a:rPr>
              <a:t>Teniendo en cuenta la notificación al SIVIGILA del evento </a:t>
            </a:r>
            <a:r>
              <a:rPr lang="es-ES" sz="1400" b="1" dirty="0">
                <a:solidFill>
                  <a:schemeClr val="accent1">
                    <a:lumMod val="75000"/>
                  </a:schemeClr>
                </a:solidFill>
                <a:latin typeface="Arial Narrow" panose="020B0606020202030204" pitchFamily="34" charset="0"/>
                <a:ea typeface="Times New Roman" panose="02020603050405020304" pitchFamily="18" charset="0"/>
                <a:cs typeface="Times New Roman" panose="02020603050405020304" pitchFamily="18" charset="0"/>
              </a:rPr>
              <a:t>Accidente Ofídico</a:t>
            </a:r>
            <a:r>
              <a:rPr lang="es-ES" sz="1400" b="1" dirty="0">
                <a:solidFill>
                  <a:schemeClr val="accent1">
                    <a:lumMod val="75000"/>
                  </a:schemeClr>
                </a:solidFill>
                <a:latin typeface="Arial Narrow" panose="020B0606020202030204" pitchFamily="34" charset="0"/>
              </a:rPr>
              <a:t>, en el Distrito de Cartagena de Indias a semana epidemiológica #40 año 2024 se reportaron por parte de las UPGD 23 casos, en el 2023 se notificaron 15 casos, mientras que en el 2022 se presentó 18 casos; en concordancia con lo anterior, se presenta un incremento del 53% en el número de casos en el año 2024. Teniendo en cuenta el promedio histórico desde 2017 a 2023 de los casos de accidente ofídico se esperaban que se presentaran 15 casos a esta misma semana y se observa que se notificaron 23 casos, lo cual representa un incremento estadísticamente significativo. Y al observar la incidencia acumulada por semana del evento  se observa que ha sido mas alta que en los últimos 5 años y le sigue la del año la del año 2020. (Figura 1).</a:t>
            </a:r>
          </a:p>
        </p:txBody>
      </p:sp>
      <p:cxnSp>
        <p:nvCxnSpPr>
          <p:cNvPr id="49" name="Conector recto 48">
            <a:extLst>
              <a:ext uri="{FF2B5EF4-FFF2-40B4-BE49-F238E27FC236}">
                <a16:creationId xmlns:a16="http://schemas.microsoft.com/office/drawing/2014/main" id="{21284687-9801-71FE-36DE-4FB651C17C01}"/>
              </a:ext>
            </a:extLst>
          </p:cNvPr>
          <p:cNvCxnSpPr>
            <a:cxnSpLocks/>
          </p:cNvCxnSpPr>
          <p:nvPr/>
        </p:nvCxnSpPr>
        <p:spPr>
          <a:xfrm>
            <a:off x="2275840" y="1336506"/>
            <a:ext cx="991616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20" name="Imagen 19">
            <a:extLst>
              <a:ext uri="{FF2B5EF4-FFF2-40B4-BE49-F238E27FC236}">
                <a16:creationId xmlns:a16="http://schemas.microsoft.com/office/drawing/2014/main" id="{CA77E49D-E0BD-4D97-8B29-D50D5348CBB9}"/>
              </a:ext>
            </a:extLst>
          </p:cNvPr>
          <p:cNvPicPr>
            <a:picLocks noChangeAspect="1"/>
          </p:cNvPicPr>
          <p:nvPr/>
        </p:nvPicPr>
        <p:blipFill>
          <a:blip r:embed="rId4">
            <a:extLst>
              <a:ext uri="{BEBA8EAE-BF5A-486C-A8C5-ECC9F3942E4B}">
                <a14:imgProps xmlns:a14="http://schemas.microsoft.com/office/drawing/2010/main">
                  <a14:imgLayer r:embed="rId5">
                    <a14:imgEffect>
                      <a14:saturation sat="33000"/>
                    </a14:imgEffect>
                  </a14:imgLayer>
                </a14:imgProps>
              </a:ext>
            </a:extLst>
          </a:blip>
          <a:stretch>
            <a:fillRect/>
          </a:stretch>
        </p:blipFill>
        <p:spPr>
          <a:xfrm>
            <a:off x="99942" y="1336506"/>
            <a:ext cx="2537241" cy="1256419"/>
          </a:xfrm>
          <a:prstGeom prst="rect">
            <a:avLst/>
          </a:prstGeom>
        </p:spPr>
      </p:pic>
      <p:pic>
        <p:nvPicPr>
          <p:cNvPr id="3" name="Imagen 2">
            <a:extLst>
              <a:ext uri="{FF2B5EF4-FFF2-40B4-BE49-F238E27FC236}">
                <a16:creationId xmlns:a16="http://schemas.microsoft.com/office/drawing/2014/main" id="{6F7BD1E9-BA5E-4FE4-B7CE-73FD51F2B810}"/>
              </a:ext>
            </a:extLst>
          </p:cNvPr>
          <p:cNvPicPr>
            <a:picLocks noChangeAspect="1"/>
          </p:cNvPicPr>
          <p:nvPr/>
        </p:nvPicPr>
        <p:blipFill>
          <a:blip r:embed="rId6"/>
          <a:stretch>
            <a:fillRect/>
          </a:stretch>
        </p:blipFill>
        <p:spPr>
          <a:xfrm>
            <a:off x="49969" y="4973594"/>
            <a:ext cx="2587213" cy="1639579"/>
          </a:xfrm>
          <a:prstGeom prst="rect">
            <a:avLst/>
          </a:prstGeom>
        </p:spPr>
      </p:pic>
      <p:pic>
        <p:nvPicPr>
          <p:cNvPr id="4" name="Imagen 3">
            <a:extLst>
              <a:ext uri="{FF2B5EF4-FFF2-40B4-BE49-F238E27FC236}">
                <a16:creationId xmlns:a16="http://schemas.microsoft.com/office/drawing/2014/main" id="{7E7D77C2-F8B8-4B1C-A48F-350FA8D8088B}"/>
              </a:ext>
            </a:extLst>
          </p:cNvPr>
          <p:cNvPicPr>
            <a:picLocks noChangeAspect="1"/>
          </p:cNvPicPr>
          <p:nvPr/>
        </p:nvPicPr>
        <p:blipFill>
          <a:blip r:embed="rId7"/>
          <a:stretch>
            <a:fillRect/>
          </a:stretch>
        </p:blipFill>
        <p:spPr>
          <a:xfrm>
            <a:off x="49969" y="3547142"/>
            <a:ext cx="2587213" cy="1264644"/>
          </a:xfrm>
          <a:prstGeom prst="rect">
            <a:avLst/>
          </a:prstGeom>
        </p:spPr>
      </p:pic>
      <p:pic>
        <p:nvPicPr>
          <p:cNvPr id="2" name="Imagen 1">
            <a:extLst>
              <a:ext uri="{FF2B5EF4-FFF2-40B4-BE49-F238E27FC236}">
                <a16:creationId xmlns:a16="http://schemas.microsoft.com/office/drawing/2014/main" id="{C61ED866-1AA0-4C1A-8D18-B8AC139194E1}"/>
              </a:ext>
            </a:extLst>
          </p:cNvPr>
          <p:cNvPicPr>
            <a:picLocks noChangeAspect="1"/>
          </p:cNvPicPr>
          <p:nvPr/>
        </p:nvPicPr>
        <p:blipFill>
          <a:blip r:embed="rId8"/>
          <a:stretch>
            <a:fillRect/>
          </a:stretch>
        </p:blipFill>
        <p:spPr>
          <a:xfrm>
            <a:off x="2950238" y="3284088"/>
            <a:ext cx="9085200" cy="3417307"/>
          </a:xfrm>
          <a:prstGeom prst="rect">
            <a:avLst/>
          </a:prstGeom>
        </p:spPr>
      </p:pic>
    </p:spTree>
    <p:extLst>
      <p:ext uri="{BB962C8B-B14F-4D97-AF65-F5344CB8AC3E}">
        <p14:creationId xmlns:p14="http://schemas.microsoft.com/office/powerpoint/2010/main" val="79142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0" y="0"/>
            <a:ext cx="12192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s-ES" sz="3200" b="1" dirty="0">
                <a:solidFill>
                  <a:srgbClr val="002060"/>
                </a:solidFill>
                <a:latin typeface="Arial Narrow" panose="020B0606020202030204" pitchFamily="34" charset="0"/>
              </a:rPr>
              <a:t>CONDICIONES DEMOGRAFICAS </a:t>
            </a:r>
            <a:r>
              <a:rPr lang="es-ES" sz="3200" b="1" dirty="0">
                <a:solidFill>
                  <a:schemeClr val="accent1">
                    <a:lumMod val="50000"/>
                  </a:schemeClr>
                </a:solidFill>
                <a:latin typeface="Arial Narrow" panose="020B0606020202030204" pitchFamily="34" charset="0"/>
              </a:rPr>
              <a:t>SEMANA EPIDEMIOLÓGICA #40 - 2024</a:t>
            </a:r>
            <a:endParaRPr lang="es-CO" sz="3200" b="1" dirty="0">
              <a:solidFill>
                <a:srgbClr val="002060"/>
              </a:solidFill>
              <a:latin typeface="Arial Narrow" panose="020B0606020202030204" pitchFamily="34" charset="0"/>
            </a:endParaRPr>
          </a:p>
        </p:txBody>
      </p:sp>
      <p:sp>
        <p:nvSpPr>
          <p:cNvPr id="12" name="Rectángulo: esquinas redondeadas 11">
            <a:extLst>
              <a:ext uri="{FF2B5EF4-FFF2-40B4-BE49-F238E27FC236}">
                <a16:creationId xmlns:a16="http://schemas.microsoft.com/office/drawing/2014/main" id="{3E16BC30-193D-9CDA-B178-CB21B3A98BE8}"/>
              </a:ext>
            </a:extLst>
          </p:cNvPr>
          <p:cNvSpPr/>
          <p:nvPr/>
        </p:nvSpPr>
        <p:spPr>
          <a:xfrm>
            <a:off x="6024880" y="751840"/>
            <a:ext cx="5740400" cy="2494721"/>
          </a:xfrm>
          <a:prstGeom prst="roundRect">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just"/>
            <a:r>
              <a:rPr lang="es-CO" sz="1500" dirty="0">
                <a:solidFill>
                  <a:srgbClr val="000000"/>
                </a:solidFill>
                <a:latin typeface="Arial Narrow" panose="020B0606020202030204" pitchFamily="34" charset="0"/>
                <a:ea typeface="Arial" panose="020B0604020202020204" pitchFamily="34" charset="0"/>
              </a:rPr>
              <a:t>De acuerdo a los determinantes demográficos y sociales se presentó una mayor proporción en el sexo masculino con el 61%, los casos son de nacionalidad Colombiana y residentes en la Localidad De la Virgen y turística con el 57%, en la localidad Histórica y del caribe Norte el 22% y en la localidad Industrial y de la bahía el 22%, restante. Los barrios donde se presentaron los accidentes ofídicos fueron en Olaya Herrera con el 13% (n=3). Le sigue Tierra Baja con el 9%(n=2), Bayunca, Arroyo Grande, Arroyo de Piedra, Arroyo de las Canoas, Nuevo Paraíso, Cielo Mar, Torices, Campestre, Barú, Paseo de Bolívar, Villa Corelca, El Pozón, Membrillal y en el Barrio Nuevo Porvenir, con el 4% (n=1), respectivamente..</a:t>
            </a:r>
            <a:endParaRPr lang="es-CO" sz="1500" dirty="0">
              <a:solidFill>
                <a:schemeClr val="accent5">
                  <a:lumMod val="50000"/>
                </a:schemeClr>
              </a:solidFill>
              <a:latin typeface="Arial Narrow" panose="020B0606020202030204" pitchFamily="34" charset="0"/>
            </a:endParaRPr>
          </a:p>
        </p:txBody>
      </p:sp>
      <p:pic>
        <p:nvPicPr>
          <p:cNvPr id="2" name="Imagen 1">
            <a:extLst>
              <a:ext uri="{FF2B5EF4-FFF2-40B4-BE49-F238E27FC236}">
                <a16:creationId xmlns:a16="http://schemas.microsoft.com/office/drawing/2014/main" id="{B11A7246-0986-4BA3-A3A7-0323A80808C0}"/>
              </a:ext>
            </a:extLst>
          </p:cNvPr>
          <p:cNvPicPr>
            <a:picLocks noChangeAspect="1"/>
          </p:cNvPicPr>
          <p:nvPr/>
        </p:nvPicPr>
        <p:blipFill>
          <a:blip r:embed="rId2"/>
          <a:stretch>
            <a:fillRect/>
          </a:stretch>
        </p:blipFill>
        <p:spPr>
          <a:xfrm>
            <a:off x="185529" y="794917"/>
            <a:ext cx="5496390" cy="2780017"/>
          </a:xfrm>
          <a:prstGeom prst="rect">
            <a:avLst/>
          </a:prstGeom>
        </p:spPr>
      </p:pic>
      <p:pic>
        <p:nvPicPr>
          <p:cNvPr id="3" name="Imagen 2">
            <a:extLst>
              <a:ext uri="{FF2B5EF4-FFF2-40B4-BE49-F238E27FC236}">
                <a16:creationId xmlns:a16="http://schemas.microsoft.com/office/drawing/2014/main" id="{8EC61A92-B273-4885-AF3C-7692F906E65A}"/>
              </a:ext>
            </a:extLst>
          </p:cNvPr>
          <p:cNvPicPr>
            <a:picLocks noChangeAspect="1"/>
          </p:cNvPicPr>
          <p:nvPr/>
        </p:nvPicPr>
        <p:blipFill>
          <a:blip r:embed="rId3"/>
          <a:stretch>
            <a:fillRect/>
          </a:stretch>
        </p:blipFill>
        <p:spPr>
          <a:xfrm>
            <a:off x="185529" y="3760251"/>
            <a:ext cx="5496390" cy="2980375"/>
          </a:xfrm>
          <a:prstGeom prst="rect">
            <a:avLst/>
          </a:prstGeom>
        </p:spPr>
      </p:pic>
      <p:pic>
        <p:nvPicPr>
          <p:cNvPr id="4" name="Imagen 3">
            <a:extLst>
              <a:ext uri="{FF2B5EF4-FFF2-40B4-BE49-F238E27FC236}">
                <a16:creationId xmlns:a16="http://schemas.microsoft.com/office/drawing/2014/main" id="{B4668785-4989-4659-A680-83A7E5BD5773}"/>
              </a:ext>
            </a:extLst>
          </p:cNvPr>
          <p:cNvPicPr>
            <a:picLocks noChangeAspect="1"/>
          </p:cNvPicPr>
          <p:nvPr/>
        </p:nvPicPr>
        <p:blipFill>
          <a:blip r:embed="rId4"/>
          <a:stretch>
            <a:fillRect/>
          </a:stretch>
        </p:blipFill>
        <p:spPr>
          <a:xfrm>
            <a:off x="5967482" y="3429000"/>
            <a:ext cx="5906466" cy="3271193"/>
          </a:xfrm>
          <a:prstGeom prst="rect">
            <a:avLst/>
          </a:prstGeom>
        </p:spPr>
      </p:pic>
    </p:spTree>
    <p:extLst>
      <p:ext uri="{BB962C8B-B14F-4D97-AF65-F5344CB8AC3E}">
        <p14:creationId xmlns:p14="http://schemas.microsoft.com/office/powerpoint/2010/main" val="509723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0" y="0"/>
            <a:ext cx="12192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s-ES" sz="3200" b="1" dirty="0">
                <a:solidFill>
                  <a:srgbClr val="002060"/>
                </a:solidFill>
                <a:latin typeface="Arial Narrow" panose="020B0606020202030204" pitchFamily="34" charset="0"/>
              </a:rPr>
              <a:t>CONDICIONES DEMOGRAFICAS </a:t>
            </a:r>
            <a:r>
              <a:rPr lang="es-ES" sz="3200" b="1" dirty="0">
                <a:solidFill>
                  <a:schemeClr val="accent1">
                    <a:lumMod val="50000"/>
                  </a:schemeClr>
                </a:solidFill>
                <a:latin typeface="Arial Narrow" panose="020B0606020202030204" pitchFamily="34" charset="0"/>
              </a:rPr>
              <a:t>SEMANA EPIDEMIOLÓGICA #40 - 2024</a:t>
            </a:r>
            <a:endParaRPr lang="es-CO" sz="3200" b="1" dirty="0">
              <a:solidFill>
                <a:srgbClr val="002060"/>
              </a:solidFill>
              <a:latin typeface="Arial Narrow" panose="020B0606020202030204" pitchFamily="34" charset="0"/>
            </a:endParaRPr>
          </a:p>
        </p:txBody>
      </p:sp>
      <p:sp>
        <p:nvSpPr>
          <p:cNvPr id="5" name="CuadroTexto 4">
            <a:extLst>
              <a:ext uri="{FF2B5EF4-FFF2-40B4-BE49-F238E27FC236}">
                <a16:creationId xmlns:a16="http://schemas.microsoft.com/office/drawing/2014/main" id="{D4137AB4-E41B-CA16-1C54-C61AE9C3477E}"/>
              </a:ext>
            </a:extLst>
          </p:cNvPr>
          <p:cNvSpPr txBox="1"/>
          <p:nvPr/>
        </p:nvSpPr>
        <p:spPr>
          <a:xfrm>
            <a:off x="5835657" y="3877075"/>
            <a:ext cx="5929623" cy="3046988"/>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s-CO" sz="1600" dirty="0">
                <a:solidFill>
                  <a:schemeClr val="tx1"/>
                </a:solidFill>
                <a:latin typeface="Arial Narrow" panose="020B0606020202030204" pitchFamily="34" charset="0"/>
                <a:ea typeface="Arial" panose="020B0604020202020204" pitchFamily="34" charset="0"/>
              </a:rPr>
              <a:t>De acuerdo con los determinantes sociales y demográficos del evento Accidente Ofídico según la variable grupo de edad, el evento se presentó en mayor proporción en los grupos de edad entre los 10-14 y 25-29 con el 13%; seguido de los grupos de 5-9, 45-49, 20-24 y mayores de 65 años con el 10%; Revisando la variable tipo de seguridad social, se han presentado en los regímenes subsidiado con una proporción de 70%, seguido el régimen contributivo con el 30%; en el 100%  de los casos se consignó como Otra Pertinencia Étnica. De acuerdo con las Empresa Administradora de Planes de Beneficios, en los casos de Accidente Ofídico se presentó  en mayor proporción de casos en la EAPB  Salud Total con el 30%, seguido de Coosalud con el 26%, seguido de Nueva EPS con el 13% y Mutual Ser 13%, Sanitas, Sura, Cajacopi y Famisanar con el 4%, respectivamente.</a:t>
            </a:r>
            <a:endParaRPr lang="es-CO" sz="1600" dirty="0">
              <a:solidFill>
                <a:schemeClr val="tx1"/>
              </a:solidFill>
              <a:latin typeface="Arial Narrow" panose="020B0606020202030204" pitchFamily="34" charset="0"/>
            </a:endParaRPr>
          </a:p>
        </p:txBody>
      </p:sp>
      <p:pic>
        <p:nvPicPr>
          <p:cNvPr id="6" name="Imagen 5">
            <a:extLst>
              <a:ext uri="{FF2B5EF4-FFF2-40B4-BE49-F238E27FC236}">
                <a16:creationId xmlns:a16="http://schemas.microsoft.com/office/drawing/2014/main" id="{1E07977B-A2D2-4368-A93D-8C60B957E387}"/>
              </a:ext>
            </a:extLst>
          </p:cNvPr>
          <p:cNvPicPr>
            <a:picLocks noChangeAspect="1"/>
          </p:cNvPicPr>
          <p:nvPr/>
        </p:nvPicPr>
        <p:blipFill>
          <a:blip r:embed="rId2"/>
          <a:stretch>
            <a:fillRect/>
          </a:stretch>
        </p:blipFill>
        <p:spPr>
          <a:xfrm>
            <a:off x="332475" y="728871"/>
            <a:ext cx="5096698" cy="2904475"/>
          </a:xfrm>
          <a:prstGeom prst="rect">
            <a:avLst/>
          </a:prstGeom>
        </p:spPr>
      </p:pic>
      <p:pic>
        <p:nvPicPr>
          <p:cNvPr id="9" name="Imagen 8">
            <a:extLst>
              <a:ext uri="{FF2B5EF4-FFF2-40B4-BE49-F238E27FC236}">
                <a16:creationId xmlns:a16="http://schemas.microsoft.com/office/drawing/2014/main" id="{23BECD13-F66F-4B6F-B256-A2FCA2D5C2F6}"/>
              </a:ext>
            </a:extLst>
          </p:cNvPr>
          <p:cNvPicPr>
            <a:picLocks noChangeAspect="1"/>
          </p:cNvPicPr>
          <p:nvPr/>
        </p:nvPicPr>
        <p:blipFill>
          <a:blip r:embed="rId3"/>
          <a:stretch>
            <a:fillRect/>
          </a:stretch>
        </p:blipFill>
        <p:spPr>
          <a:xfrm>
            <a:off x="5855892" y="728871"/>
            <a:ext cx="5909387" cy="2904475"/>
          </a:xfrm>
          <a:prstGeom prst="rect">
            <a:avLst/>
          </a:prstGeom>
        </p:spPr>
      </p:pic>
      <p:pic>
        <p:nvPicPr>
          <p:cNvPr id="10" name="Imagen 9">
            <a:extLst>
              <a:ext uri="{FF2B5EF4-FFF2-40B4-BE49-F238E27FC236}">
                <a16:creationId xmlns:a16="http://schemas.microsoft.com/office/drawing/2014/main" id="{0D699AB3-D917-4265-B48F-F4FFC230B580}"/>
              </a:ext>
            </a:extLst>
          </p:cNvPr>
          <p:cNvPicPr>
            <a:picLocks noChangeAspect="1"/>
          </p:cNvPicPr>
          <p:nvPr/>
        </p:nvPicPr>
        <p:blipFill>
          <a:blip r:embed="rId4"/>
          <a:stretch>
            <a:fillRect/>
          </a:stretch>
        </p:blipFill>
        <p:spPr>
          <a:xfrm>
            <a:off x="332475" y="3877075"/>
            <a:ext cx="4999153" cy="2755631"/>
          </a:xfrm>
          <a:prstGeom prst="rect">
            <a:avLst/>
          </a:prstGeom>
        </p:spPr>
      </p:pic>
    </p:spTree>
    <p:extLst>
      <p:ext uri="{BB962C8B-B14F-4D97-AF65-F5344CB8AC3E}">
        <p14:creationId xmlns:p14="http://schemas.microsoft.com/office/powerpoint/2010/main" val="99949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0" y="0"/>
            <a:ext cx="12192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07000"/>
              </a:lnSpc>
              <a:spcBef>
                <a:spcPts val="200"/>
              </a:spcBef>
            </a:pPr>
            <a:r>
              <a:rPr lang="es-CO" sz="2800" b="1" dirty="0">
                <a:solidFill>
                  <a:schemeClr val="accent1">
                    <a:lumMod val="50000"/>
                  </a:schemeClr>
                </a:solidFill>
                <a:latin typeface="Arial Narrow" panose="020B0606020202030204" pitchFamily="34" charset="0"/>
                <a:ea typeface="Calibri" panose="020F0502020204030204" pitchFamily="34" charset="0"/>
                <a:cs typeface="Times New Roman" panose="02020603050405020304" pitchFamily="18" charset="0"/>
              </a:rPr>
              <a:t>INDICADORES ACCIDENTE OFIDICO </a:t>
            </a:r>
            <a:r>
              <a:rPr lang="es-ES" sz="2800" b="1" dirty="0">
                <a:solidFill>
                  <a:schemeClr val="accent1">
                    <a:lumMod val="50000"/>
                  </a:schemeClr>
                </a:solidFill>
                <a:latin typeface="Arial Narrow" panose="020B0606020202030204" pitchFamily="34" charset="0"/>
              </a:rPr>
              <a:t>SEMANA EPIDEMIOLÓGICA #40 - 2024</a:t>
            </a:r>
            <a:endParaRPr lang="es-CO" sz="2800" b="1" dirty="0">
              <a:solidFill>
                <a:schemeClr val="accent1">
                  <a:lumMod val="50000"/>
                </a:schemeClr>
              </a:solidFill>
              <a:latin typeface="Arial Narrow" panose="020B0606020202030204" pitchFamily="34" charset="0"/>
            </a:endParaRPr>
          </a:p>
        </p:txBody>
      </p:sp>
      <p:sp>
        <p:nvSpPr>
          <p:cNvPr id="15" name="Rectángulo: esquinas redondeadas 14">
            <a:extLst>
              <a:ext uri="{FF2B5EF4-FFF2-40B4-BE49-F238E27FC236}">
                <a16:creationId xmlns:a16="http://schemas.microsoft.com/office/drawing/2014/main" id="{8F078A0F-CB41-BFC7-863C-E6DA32FBCDEC}"/>
              </a:ext>
            </a:extLst>
          </p:cNvPr>
          <p:cNvSpPr/>
          <p:nvPr/>
        </p:nvSpPr>
        <p:spPr>
          <a:xfrm>
            <a:off x="292431" y="843813"/>
            <a:ext cx="6439672" cy="2230691"/>
          </a:xfrm>
          <a:prstGeom prst="roundRect">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just">
              <a:lnSpc>
                <a:spcPct val="115000"/>
              </a:lnSpc>
            </a:pPr>
            <a:r>
              <a:rPr lang="es-CO" sz="1500" dirty="0">
                <a:solidFill>
                  <a:schemeClr val="tx1"/>
                </a:solidFill>
                <a:latin typeface="Arial Narrow" panose="020B0606020202030204" pitchFamily="34" charset="0"/>
                <a:ea typeface="Arial" panose="020B0604020202020204" pitchFamily="34" charset="0"/>
              </a:rPr>
              <a:t>De acuerdo a la Severidad del accidente ofídico podemos observar que el 57% de los casos fueron Leves, el 26% como No Envenenamiento, el 13% como grave y el 4% como moderado.</a:t>
            </a:r>
          </a:p>
          <a:p>
            <a:pPr algn="just">
              <a:lnSpc>
                <a:spcPct val="115000"/>
              </a:lnSpc>
            </a:pPr>
            <a:r>
              <a:rPr lang="es-CO" sz="1500" dirty="0">
                <a:solidFill>
                  <a:schemeClr val="tx1"/>
                </a:solidFill>
                <a:latin typeface="Arial Narrow" panose="020B0606020202030204" pitchFamily="34" charset="0"/>
                <a:ea typeface="Arial" panose="020B0604020202020204" pitchFamily="34" charset="0"/>
              </a:rPr>
              <a:t>.</a:t>
            </a:r>
          </a:p>
          <a:p>
            <a:pPr algn="just">
              <a:lnSpc>
                <a:spcPct val="115000"/>
              </a:lnSpc>
            </a:pPr>
            <a:r>
              <a:rPr lang="es-ES" sz="1500" dirty="0">
                <a:solidFill>
                  <a:schemeClr val="tx1"/>
                </a:solidFill>
                <a:latin typeface="Arial Narrow" panose="020B0606020202030204" pitchFamily="34" charset="0"/>
                <a:ea typeface="Arial" panose="020B0604020202020204" pitchFamily="34" charset="0"/>
              </a:rPr>
              <a:t>Revisando las serpientes identificadas en el accidente, podemos observar que la mayor proporción de los caso fue causado por la especie Bothrops, correspondiente al 43% de los casos, en el 30% de los casos no se pudo identificar la especie agresora y en el 22% consignaron que la especie era una Falsa Mapaná de agua, Patoco y Conphis. Y un 4% de la especie Crotalus.</a:t>
            </a:r>
            <a:endParaRPr lang="es-CO" sz="1500" dirty="0">
              <a:solidFill>
                <a:schemeClr val="tx1"/>
              </a:solidFill>
              <a:latin typeface="Arial Narrow" panose="020B0606020202030204" pitchFamily="34" charset="0"/>
              <a:ea typeface="Arial" panose="020B0604020202020204" pitchFamily="34" charset="0"/>
            </a:endParaRPr>
          </a:p>
        </p:txBody>
      </p:sp>
      <p:pic>
        <p:nvPicPr>
          <p:cNvPr id="3" name="Imagen 2">
            <a:extLst>
              <a:ext uri="{FF2B5EF4-FFF2-40B4-BE49-F238E27FC236}">
                <a16:creationId xmlns:a16="http://schemas.microsoft.com/office/drawing/2014/main" id="{E36592CE-29CD-4CBC-B17C-7647941EF1B6}"/>
              </a:ext>
            </a:extLst>
          </p:cNvPr>
          <p:cNvPicPr>
            <a:picLocks noChangeAspect="1"/>
          </p:cNvPicPr>
          <p:nvPr/>
        </p:nvPicPr>
        <p:blipFill>
          <a:blip r:embed="rId2"/>
          <a:stretch>
            <a:fillRect/>
          </a:stretch>
        </p:blipFill>
        <p:spPr>
          <a:xfrm>
            <a:off x="292431" y="3308717"/>
            <a:ext cx="6439672" cy="3102243"/>
          </a:xfrm>
          <a:prstGeom prst="rect">
            <a:avLst/>
          </a:prstGeom>
        </p:spPr>
      </p:pic>
      <p:pic>
        <p:nvPicPr>
          <p:cNvPr id="4" name="Imagen 3">
            <a:extLst>
              <a:ext uri="{FF2B5EF4-FFF2-40B4-BE49-F238E27FC236}">
                <a16:creationId xmlns:a16="http://schemas.microsoft.com/office/drawing/2014/main" id="{86B9EC6F-B2DE-4161-83B1-A123600729C6}"/>
              </a:ext>
            </a:extLst>
          </p:cNvPr>
          <p:cNvPicPr>
            <a:picLocks noChangeAspect="1"/>
          </p:cNvPicPr>
          <p:nvPr/>
        </p:nvPicPr>
        <p:blipFill>
          <a:blip r:embed="rId3"/>
          <a:stretch>
            <a:fillRect/>
          </a:stretch>
        </p:blipFill>
        <p:spPr>
          <a:xfrm>
            <a:off x="7094996" y="1292762"/>
            <a:ext cx="4999153" cy="4021360"/>
          </a:xfrm>
          <a:prstGeom prst="rect">
            <a:avLst/>
          </a:prstGeom>
        </p:spPr>
      </p:pic>
    </p:spTree>
    <p:extLst>
      <p:ext uri="{BB962C8B-B14F-4D97-AF65-F5344CB8AC3E}">
        <p14:creationId xmlns:p14="http://schemas.microsoft.com/office/powerpoint/2010/main" val="415723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8" name="Rectángulo 7">
            <a:extLst>
              <a:ext uri="{FF2B5EF4-FFF2-40B4-BE49-F238E27FC236}">
                <a16:creationId xmlns:a16="http://schemas.microsoft.com/office/drawing/2014/main" id="{25A73E28-C522-D4C5-8CF1-91480CAB1DAA}"/>
              </a:ext>
            </a:extLst>
          </p:cNvPr>
          <p:cNvSpPr/>
          <p:nvPr/>
        </p:nvSpPr>
        <p:spPr>
          <a:xfrm>
            <a:off x="0" y="0"/>
            <a:ext cx="12192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07000"/>
              </a:lnSpc>
              <a:spcBef>
                <a:spcPts val="200"/>
              </a:spcBef>
            </a:pPr>
            <a:r>
              <a:rPr lang="es-CO" sz="2800" b="1" dirty="0">
                <a:solidFill>
                  <a:schemeClr val="accent1">
                    <a:lumMod val="50000"/>
                  </a:schemeClr>
                </a:solidFill>
                <a:latin typeface="Arial Narrow" panose="020B0606020202030204" pitchFamily="34" charset="0"/>
                <a:ea typeface="Calibri" panose="020F0502020204030204" pitchFamily="34" charset="0"/>
                <a:cs typeface="Times New Roman" panose="02020603050405020304" pitchFamily="18" charset="0"/>
              </a:rPr>
              <a:t>INDICADORES ACCIDENTE OFIDICO </a:t>
            </a:r>
            <a:r>
              <a:rPr lang="es-ES" sz="2800" b="1" dirty="0">
                <a:solidFill>
                  <a:schemeClr val="accent1">
                    <a:lumMod val="50000"/>
                  </a:schemeClr>
                </a:solidFill>
                <a:latin typeface="Arial Narrow" panose="020B0606020202030204" pitchFamily="34" charset="0"/>
              </a:rPr>
              <a:t>SEMANA EPIDEMIOLÓGICA #40 - 2024</a:t>
            </a:r>
            <a:endParaRPr lang="es-CO" sz="2800" b="1" dirty="0">
              <a:solidFill>
                <a:schemeClr val="accent1">
                  <a:lumMod val="50000"/>
                </a:schemeClr>
              </a:solidFill>
              <a:latin typeface="Arial Narrow" panose="020B0606020202030204" pitchFamily="34" charset="0"/>
            </a:endParaRPr>
          </a:p>
        </p:txBody>
      </p:sp>
      <p:sp>
        <p:nvSpPr>
          <p:cNvPr id="15" name="Rectángulo: esquinas redondeadas 14">
            <a:extLst>
              <a:ext uri="{FF2B5EF4-FFF2-40B4-BE49-F238E27FC236}">
                <a16:creationId xmlns:a16="http://schemas.microsoft.com/office/drawing/2014/main" id="{8F078A0F-CB41-BFC7-863C-E6DA32FBCDEC}"/>
              </a:ext>
            </a:extLst>
          </p:cNvPr>
          <p:cNvSpPr/>
          <p:nvPr/>
        </p:nvSpPr>
        <p:spPr>
          <a:xfrm>
            <a:off x="292432" y="761818"/>
            <a:ext cx="6532880" cy="2140408"/>
          </a:xfrm>
          <a:prstGeom prst="roundRect">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just">
              <a:lnSpc>
                <a:spcPct val="115000"/>
              </a:lnSpc>
            </a:pPr>
            <a:r>
              <a:rPr lang="es-CO" sz="1400" dirty="0">
                <a:solidFill>
                  <a:schemeClr val="tx1"/>
                </a:solidFill>
                <a:latin typeface="Arial Narrow" panose="020B0606020202030204" pitchFamily="34" charset="0"/>
                <a:ea typeface="Arial" panose="020B0604020202020204" pitchFamily="34" charset="0"/>
              </a:rPr>
              <a:t>De acuerdo a el tipo de atención prestada a los pacientes se registró que el 61% de los casos, fueron hospitalizados.</a:t>
            </a:r>
          </a:p>
          <a:p>
            <a:pPr algn="just">
              <a:lnSpc>
                <a:spcPct val="115000"/>
              </a:lnSpc>
            </a:pPr>
            <a:endParaRPr lang="es-CO" sz="1400" dirty="0">
              <a:solidFill>
                <a:schemeClr val="tx1"/>
              </a:solidFill>
              <a:latin typeface="Arial Narrow" panose="020B0606020202030204" pitchFamily="34" charset="0"/>
              <a:ea typeface="Arial" panose="020B0604020202020204" pitchFamily="34" charset="0"/>
            </a:endParaRPr>
          </a:p>
          <a:p>
            <a:pPr algn="just">
              <a:lnSpc>
                <a:spcPct val="115000"/>
              </a:lnSpc>
            </a:pPr>
            <a:r>
              <a:rPr lang="es-ES" sz="1400" dirty="0">
                <a:solidFill>
                  <a:schemeClr val="tx1"/>
                </a:solidFill>
                <a:latin typeface="Arial Narrow" panose="020B0606020202030204" pitchFamily="34" charset="0"/>
                <a:ea typeface="Arial" panose="020B0604020202020204" pitchFamily="34" charset="0"/>
              </a:rPr>
              <a:t>Revisando el manejo del accidente ofídico podemos afirmar que a</a:t>
            </a:r>
            <a:r>
              <a:rPr lang="es-ES" sz="1400" dirty="0">
                <a:solidFill>
                  <a:schemeClr val="tx1"/>
                </a:solidFill>
                <a:latin typeface="Arial Narrow" panose="020B0606020202030204" pitchFamily="34" charset="0"/>
              </a:rPr>
              <a:t> semana #49 el 56% de los casos de accidente ofídico reportados como envenenamiento, ya sea leve, moderado o grave notificados al Sivigila recibieron suero antiofídico</a:t>
            </a:r>
            <a:r>
              <a:rPr lang="es-ES" sz="1400" dirty="0">
                <a:solidFill>
                  <a:schemeClr val="tx1"/>
                </a:solidFill>
                <a:latin typeface="Arial Narrow" panose="020B0606020202030204" pitchFamily="34" charset="0"/>
                <a:ea typeface="Arial" panose="020B0604020202020204" pitchFamily="34" charset="0"/>
              </a:rPr>
              <a:t>. </a:t>
            </a:r>
          </a:p>
          <a:p>
            <a:pPr algn="just">
              <a:lnSpc>
                <a:spcPct val="115000"/>
              </a:lnSpc>
            </a:pPr>
            <a:endParaRPr lang="es-ES" sz="1400" dirty="0">
              <a:solidFill>
                <a:schemeClr val="tx1"/>
              </a:solidFill>
              <a:latin typeface="Arial Narrow" panose="020B0606020202030204" pitchFamily="34" charset="0"/>
              <a:ea typeface="Arial" panose="020B0604020202020204" pitchFamily="34" charset="0"/>
            </a:endParaRPr>
          </a:p>
          <a:p>
            <a:pPr algn="just">
              <a:lnSpc>
                <a:spcPct val="115000"/>
              </a:lnSpc>
            </a:pPr>
            <a:r>
              <a:rPr lang="es-ES" sz="1400" dirty="0">
                <a:solidFill>
                  <a:schemeClr val="tx1"/>
                </a:solidFill>
                <a:latin typeface="Arial Narrow" panose="020B0606020202030204" pitchFamily="34" charset="0"/>
              </a:rPr>
              <a:t>Hasta el Semana epidemiológica #40 no se ha reportado ninguna muerte relacionada con el evento, la Letalidad es del 0%. Y la Incidencia es de 2,17 casos por cada 100 mil habitantes.</a:t>
            </a:r>
            <a:endParaRPr lang="es-CO" sz="1400" dirty="0">
              <a:solidFill>
                <a:schemeClr val="tx1"/>
              </a:solidFill>
              <a:latin typeface="Arial Narrow" panose="020B0606020202030204" pitchFamily="34" charset="0"/>
            </a:endParaRPr>
          </a:p>
        </p:txBody>
      </p:sp>
      <p:pic>
        <p:nvPicPr>
          <p:cNvPr id="3" name="Imagen 2">
            <a:extLst>
              <a:ext uri="{FF2B5EF4-FFF2-40B4-BE49-F238E27FC236}">
                <a16:creationId xmlns:a16="http://schemas.microsoft.com/office/drawing/2014/main" id="{1FA6E633-6ECE-4747-9EE3-924A25E96CEE}"/>
              </a:ext>
            </a:extLst>
          </p:cNvPr>
          <p:cNvPicPr>
            <a:picLocks noChangeAspect="1"/>
          </p:cNvPicPr>
          <p:nvPr/>
        </p:nvPicPr>
        <p:blipFill>
          <a:blip r:embed="rId2"/>
          <a:stretch>
            <a:fillRect/>
          </a:stretch>
        </p:blipFill>
        <p:spPr>
          <a:xfrm>
            <a:off x="292432" y="3273287"/>
            <a:ext cx="6532880" cy="3273287"/>
          </a:xfrm>
          <a:prstGeom prst="rect">
            <a:avLst/>
          </a:prstGeom>
        </p:spPr>
      </p:pic>
      <p:pic>
        <p:nvPicPr>
          <p:cNvPr id="5" name="Imagen 4">
            <a:extLst>
              <a:ext uri="{FF2B5EF4-FFF2-40B4-BE49-F238E27FC236}">
                <a16:creationId xmlns:a16="http://schemas.microsoft.com/office/drawing/2014/main" id="{F28DE1B5-3494-481A-A95C-3F8885BAA9EE}"/>
              </a:ext>
            </a:extLst>
          </p:cNvPr>
          <p:cNvPicPr>
            <a:picLocks noChangeAspect="1"/>
          </p:cNvPicPr>
          <p:nvPr/>
        </p:nvPicPr>
        <p:blipFill>
          <a:blip r:embed="rId3"/>
          <a:stretch>
            <a:fillRect/>
          </a:stretch>
        </p:blipFill>
        <p:spPr>
          <a:xfrm>
            <a:off x="7068492" y="1404730"/>
            <a:ext cx="4999153" cy="4028661"/>
          </a:xfrm>
          <a:prstGeom prst="rect">
            <a:avLst/>
          </a:prstGeom>
        </p:spPr>
      </p:pic>
    </p:spTree>
    <p:extLst>
      <p:ext uri="{BB962C8B-B14F-4D97-AF65-F5344CB8AC3E}">
        <p14:creationId xmlns:p14="http://schemas.microsoft.com/office/powerpoint/2010/main" val="2779090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2032DD6-5FD3-8712-42FA-E0B819F19CFB}"/>
              </a:ext>
            </a:extLst>
          </p:cNvPr>
          <p:cNvSpPr/>
          <p:nvPr/>
        </p:nvSpPr>
        <p:spPr>
          <a:xfrm>
            <a:off x="426720" y="447040"/>
            <a:ext cx="1402080" cy="609600"/>
          </a:xfrm>
          <a:prstGeom prst="rect">
            <a:avLst/>
          </a:prstGeom>
          <a:no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s-ES" b="1" dirty="0">
                <a:latin typeface="Arial Narrow" panose="020B0606020202030204" pitchFamily="34" charset="0"/>
              </a:rPr>
              <a:t>INFORME DE EVENTO</a:t>
            </a:r>
            <a:endParaRPr lang="es-CO" b="1" dirty="0">
              <a:latin typeface="Arial Narrow" panose="020B0606020202030204" pitchFamily="34" charset="0"/>
            </a:endParaRPr>
          </a:p>
        </p:txBody>
      </p:sp>
      <p:sp>
        <p:nvSpPr>
          <p:cNvPr id="2" name="Cuadro de texto 2">
            <a:extLst>
              <a:ext uri="{FF2B5EF4-FFF2-40B4-BE49-F238E27FC236}">
                <a16:creationId xmlns:a16="http://schemas.microsoft.com/office/drawing/2014/main" id="{946A7BE6-B62D-764E-4F85-12CFAE50C3B8}"/>
              </a:ext>
            </a:extLst>
          </p:cNvPr>
          <p:cNvSpPr txBox="1">
            <a:spLocks noChangeArrowheads="1"/>
          </p:cNvSpPr>
          <p:nvPr/>
        </p:nvSpPr>
        <p:spPr bwMode="auto">
          <a:xfrm>
            <a:off x="6096000" y="565864"/>
            <a:ext cx="5233034" cy="5726272"/>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lgn="ctr"/>
            <a:r>
              <a:rPr lang="es-CO" sz="2000" b="1" dirty="0">
                <a:solidFill>
                  <a:srgbClr val="1F3864"/>
                </a:solidFill>
                <a:latin typeface="Arial Narrow" panose="020B0606020202030204" pitchFamily="34" charset="0"/>
                <a:ea typeface="Calibri" panose="020F0502020204030204" pitchFamily="34" charset="0"/>
              </a:rPr>
              <a:t>PROGRAMA DE VIGILANCIA EN SALUD PÚBLICA</a:t>
            </a:r>
            <a:endParaRPr lang="es-CO" sz="1200" dirty="0">
              <a:latin typeface="Arial" panose="020B0604020202020204" pitchFamily="34" charset="0"/>
              <a:ea typeface="Calibri" panose="020F0502020204030204" pitchFamily="34" charset="0"/>
            </a:endParaRPr>
          </a:p>
          <a:p>
            <a:pPr algn="ctr"/>
            <a:r>
              <a:rPr lang="es-CO" sz="2000" b="1" dirty="0">
                <a:solidFill>
                  <a:srgbClr val="1F3864"/>
                </a:solidFill>
                <a:latin typeface="Arial Narrow" panose="020B0606020202030204" pitchFamily="34" charset="0"/>
                <a:ea typeface="Calibri" panose="020F0502020204030204" pitchFamily="34" charset="0"/>
              </a:rPr>
              <a:t>DEPARTAMENTO ADMINISTRATIVO DISTRITAL DE SALUD DADIS</a:t>
            </a:r>
            <a:endParaRPr lang="es-CO" sz="1200" dirty="0">
              <a:latin typeface="Arial" panose="020B0604020202020204" pitchFamily="34" charset="0"/>
              <a:ea typeface="Calibri" panose="020F0502020204030204" pitchFamily="34" charset="0"/>
            </a:endParaRPr>
          </a:p>
          <a:p>
            <a:pPr algn="ctr">
              <a:lnSpc>
                <a:spcPct val="107000"/>
              </a:lnSpc>
              <a:spcAft>
                <a:spcPts val="800"/>
              </a:spcAft>
            </a:pPr>
            <a:r>
              <a:rPr lang="es-CO" sz="2000" b="1" dirty="0">
                <a:solidFill>
                  <a:srgbClr val="1F3864"/>
                </a:solidFill>
                <a:latin typeface="Arial Narrow" panose="020B0606020202030204" pitchFamily="34" charset="0"/>
                <a:ea typeface="Calibri" panose="020F0502020204030204" pitchFamily="34" charset="0"/>
                <a:cs typeface="Arial" panose="020B0604020202020204" pitchFamily="34" charset="0"/>
              </a:rPr>
              <a:t> </a:t>
            </a:r>
            <a:endParaRPr lang="es-CO" sz="1200" dirty="0">
              <a:latin typeface="Calibri" panose="020F0502020204030204" pitchFamily="34" charset="0"/>
              <a:ea typeface="Calibri" panose="020F0502020204030204" pitchFamily="34" charset="0"/>
              <a:cs typeface="Times New Roman" panose="02020603050405020304" pitchFamily="18" charset="0"/>
            </a:endParaRPr>
          </a:p>
          <a:p>
            <a:pPr algn="ctr"/>
            <a:r>
              <a:rPr lang="es-CO" sz="2000" b="1" dirty="0">
                <a:solidFill>
                  <a:srgbClr val="1F3864"/>
                </a:solidFill>
                <a:latin typeface="Arial Narrow" panose="020B0606020202030204" pitchFamily="34" charset="0"/>
                <a:ea typeface="Calibri" panose="020F0502020204030204" pitchFamily="34" charset="0"/>
              </a:rPr>
              <a:t>ALEX TEJADA NÚÑEZ</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Director DADIS  </a:t>
            </a:r>
            <a:endParaRPr lang="es-CO" sz="1200" dirty="0">
              <a:latin typeface="Arial" panose="020B0604020202020204" pitchFamily="34" charset="0"/>
              <a:ea typeface="Calibri" panose="020F0502020204030204" pitchFamily="34" charset="0"/>
            </a:endParaRPr>
          </a:p>
          <a:p>
            <a:pPr algn="ctr"/>
            <a:endParaRPr lang="es-ES" sz="2000" b="1" dirty="0">
              <a:solidFill>
                <a:srgbClr val="1F3864"/>
              </a:solidFill>
              <a:latin typeface="Arial Narrow" panose="020B0606020202030204" pitchFamily="34" charset="0"/>
              <a:ea typeface="Calibri" panose="020F0502020204030204" pitchFamily="34" charset="0"/>
            </a:endParaRPr>
          </a:p>
          <a:p>
            <a:pPr algn="ctr"/>
            <a:r>
              <a:rPr lang="es-ES" sz="2000" b="1" dirty="0">
                <a:solidFill>
                  <a:srgbClr val="1F3864"/>
                </a:solidFill>
                <a:latin typeface="Arial Narrow" panose="020B0606020202030204" pitchFamily="34" charset="0"/>
                <a:ea typeface="Calibri" panose="020F0502020204030204" pitchFamily="34" charset="0"/>
              </a:rPr>
              <a:t>M</a:t>
            </a:r>
            <a:r>
              <a:rPr lang="es-CO" sz="2000" b="1" dirty="0">
                <a:solidFill>
                  <a:srgbClr val="1F3864"/>
                </a:solidFill>
                <a:latin typeface="Arial Narrow" panose="020B0606020202030204" pitchFamily="34" charset="0"/>
                <a:ea typeface="Calibri" panose="020F0502020204030204" pitchFamily="34" charset="0"/>
              </a:rPr>
              <a:t>ONICA JURADO MÁRQUEZ</a:t>
            </a:r>
          </a:p>
          <a:p>
            <a:pPr algn="ctr"/>
            <a:r>
              <a:rPr lang="es-ES" sz="2000" dirty="0">
                <a:solidFill>
                  <a:srgbClr val="1F3864"/>
                </a:solidFill>
                <a:latin typeface="Arial Narrow" panose="020B0606020202030204" pitchFamily="34" charset="0"/>
                <a:ea typeface="Calibri" panose="020F0502020204030204" pitchFamily="34" charset="0"/>
              </a:rPr>
              <a:t>Directora Operativa de salud Pública</a:t>
            </a:r>
            <a:endParaRPr lang="es-CO" sz="2000" dirty="0">
              <a:solidFill>
                <a:srgbClr val="1F3864"/>
              </a:solidFill>
              <a:latin typeface="Arial Narrow" panose="020B060602020203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 </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 </a:t>
            </a:r>
            <a:r>
              <a:rPr lang="es-CO" sz="2000" b="1" dirty="0">
                <a:solidFill>
                  <a:srgbClr val="1F3864"/>
                </a:solidFill>
                <a:latin typeface="Arial Narrow" panose="020B0606020202030204" pitchFamily="34" charset="0"/>
                <a:ea typeface="Calibri" panose="020F0502020204030204" pitchFamily="34" charset="0"/>
              </a:rPr>
              <a:t>EVA MASIEL PEREZ TORRES</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Líder programa de vigilancia en salud pública</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 </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ELABORADO POR</a:t>
            </a:r>
            <a:endParaRPr lang="es-CO" sz="1200" dirty="0">
              <a:latin typeface="Arial" panose="020B0604020202020204" pitchFamily="34" charset="0"/>
              <a:ea typeface="Calibri" panose="020F0502020204030204" pitchFamily="34" charset="0"/>
            </a:endParaRPr>
          </a:p>
          <a:p>
            <a:pPr algn="ctr"/>
            <a:r>
              <a:rPr lang="es-CO" sz="2000" b="1" dirty="0">
                <a:solidFill>
                  <a:srgbClr val="1F3864"/>
                </a:solidFill>
                <a:latin typeface="Arial Narrow" panose="020B0606020202030204" pitchFamily="34" charset="0"/>
                <a:ea typeface="Calibri" panose="020F0502020204030204" pitchFamily="34" charset="0"/>
              </a:rPr>
              <a:t>CARLOS GUERRA GUARDO</a:t>
            </a:r>
            <a:endParaRPr lang="es-CO" sz="1200" dirty="0">
              <a:latin typeface="Arial" panose="020B0604020202020204" pitchFamily="34" charset="0"/>
              <a:ea typeface="Calibri" panose="020F0502020204030204" pitchFamily="34" charset="0"/>
            </a:endParaRPr>
          </a:p>
          <a:p>
            <a:pPr algn="ctr"/>
            <a:r>
              <a:rPr lang="es-CO" sz="2000" dirty="0">
                <a:solidFill>
                  <a:srgbClr val="1F3864"/>
                </a:solidFill>
                <a:latin typeface="Arial Narrow" panose="020B0606020202030204" pitchFamily="34" charset="0"/>
                <a:ea typeface="Calibri" panose="020F0502020204030204" pitchFamily="34" charset="0"/>
              </a:rPr>
              <a:t>Referente de Zoonosis</a:t>
            </a:r>
            <a:endParaRPr lang="es-CO" sz="1200" dirty="0">
              <a:latin typeface="Arial" panose="020B0604020202020204" pitchFamily="34" charset="0"/>
              <a:ea typeface="Calibri" panose="020F0502020204030204" pitchFamily="34" charset="0"/>
            </a:endParaRPr>
          </a:p>
          <a:p>
            <a:pPr>
              <a:lnSpc>
                <a:spcPct val="107000"/>
              </a:lnSpc>
              <a:spcAft>
                <a:spcPts val="800"/>
              </a:spcAft>
            </a:pPr>
            <a:r>
              <a:rPr lang="es-CO" sz="2000" dirty="0">
                <a:solidFill>
                  <a:srgbClr val="1F3864"/>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4" descr="Ver las imágenes de origen">
            <a:extLst>
              <a:ext uri="{FF2B5EF4-FFF2-40B4-BE49-F238E27FC236}">
                <a16:creationId xmlns:a16="http://schemas.microsoft.com/office/drawing/2014/main" id="{5F5C1EE3-421C-E991-A2AD-8BBF7BD784C9}"/>
              </a:ext>
            </a:extLst>
          </p:cNvPr>
          <p:cNvPicPr>
            <a:picLocks noChangeAspect="1"/>
          </p:cNvPicPr>
          <p:nvPr/>
        </p:nvPicPr>
        <p:blipFill>
          <a:blip r:embed="rId2">
            <a:alphaModFix amt="85000"/>
            <a:extLst>
              <a:ext uri="{28A0092B-C50C-407E-A947-70E740481C1C}">
                <a14:useLocalDpi xmlns:a14="http://schemas.microsoft.com/office/drawing/2010/main" val="0"/>
              </a:ext>
            </a:extLst>
          </a:blip>
          <a:srcRect/>
          <a:stretch>
            <a:fillRect/>
          </a:stretch>
        </p:blipFill>
        <p:spPr bwMode="auto">
          <a:xfrm>
            <a:off x="326707" y="751840"/>
            <a:ext cx="4828589" cy="2512457"/>
          </a:xfrm>
          <a:prstGeom prst="rect">
            <a:avLst/>
          </a:prstGeom>
          <a:noFill/>
        </p:spPr>
      </p:pic>
      <p:pic>
        <p:nvPicPr>
          <p:cNvPr id="4" name="Imagen 3" descr="Logotipo, nombre de la empresa&#10;&#10;Descripción generada automáticamente">
            <a:extLst>
              <a:ext uri="{FF2B5EF4-FFF2-40B4-BE49-F238E27FC236}">
                <a16:creationId xmlns:a16="http://schemas.microsoft.com/office/drawing/2014/main" id="{228E8ADC-C6FD-7296-2B26-92F6596337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495" y="3276424"/>
            <a:ext cx="3232785" cy="28297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90567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2722</TotalTime>
  <Words>825</Words>
  <Application>Microsoft Office PowerPoint</Application>
  <PresentationFormat>Panorámica</PresentationFormat>
  <Paragraphs>42</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Arial Narrow</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Ing. Malka Linero</dc:creator>
  <cp:lastModifiedBy>CARLOS G</cp:lastModifiedBy>
  <cp:revision>161</cp:revision>
  <dcterms:created xsi:type="dcterms:W3CDTF">2022-08-09T15:23:31Z</dcterms:created>
  <dcterms:modified xsi:type="dcterms:W3CDTF">2024-10-17T20:33:49Z</dcterms:modified>
</cp:coreProperties>
</file>