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3" r:id="rId5"/>
    <p:sldId id="260" r:id="rId6"/>
    <p:sldId id="261" r:id="rId7"/>
    <p:sldId id="264" r:id="rId8"/>
    <p:sldId id="262" r:id="rId9"/>
  </p:sldIdLst>
  <p:sldSz cx="12192000" cy="6858000"/>
  <p:notesSz cx="6858000" cy="9144000"/>
  <p:defaultTextStyle>
    <a:defPPr>
      <a:defRPr lang="es-CO"/>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4291" autoAdjust="0"/>
  </p:normalViewPr>
  <p:slideViewPr>
    <p:cSldViewPr snapToGrid="0">
      <p:cViewPr varScale="1">
        <p:scale>
          <a:sx n="68" d="100"/>
          <a:sy n="68"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A8CEB-8295-43FD-964C-5432A78C7B41}" type="datetimeFigureOut">
              <a:rPr lang="es-CO" smtClean="0"/>
              <a:t>17/10/2024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61D49-3CF5-43D6-B7AC-E5067E5EC9C0}" type="slidenum">
              <a:rPr lang="es-CO" smtClean="0"/>
              <a:t>‹Nº›</a:t>
            </a:fld>
            <a:endParaRPr lang="es-CO"/>
          </a:p>
        </p:txBody>
      </p:sp>
    </p:spTree>
    <p:extLst>
      <p:ext uri="{BB962C8B-B14F-4D97-AF65-F5344CB8AC3E}">
        <p14:creationId xmlns:p14="http://schemas.microsoft.com/office/powerpoint/2010/main" val="177386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8C61D49-3CF5-43D6-B7AC-E5067E5EC9C0}" type="slidenum">
              <a:rPr lang="es-CO" smtClean="0"/>
              <a:t>3</a:t>
            </a:fld>
            <a:endParaRPr lang="es-CO"/>
          </a:p>
        </p:txBody>
      </p:sp>
    </p:spTree>
    <p:extLst>
      <p:ext uri="{BB962C8B-B14F-4D97-AF65-F5344CB8AC3E}">
        <p14:creationId xmlns:p14="http://schemas.microsoft.com/office/powerpoint/2010/main" val="152162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8C61D49-3CF5-43D6-B7AC-E5067E5EC9C0}" type="slidenum">
              <a:rPr lang="es-CO" smtClean="0"/>
              <a:t>7</a:t>
            </a:fld>
            <a:endParaRPr lang="es-CO"/>
          </a:p>
        </p:txBody>
      </p:sp>
    </p:spTree>
    <p:extLst>
      <p:ext uri="{BB962C8B-B14F-4D97-AF65-F5344CB8AC3E}">
        <p14:creationId xmlns:p14="http://schemas.microsoft.com/office/powerpoint/2010/main" val="201397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AC79F3-991F-2A89-89CE-BFA23FC429D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5AD83C8-A495-896E-A5A8-09E3C0F6F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191562D-1A56-6325-AC39-B531DF3B2E4A}"/>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5" name="Marcador de pie de página 4">
            <a:extLst>
              <a:ext uri="{FF2B5EF4-FFF2-40B4-BE49-F238E27FC236}">
                <a16:creationId xmlns:a16="http://schemas.microsoft.com/office/drawing/2014/main" id="{5773134A-A05D-A5F7-C6BE-B81460A723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1A56A28-D26C-23B0-7021-FF42877E39D6}"/>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149657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4D5A10-C9C7-C5A4-BC64-07CE7B1190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C846C95-B913-BDDD-48A2-552DF076750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72E80D7-4AB9-B67E-3F4B-2AF2BA893ED3}"/>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5" name="Marcador de pie de página 4">
            <a:extLst>
              <a:ext uri="{FF2B5EF4-FFF2-40B4-BE49-F238E27FC236}">
                <a16:creationId xmlns:a16="http://schemas.microsoft.com/office/drawing/2014/main" id="{C0EB8F1E-BABC-F2ED-46D8-1D586171938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C874CDA-1739-A0B6-BD5C-87C821B85581}"/>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86967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890E4C-7051-2CFA-EB68-DC2E271F95FC}"/>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5D31026-88BA-122E-4205-8EF1931047E6}"/>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F3B5D75-7E5C-6FD3-B679-64E8FBD0CE99}"/>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5" name="Marcador de pie de página 4">
            <a:extLst>
              <a:ext uri="{FF2B5EF4-FFF2-40B4-BE49-F238E27FC236}">
                <a16:creationId xmlns:a16="http://schemas.microsoft.com/office/drawing/2014/main" id="{5CB37C43-9F36-D5BC-FD13-C2C84C2CD7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C7DBB4-0737-F00E-CC2C-4B0AFE7C1B68}"/>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0361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53F53-4CA9-F994-816A-825268BC66D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4D7CF5E-D62C-FBE2-B979-DE2D4D7B81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323A9A5-FEF6-7F47-CC83-290C40F1AA1D}"/>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5" name="Marcador de pie de página 4">
            <a:extLst>
              <a:ext uri="{FF2B5EF4-FFF2-40B4-BE49-F238E27FC236}">
                <a16:creationId xmlns:a16="http://schemas.microsoft.com/office/drawing/2014/main" id="{E16DFD6E-1B2C-0038-170F-884EE5676B9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1787839-7C91-6F30-988C-3F9C552EACC4}"/>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2473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80711-951B-8A33-07AB-BE38A13F394C}"/>
              </a:ext>
            </a:extLst>
          </p:cNvPr>
          <p:cNvSpPr>
            <a:spLocks noGrp="1"/>
          </p:cNvSpPr>
          <p:nvPr>
            <p:ph type="title"/>
          </p:nvPr>
        </p:nvSpPr>
        <p:spPr>
          <a:xfrm>
            <a:off x="831851" y="1709739"/>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A784365-E961-D812-62F1-47093052591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70194E7-1B91-10C3-C6E2-36AFADD6F7DB}"/>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5" name="Marcador de pie de página 4">
            <a:extLst>
              <a:ext uri="{FF2B5EF4-FFF2-40B4-BE49-F238E27FC236}">
                <a16:creationId xmlns:a16="http://schemas.microsoft.com/office/drawing/2014/main" id="{D0E56677-E47D-23F0-7336-D362B9BA82F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AFE8239-F809-E701-62E0-239B334EFC6B}"/>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07254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93F8B-DA81-BE34-4C0A-0B0D90A55D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6129CF4-D319-C70E-2CFC-06AFEAF619C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9E0F765-7B92-BEB2-2794-3146D8856FE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31D63B2-DAFF-C980-6493-7C037EBBB06F}"/>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6" name="Marcador de pie de página 5">
            <a:extLst>
              <a:ext uri="{FF2B5EF4-FFF2-40B4-BE49-F238E27FC236}">
                <a16:creationId xmlns:a16="http://schemas.microsoft.com/office/drawing/2014/main" id="{30289F4E-7CB9-FE1D-EEB2-A97BE417B80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34D08D5-F939-1E8A-FD29-B425A02DA6FF}"/>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175888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10150-F484-4EEC-0F23-31FB3AF48DF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EA3832B-D238-F584-9DF3-8E41B2A5E86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F14DCEC-A352-7D1F-3488-1067C567F573}"/>
              </a:ext>
            </a:extLst>
          </p:cNvPr>
          <p:cNvSpPr>
            <a:spLocks noGrp="1"/>
          </p:cNvSpPr>
          <p:nvPr>
            <p:ph sz="half" idx="2"/>
          </p:nvPr>
        </p:nvSpPr>
        <p:spPr>
          <a:xfrm>
            <a:off x="839789" y="2505076"/>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754F973-BA43-4830-4F84-E0BA2D9D134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E4E894-4777-B06D-47A4-626AF7A029B6}"/>
              </a:ext>
            </a:extLst>
          </p:cNvPr>
          <p:cNvSpPr>
            <a:spLocks noGrp="1"/>
          </p:cNvSpPr>
          <p:nvPr>
            <p:ph sz="quarter" idx="4"/>
          </p:nvPr>
        </p:nvSpPr>
        <p:spPr>
          <a:xfrm>
            <a:off x="6172201" y="2505076"/>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304F5BA-FEDC-A804-33FA-ECA712F8FAA0}"/>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8" name="Marcador de pie de página 7">
            <a:extLst>
              <a:ext uri="{FF2B5EF4-FFF2-40B4-BE49-F238E27FC236}">
                <a16:creationId xmlns:a16="http://schemas.microsoft.com/office/drawing/2014/main" id="{D27F69A0-8E76-B183-8C61-41A7487F7A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CC76166-6FEF-29FB-2C49-2DBA5BC65759}"/>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371964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A33C6-1D49-6463-28C9-249707AFB5B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A59CECB-F6B8-1C16-1D2D-2D4F98A3532C}"/>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4" name="Marcador de pie de página 3">
            <a:extLst>
              <a:ext uri="{FF2B5EF4-FFF2-40B4-BE49-F238E27FC236}">
                <a16:creationId xmlns:a16="http://schemas.microsoft.com/office/drawing/2014/main" id="{E2894389-50F5-6249-472B-569F5F7B546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04E4E2B-FA9D-1F26-7927-8786C8EE1D1A}"/>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164458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3A28F6-16A4-24C9-D12E-AEEC10B5D55C}"/>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3" name="Marcador de pie de página 2">
            <a:extLst>
              <a:ext uri="{FF2B5EF4-FFF2-40B4-BE49-F238E27FC236}">
                <a16:creationId xmlns:a16="http://schemas.microsoft.com/office/drawing/2014/main" id="{CD52FF52-C9A0-DD40-49E1-E7FDC7FD70E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25F9442-B51E-179A-1889-F8F8168DF531}"/>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336939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00A6B6-AF91-DE5B-D444-7F625A325F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D67B80A-ABA4-9C65-49F8-F663041B84E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C43672D-8BAA-EAF3-02ED-9EB900A66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24E224-BC2A-D56D-0143-D8ED093E6ABC}"/>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6" name="Marcador de pie de página 5">
            <a:extLst>
              <a:ext uri="{FF2B5EF4-FFF2-40B4-BE49-F238E27FC236}">
                <a16:creationId xmlns:a16="http://schemas.microsoft.com/office/drawing/2014/main" id="{93F2AC54-708A-A4DF-2835-4C72C428DE4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8003DC2-164A-67F7-D902-8B4FB19B15BC}"/>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2041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ECFDD-B47D-6A0C-83FB-B9326481DA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7CB2711-680D-1F6C-4DBE-7611E7C74A59}"/>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CC1372D-0F79-486B-AE31-01659571E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C737D6-316B-E772-B30C-EE96018614FA}"/>
              </a:ext>
            </a:extLst>
          </p:cNvPr>
          <p:cNvSpPr>
            <a:spLocks noGrp="1"/>
          </p:cNvSpPr>
          <p:nvPr>
            <p:ph type="dt" sz="half" idx="10"/>
          </p:nvPr>
        </p:nvSpPr>
        <p:spPr/>
        <p:txBody>
          <a:bodyPr/>
          <a:lstStyle/>
          <a:p>
            <a:fld id="{56A3D55F-4B4A-4F3F-B8ED-5821A82E7AF4}" type="datetimeFigureOut">
              <a:rPr lang="es-CO" smtClean="0"/>
              <a:t>17/10/2024</a:t>
            </a:fld>
            <a:endParaRPr lang="es-CO"/>
          </a:p>
        </p:txBody>
      </p:sp>
      <p:sp>
        <p:nvSpPr>
          <p:cNvPr id="6" name="Marcador de pie de página 5">
            <a:extLst>
              <a:ext uri="{FF2B5EF4-FFF2-40B4-BE49-F238E27FC236}">
                <a16:creationId xmlns:a16="http://schemas.microsoft.com/office/drawing/2014/main" id="{BD4A4C7D-BC7A-11AB-F5DC-AAB11518C7E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FFFDF40-04F8-21FA-4596-8885628B5BF2}"/>
              </a:ext>
            </a:extLst>
          </p:cNvPr>
          <p:cNvSpPr>
            <a:spLocks noGrp="1"/>
          </p:cNvSpPr>
          <p:nvPr>
            <p:ph type="sldNum" sz="quarter" idx="12"/>
          </p:nvPr>
        </p:nvSpPr>
        <p:spPr/>
        <p:txBody>
          <a:bodyPr/>
          <a:lstStyle/>
          <a:p>
            <a:fld id="{695AC3EB-4646-4A53-B8DC-219736776771}" type="slidenum">
              <a:rPr lang="es-CO" smtClean="0"/>
              <a:t>‹Nº›</a:t>
            </a:fld>
            <a:endParaRPr lang="es-CO"/>
          </a:p>
        </p:txBody>
      </p:sp>
    </p:spTree>
    <p:extLst>
      <p:ext uri="{BB962C8B-B14F-4D97-AF65-F5344CB8AC3E}">
        <p14:creationId xmlns:p14="http://schemas.microsoft.com/office/powerpoint/2010/main" val="388763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0E226D-1BC3-9438-CED2-AA3202DDE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8A61299-38D2-A02A-FEFC-33EF27D9F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223AE7E-E64D-BC2A-40A3-8900AE5D58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3D55F-4B4A-4F3F-B8ED-5821A82E7AF4}" type="datetimeFigureOut">
              <a:rPr lang="es-CO" smtClean="0"/>
              <a:t>17/10/2024</a:t>
            </a:fld>
            <a:endParaRPr lang="es-CO"/>
          </a:p>
        </p:txBody>
      </p:sp>
      <p:sp>
        <p:nvSpPr>
          <p:cNvPr id="5" name="Marcador de pie de página 4">
            <a:extLst>
              <a:ext uri="{FF2B5EF4-FFF2-40B4-BE49-F238E27FC236}">
                <a16:creationId xmlns:a16="http://schemas.microsoft.com/office/drawing/2014/main" id="{C073612D-6346-971B-8A34-82CCE20DCCF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5206E28-B982-5E11-6671-F0D1B5C90C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AC3EB-4646-4A53-B8DC-219736776771}" type="slidenum">
              <a:rPr lang="es-CO" smtClean="0"/>
              <a:t>‹Nº›</a:t>
            </a:fld>
            <a:endParaRPr lang="es-CO"/>
          </a:p>
        </p:txBody>
      </p:sp>
    </p:spTree>
    <p:extLst>
      <p:ext uri="{BB962C8B-B14F-4D97-AF65-F5344CB8AC3E}">
        <p14:creationId xmlns:p14="http://schemas.microsoft.com/office/powerpoint/2010/main" val="2784972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8744C0-2782-FFC2-2E39-16BF6FC14664}"/>
              </a:ext>
            </a:extLst>
          </p:cNvPr>
          <p:cNvSpPr/>
          <p:nvPr/>
        </p:nvSpPr>
        <p:spPr>
          <a:xfrm>
            <a:off x="0" y="1"/>
            <a:ext cx="2799470" cy="27999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 APTR</a:t>
            </a:r>
            <a:endParaRPr lang="es-CO" b="1" dirty="0">
              <a:latin typeface="Arial Narrow" panose="020B0606020202030204" pitchFamily="34" charset="0"/>
            </a:endParaRPr>
          </a:p>
        </p:txBody>
      </p:sp>
      <p:sp>
        <p:nvSpPr>
          <p:cNvPr id="8" name="Rectángulo 7">
            <a:extLst>
              <a:ext uri="{FF2B5EF4-FFF2-40B4-BE49-F238E27FC236}">
                <a16:creationId xmlns:a16="http://schemas.microsoft.com/office/drawing/2014/main" id="{25A73E28-C522-D4C5-8CF1-91480CAB1DAA}"/>
              </a:ext>
            </a:extLst>
          </p:cNvPr>
          <p:cNvSpPr/>
          <p:nvPr/>
        </p:nvSpPr>
        <p:spPr>
          <a:xfrm>
            <a:off x="-9723" y="2769022"/>
            <a:ext cx="2799469" cy="3990896"/>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dirty="0">
              <a:latin typeface="Arial Narrow" panose="020B0606020202030204" pitchFamily="34" charset="0"/>
            </a:endParaRPr>
          </a:p>
        </p:txBody>
      </p:sp>
      <p:sp>
        <p:nvSpPr>
          <p:cNvPr id="10" name="Rectángulo 9">
            <a:extLst>
              <a:ext uri="{FF2B5EF4-FFF2-40B4-BE49-F238E27FC236}">
                <a16:creationId xmlns:a16="http://schemas.microsoft.com/office/drawing/2014/main" id="{3F56D46B-7D59-DA51-20A3-90E62A842EFE}"/>
              </a:ext>
            </a:extLst>
          </p:cNvPr>
          <p:cNvSpPr/>
          <p:nvPr/>
        </p:nvSpPr>
        <p:spPr>
          <a:xfrm>
            <a:off x="182503" y="2815883"/>
            <a:ext cx="231595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1400" b="1" dirty="0">
                <a:solidFill>
                  <a:schemeClr val="accent1">
                    <a:lumMod val="75000"/>
                  </a:schemeClr>
                </a:solidFill>
                <a:latin typeface="Arial Narrow" panose="020B0606020202030204" pitchFamily="34" charset="0"/>
              </a:rPr>
              <a:t>COMO SE COMPORTA EL EVENTO</a:t>
            </a:r>
            <a:endParaRPr lang="es-CO" sz="1400" b="1" dirty="0">
              <a:solidFill>
                <a:schemeClr val="accent1">
                  <a:lumMod val="75000"/>
                </a:schemeClr>
              </a:solidFill>
              <a:latin typeface="Arial Narrow" panose="020B0606020202030204" pitchFamily="34" charset="0"/>
            </a:endParaRPr>
          </a:p>
        </p:txBody>
      </p:sp>
      <p:sp>
        <p:nvSpPr>
          <p:cNvPr id="11" name="Rectángulo: esquinas redondeadas 10">
            <a:extLst>
              <a:ext uri="{FF2B5EF4-FFF2-40B4-BE49-F238E27FC236}">
                <a16:creationId xmlns:a16="http://schemas.microsoft.com/office/drawing/2014/main" id="{D06A2E04-EA7A-D015-9DE3-0945FFC472F2}"/>
              </a:ext>
            </a:extLst>
          </p:cNvPr>
          <p:cNvSpPr/>
          <p:nvPr/>
        </p:nvSpPr>
        <p:spPr>
          <a:xfrm>
            <a:off x="2799470" y="198765"/>
            <a:ext cx="4971435"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s-ES" b="1"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rPr>
              <a:t>Boletín Epidemiológico Agresiones por Animales Potencialmente Transmisores de Rabia (APTR)</a:t>
            </a:r>
            <a:endParaRPr lang="es-CO"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r>
              <a:rPr lang="es-ES" b="1" dirty="0">
                <a:solidFill>
                  <a:schemeClr val="accent1">
                    <a:lumMod val="75000"/>
                  </a:schemeClr>
                </a:solidFill>
                <a:latin typeface="Arial Narrow" panose="020B0606020202030204" pitchFamily="34" charset="0"/>
              </a:rPr>
              <a:t>Semana Epidemiológica #40- 2024</a:t>
            </a:r>
            <a:endParaRPr lang="es-CO" b="1" dirty="0">
              <a:solidFill>
                <a:schemeClr val="accent1">
                  <a:lumMod val="75000"/>
                </a:schemeClr>
              </a:solidFill>
              <a:latin typeface="Arial Narrow" panose="020B0606020202030204" pitchFamily="34" charset="0"/>
            </a:endParaRPr>
          </a:p>
        </p:txBody>
      </p:sp>
      <p:grpSp>
        <p:nvGrpSpPr>
          <p:cNvPr id="45" name="Grupo 44">
            <a:extLst>
              <a:ext uri="{FF2B5EF4-FFF2-40B4-BE49-F238E27FC236}">
                <a16:creationId xmlns:a16="http://schemas.microsoft.com/office/drawing/2014/main" id="{B77E1151-5A1F-478D-0619-D15894CAED9A}"/>
              </a:ext>
            </a:extLst>
          </p:cNvPr>
          <p:cNvGrpSpPr/>
          <p:nvPr/>
        </p:nvGrpSpPr>
        <p:grpSpPr>
          <a:xfrm>
            <a:off x="8760235" y="116959"/>
            <a:ext cx="3005045" cy="980465"/>
            <a:chOff x="3050540" y="1582356"/>
            <a:chExt cx="2760980" cy="980465"/>
          </a:xfrm>
        </p:grpSpPr>
        <p:pic>
          <p:nvPicPr>
            <p:cNvPr id="15" name="Gráfico 14" descr="Grupo de personas con relleno sólido">
              <a:extLst>
                <a:ext uri="{FF2B5EF4-FFF2-40B4-BE49-F238E27FC236}">
                  <a16:creationId xmlns:a16="http://schemas.microsoft.com/office/drawing/2014/main" id="{83EB1B5F-DA2E-A1BA-4540-B57877C821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540" y="1648421"/>
              <a:ext cx="914400" cy="914400"/>
            </a:xfrm>
            <a:prstGeom prst="rect">
              <a:avLst/>
            </a:prstGeom>
          </p:spPr>
        </p:pic>
        <p:sp>
          <p:nvSpPr>
            <p:cNvPr id="35" name="Rectángulo 34">
              <a:extLst>
                <a:ext uri="{FF2B5EF4-FFF2-40B4-BE49-F238E27FC236}">
                  <a16:creationId xmlns:a16="http://schemas.microsoft.com/office/drawing/2014/main" id="{FB70F656-FB4A-9F61-E627-BA0E0F374BF5}"/>
                </a:ext>
              </a:extLst>
            </p:cNvPr>
            <p:cNvSpPr/>
            <p:nvPr/>
          </p:nvSpPr>
          <p:spPr>
            <a:xfrm>
              <a:off x="3507740" y="1582356"/>
              <a:ext cx="2303780" cy="9144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400" b="1" dirty="0">
                  <a:solidFill>
                    <a:srgbClr val="FF0000"/>
                  </a:solidFill>
                  <a:latin typeface="Arial Narrow" panose="020B0606020202030204" pitchFamily="34" charset="0"/>
                </a:rPr>
                <a:t>1669</a:t>
              </a:r>
            </a:p>
            <a:p>
              <a:pPr algn="ctr"/>
              <a:r>
                <a:rPr lang="es-ES" sz="2400" b="1" dirty="0">
                  <a:solidFill>
                    <a:srgbClr val="002060"/>
                  </a:solidFill>
                  <a:latin typeface="Arial Narrow" panose="020B0606020202030204" pitchFamily="34" charset="0"/>
                </a:rPr>
                <a:t>No. de casos</a:t>
              </a:r>
              <a:endParaRPr lang="es-CO" sz="2400" b="1" dirty="0">
                <a:solidFill>
                  <a:srgbClr val="002060"/>
                </a:solidFill>
                <a:latin typeface="Arial Narrow" panose="020B0606020202030204" pitchFamily="34" charset="0"/>
              </a:endParaRPr>
            </a:p>
          </p:txBody>
        </p:sp>
      </p:grpSp>
      <p:sp>
        <p:nvSpPr>
          <p:cNvPr id="46" name="Rectángulo: esquinas redondeadas 45">
            <a:extLst>
              <a:ext uri="{FF2B5EF4-FFF2-40B4-BE49-F238E27FC236}">
                <a16:creationId xmlns:a16="http://schemas.microsoft.com/office/drawing/2014/main" id="{A12551D6-DD00-3EE8-E702-CAE036800CB9}"/>
              </a:ext>
            </a:extLst>
          </p:cNvPr>
          <p:cNvSpPr/>
          <p:nvPr/>
        </p:nvSpPr>
        <p:spPr>
          <a:xfrm>
            <a:off x="3081042" y="1252446"/>
            <a:ext cx="8826974" cy="1534551"/>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b="1" dirty="0">
                <a:solidFill>
                  <a:schemeClr val="tx1"/>
                </a:solidFill>
                <a:latin typeface="Arial Narrow" panose="020B0606020202030204" pitchFamily="34" charset="0"/>
              </a:rPr>
              <a:t>Teniendo en cuenta la notificación al SIVIGILA del evento </a:t>
            </a:r>
            <a:r>
              <a:rPr lang="es-ES" sz="1400" b="1" dirty="0">
                <a:solidFill>
                  <a:schemeClr val="tx1"/>
                </a:solidFill>
                <a:latin typeface="Arial Narrow" panose="020B0606020202030204" pitchFamily="34" charset="0"/>
                <a:ea typeface="Times New Roman" panose="02020603050405020304" pitchFamily="18" charset="0"/>
                <a:cs typeface="Times New Roman" panose="02020603050405020304" pitchFamily="18" charset="0"/>
              </a:rPr>
              <a:t>Agresiones por Animales Potencialmente Transmisores de Rabia</a:t>
            </a:r>
            <a:r>
              <a:rPr lang="es-ES" sz="1400" b="1" dirty="0">
                <a:solidFill>
                  <a:schemeClr val="tx1"/>
                </a:solidFill>
                <a:latin typeface="Arial Narrow" panose="020B0606020202030204" pitchFamily="34" charset="0"/>
              </a:rPr>
              <a:t>, en el Distrito de Cartagena de Indias a semana epidemiológica #40 año 2024 se reportaron por parte UPGD 1669 casos, en el 2023 se notificaron 1652 casos, mientras que en el 2022 se presentaron 1126 casos en concordancia con lo anterior se presenta un incremento del 1% de casos en el año 2024. Teniendo en cuenta el promedio histórico desde 2017 a 2023 de los casos de las APTR se esperaban que se presentaran 947 casos a esta misma semana y se observa que se notificaron 1669 casos, lo cual representa un incremento estadísticamente significativo. (Figura 1).</a:t>
            </a:r>
          </a:p>
        </p:txBody>
      </p:sp>
      <p:cxnSp>
        <p:nvCxnSpPr>
          <p:cNvPr id="49" name="Conector recto 48">
            <a:extLst>
              <a:ext uri="{FF2B5EF4-FFF2-40B4-BE49-F238E27FC236}">
                <a16:creationId xmlns:a16="http://schemas.microsoft.com/office/drawing/2014/main" id="{21284687-9801-71FE-36DE-4FB651C17C01}"/>
              </a:ext>
            </a:extLst>
          </p:cNvPr>
          <p:cNvCxnSpPr>
            <a:cxnSpLocks/>
          </p:cNvCxnSpPr>
          <p:nvPr/>
        </p:nvCxnSpPr>
        <p:spPr>
          <a:xfrm flipV="1">
            <a:off x="2799471" y="1133231"/>
            <a:ext cx="9426945" cy="66065"/>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C710AF4B-93A9-4ED4-B6C4-733D2F22E6B6}"/>
              </a:ext>
            </a:extLst>
          </p:cNvPr>
          <p:cNvPicPr>
            <a:picLocks noChangeAspect="1"/>
          </p:cNvPicPr>
          <p:nvPr/>
        </p:nvPicPr>
        <p:blipFill>
          <a:blip r:embed="rId4"/>
          <a:stretch>
            <a:fillRect/>
          </a:stretch>
        </p:blipFill>
        <p:spPr>
          <a:xfrm>
            <a:off x="281572" y="1199296"/>
            <a:ext cx="2216881" cy="1600616"/>
          </a:xfrm>
          <a:prstGeom prst="rect">
            <a:avLst/>
          </a:prstGeom>
        </p:spPr>
      </p:pic>
      <p:pic>
        <p:nvPicPr>
          <p:cNvPr id="2" name="Imagen 1">
            <a:extLst>
              <a:ext uri="{FF2B5EF4-FFF2-40B4-BE49-F238E27FC236}">
                <a16:creationId xmlns:a16="http://schemas.microsoft.com/office/drawing/2014/main" id="{9947055E-CF49-4D09-8F8D-AE1D7B07E1F2}"/>
              </a:ext>
            </a:extLst>
          </p:cNvPr>
          <p:cNvPicPr>
            <a:picLocks noChangeAspect="1"/>
          </p:cNvPicPr>
          <p:nvPr/>
        </p:nvPicPr>
        <p:blipFill>
          <a:blip r:embed="rId5"/>
          <a:stretch>
            <a:fillRect/>
          </a:stretch>
        </p:blipFill>
        <p:spPr>
          <a:xfrm>
            <a:off x="146998" y="3472300"/>
            <a:ext cx="2564386" cy="1254445"/>
          </a:xfrm>
          <a:prstGeom prst="rect">
            <a:avLst/>
          </a:prstGeom>
        </p:spPr>
      </p:pic>
      <p:pic>
        <p:nvPicPr>
          <p:cNvPr id="4" name="Imagen 3">
            <a:extLst>
              <a:ext uri="{FF2B5EF4-FFF2-40B4-BE49-F238E27FC236}">
                <a16:creationId xmlns:a16="http://schemas.microsoft.com/office/drawing/2014/main" id="{AA819D57-798B-4BDF-90EE-636F5E3C706E}"/>
              </a:ext>
            </a:extLst>
          </p:cNvPr>
          <p:cNvPicPr>
            <a:picLocks noChangeAspect="1"/>
          </p:cNvPicPr>
          <p:nvPr/>
        </p:nvPicPr>
        <p:blipFill>
          <a:blip r:embed="rId6"/>
          <a:stretch>
            <a:fillRect/>
          </a:stretch>
        </p:blipFill>
        <p:spPr>
          <a:xfrm>
            <a:off x="14068" y="4855705"/>
            <a:ext cx="2711384" cy="1605998"/>
          </a:xfrm>
          <a:prstGeom prst="rect">
            <a:avLst/>
          </a:prstGeom>
        </p:spPr>
      </p:pic>
      <p:pic>
        <p:nvPicPr>
          <p:cNvPr id="6" name="Imagen 5">
            <a:extLst>
              <a:ext uri="{FF2B5EF4-FFF2-40B4-BE49-F238E27FC236}">
                <a16:creationId xmlns:a16="http://schemas.microsoft.com/office/drawing/2014/main" id="{6BE7CBA2-9899-4EEB-A3EF-23F8B6D0D177}"/>
              </a:ext>
            </a:extLst>
          </p:cNvPr>
          <p:cNvPicPr>
            <a:picLocks noChangeAspect="1"/>
          </p:cNvPicPr>
          <p:nvPr/>
        </p:nvPicPr>
        <p:blipFill>
          <a:blip r:embed="rId7"/>
          <a:stretch>
            <a:fillRect/>
          </a:stretch>
        </p:blipFill>
        <p:spPr>
          <a:xfrm>
            <a:off x="3081042" y="2982351"/>
            <a:ext cx="8826974" cy="3692625"/>
          </a:xfrm>
          <a:prstGeom prst="rect">
            <a:avLst/>
          </a:prstGeom>
        </p:spPr>
      </p:pic>
    </p:spTree>
    <p:extLst>
      <p:ext uri="{BB962C8B-B14F-4D97-AF65-F5344CB8AC3E}">
        <p14:creationId xmlns:p14="http://schemas.microsoft.com/office/powerpoint/2010/main" val="79142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5A73E28-C522-D4C5-8CF1-91480CAB1DAA}"/>
              </a:ext>
            </a:extLst>
          </p:cNvPr>
          <p:cNvSpPr/>
          <p:nvPr/>
        </p:nvSpPr>
        <p:spPr>
          <a:xfrm>
            <a:off x="0" y="0"/>
            <a:ext cx="12192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800" b="1" dirty="0">
                <a:solidFill>
                  <a:srgbClr val="002060"/>
                </a:solidFill>
                <a:latin typeface="Arial Narrow" panose="020B0606020202030204" pitchFamily="34" charset="0"/>
              </a:rPr>
              <a:t>COMPORTAMIENTO DEMOGRAFICO </a:t>
            </a:r>
            <a:r>
              <a:rPr lang="es-ES" sz="2800" b="1" dirty="0">
                <a:solidFill>
                  <a:schemeClr val="accent1">
                    <a:lumMod val="50000"/>
                  </a:schemeClr>
                </a:solidFill>
                <a:latin typeface="Arial Narrow" panose="020B0606020202030204" pitchFamily="34" charset="0"/>
              </a:rPr>
              <a:t>SEMANA EPIDEMIOLÓGICA #40 - 2024</a:t>
            </a:r>
            <a:endParaRPr lang="es-CO" sz="2800" b="1" dirty="0">
              <a:solidFill>
                <a:srgbClr val="002060"/>
              </a:solidFill>
              <a:latin typeface="Arial Narrow" panose="020B0606020202030204" pitchFamily="34" charset="0"/>
            </a:endParaRPr>
          </a:p>
        </p:txBody>
      </p:sp>
      <p:sp>
        <p:nvSpPr>
          <p:cNvPr id="5" name="CuadroTexto 4">
            <a:extLst>
              <a:ext uri="{FF2B5EF4-FFF2-40B4-BE49-F238E27FC236}">
                <a16:creationId xmlns:a16="http://schemas.microsoft.com/office/drawing/2014/main" id="{D4137AB4-E41B-CA16-1C54-C61AE9C3477E}"/>
              </a:ext>
            </a:extLst>
          </p:cNvPr>
          <p:cNvSpPr txBox="1"/>
          <p:nvPr/>
        </p:nvSpPr>
        <p:spPr>
          <a:xfrm>
            <a:off x="169664" y="5444935"/>
            <a:ext cx="11852672"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1400" b="1" i="0" u="none" strike="noStrike" baseline="0" dirty="0">
                <a:solidFill>
                  <a:schemeClr val="tx1"/>
                </a:solidFill>
                <a:latin typeface="Arial Narrow" panose="020B0606020202030204" pitchFamily="34" charset="0"/>
              </a:rPr>
              <a:t>El número de casos del evento APTR, que se presentaron a semana epidemiológica #</a:t>
            </a:r>
            <a:r>
              <a:rPr lang="es-ES" sz="1400" b="1" dirty="0">
                <a:solidFill>
                  <a:schemeClr val="tx1"/>
                </a:solidFill>
                <a:latin typeface="Arial Narrow" panose="020B0606020202030204" pitchFamily="34" charset="0"/>
              </a:rPr>
              <a:t>40</a:t>
            </a:r>
            <a:r>
              <a:rPr lang="es-ES" sz="1400" b="1" i="0" u="none" strike="noStrike" baseline="0" dirty="0">
                <a:solidFill>
                  <a:schemeClr val="tx1"/>
                </a:solidFill>
                <a:latin typeface="Arial Narrow" panose="020B0606020202030204" pitchFamily="34" charset="0"/>
              </a:rPr>
              <a:t> del año 2024 pertenecen al régimen Subsidiado </a:t>
            </a:r>
            <a:r>
              <a:rPr lang="es-ES" sz="1400" b="1" dirty="0">
                <a:solidFill>
                  <a:schemeClr val="tx1"/>
                </a:solidFill>
                <a:latin typeface="Arial Narrow" panose="020B0606020202030204" pitchFamily="34" charset="0"/>
              </a:rPr>
              <a:t>46,5</a:t>
            </a:r>
            <a:r>
              <a:rPr lang="es-ES" sz="1400" b="1" i="0" u="none" strike="noStrike" baseline="0" dirty="0">
                <a:solidFill>
                  <a:schemeClr val="tx1"/>
                </a:solidFill>
                <a:latin typeface="Arial Narrow" panose="020B0606020202030204" pitchFamily="34" charset="0"/>
              </a:rPr>
              <a:t>%, Seguido del Contributivo con el 42,6%; de los casos presentados, el </a:t>
            </a:r>
            <a:r>
              <a:rPr lang="es-ES" sz="1400" b="1" dirty="0">
                <a:solidFill>
                  <a:schemeClr val="tx1"/>
                </a:solidFill>
                <a:latin typeface="Arial Narrow" panose="020B0606020202030204" pitchFamily="34" charset="0"/>
              </a:rPr>
              <a:t>46</a:t>
            </a:r>
            <a:r>
              <a:rPr lang="es-ES" sz="1400" b="1" i="0" u="none" strike="noStrike" baseline="0" dirty="0">
                <a:solidFill>
                  <a:schemeClr val="tx1"/>
                </a:solidFill>
                <a:latin typeface="Arial Narrow" panose="020B0606020202030204" pitchFamily="34" charset="0"/>
              </a:rPr>
              <a:t>% corresponde al sexo femenino y un </a:t>
            </a:r>
            <a:r>
              <a:rPr lang="es-ES" sz="1400" b="1" dirty="0">
                <a:solidFill>
                  <a:schemeClr val="tx1"/>
                </a:solidFill>
                <a:latin typeface="Arial Narrow" panose="020B0606020202030204" pitchFamily="34" charset="0"/>
              </a:rPr>
              <a:t>54%</a:t>
            </a:r>
            <a:r>
              <a:rPr lang="es-ES" sz="1400" b="1" i="0" u="none" strike="noStrike" baseline="0" dirty="0">
                <a:solidFill>
                  <a:schemeClr val="tx1"/>
                </a:solidFill>
                <a:latin typeface="Arial Narrow" panose="020B0606020202030204" pitchFamily="34" charset="0"/>
              </a:rPr>
              <a:t> al sexo masculino; con respecto al grupo de edad de 5 a 9 años mayor proporción de casos 16%, seguido de los grupos de 10 a 14 años con el 12% de los casos notificados, respectivamente; en relación con la pertenencia étnica el </a:t>
            </a:r>
            <a:r>
              <a:rPr lang="es-ES" sz="1400" b="1" dirty="0">
                <a:solidFill>
                  <a:schemeClr val="tx1"/>
                </a:solidFill>
                <a:latin typeface="Arial Narrow" panose="020B0606020202030204" pitchFamily="34" charset="0"/>
              </a:rPr>
              <a:t>85</a:t>
            </a:r>
            <a:r>
              <a:rPr lang="es-ES" sz="1400" b="1" i="0" u="none" strike="noStrike" baseline="0" dirty="0">
                <a:solidFill>
                  <a:schemeClr val="tx1"/>
                </a:solidFill>
                <a:latin typeface="Arial Narrow" panose="020B0606020202030204" pitchFamily="34" charset="0"/>
              </a:rPr>
              <a:t>% pertenece a la variable otro, por nacionalidad del agredido se reporta que el 94,2% de casos son de Nacionalidad Colombiana, pero se observa 3% son de Venezuela, Estados Unidos con 0,6%, Chile, Canadá, Ecuador, Australia</a:t>
            </a:r>
            <a:r>
              <a:rPr lang="es-ES" sz="1400" b="1" dirty="0">
                <a:solidFill>
                  <a:schemeClr val="tx1"/>
                </a:solidFill>
                <a:latin typeface="Arial Narrow" panose="020B0606020202030204" pitchFamily="34" charset="0"/>
              </a:rPr>
              <a:t>, con el 0,2%; Suiza, España, Panamá</a:t>
            </a:r>
            <a:r>
              <a:rPr lang="es-ES" sz="1400" b="1" i="0" u="none" strike="noStrike" baseline="0" dirty="0">
                <a:solidFill>
                  <a:schemeClr val="tx1"/>
                </a:solidFill>
                <a:latin typeface="Arial Narrow" panose="020B0606020202030204" pitchFamily="34" charset="0"/>
              </a:rPr>
              <a:t>, Alemania, Argentina, Austria, Perú, Finlandia, México, Reino Unido y China con el 0,1%.</a:t>
            </a:r>
            <a:endParaRPr lang="es-CO" sz="1400" b="1" dirty="0">
              <a:solidFill>
                <a:schemeClr val="tx1"/>
              </a:solidFill>
              <a:latin typeface="Arial Narrow" panose="020B0606020202030204" pitchFamily="34" charset="0"/>
            </a:endParaRPr>
          </a:p>
        </p:txBody>
      </p:sp>
      <p:pic>
        <p:nvPicPr>
          <p:cNvPr id="2" name="Imagen 1">
            <a:extLst>
              <a:ext uri="{FF2B5EF4-FFF2-40B4-BE49-F238E27FC236}">
                <a16:creationId xmlns:a16="http://schemas.microsoft.com/office/drawing/2014/main" id="{7828DC83-5BD5-4984-AD68-46F213B952AD}"/>
              </a:ext>
            </a:extLst>
          </p:cNvPr>
          <p:cNvPicPr>
            <a:picLocks noChangeAspect="1"/>
          </p:cNvPicPr>
          <p:nvPr/>
        </p:nvPicPr>
        <p:blipFill>
          <a:blip r:embed="rId2"/>
          <a:stretch>
            <a:fillRect/>
          </a:stretch>
        </p:blipFill>
        <p:spPr>
          <a:xfrm>
            <a:off x="169664" y="640402"/>
            <a:ext cx="2804698" cy="2257085"/>
          </a:xfrm>
          <a:prstGeom prst="rect">
            <a:avLst/>
          </a:prstGeom>
        </p:spPr>
      </p:pic>
      <p:pic>
        <p:nvPicPr>
          <p:cNvPr id="9" name="Imagen 8">
            <a:extLst>
              <a:ext uri="{FF2B5EF4-FFF2-40B4-BE49-F238E27FC236}">
                <a16:creationId xmlns:a16="http://schemas.microsoft.com/office/drawing/2014/main" id="{E13EFC7D-F44F-41AC-9338-F8678FF0C4C4}"/>
              </a:ext>
            </a:extLst>
          </p:cNvPr>
          <p:cNvPicPr>
            <a:picLocks noChangeAspect="1"/>
          </p:cNvPicPr>
          <p:nvPr/>
        </p:nvPicPr>
        <p:blipFill>
          <a:blip r:embed="rId3"/>
          <a:stretch>
            <a:fillRect/>
          </a:stretch>
        </p:blipFill>
        <p:spPr>
          <a:xfrm>
            <a:off x="169663" y="2928288"/>
            <a:ext cx="6062325" cy="2424242"/>
          </a:xfrm>
          <a:prstGeom prst="rect">
            <a:avLst/>
          </a:prstGeom>
        </p:spPr>
      </p:pic>
      <p:pic>
        <p:nvPicPr>
          <p:cNvPr id="10" name="Imagen 9">
            <a:extLst>
              <a:ext uri="{FF2B5EF4-FFF2-40B4-BE49-F238E27FC236}">
                <a16:creationId xmlns:a16="http://schemas.microsoft.com/office/drawing/2014/main" id="{6CA61AAF-4B08-417D-A0AF-46853E8AADC7}"/>
              </a:ext>
            </a:extLst>
          </p:cNvPr>
          <p:cNvPicPr>
            <a:picLocks noChangeAspect="1"/>
          </p:cNvPicPr>
          <p:nvPr/>
        </p:nvPicPr>
        <p:blipFill>
          <a:blip r:embed="rId4"/>
          <a:stretch>
            <a:fillRect/>
          </a:stretch>
        </p:blipFill>
        <p:spPr>
          <a:xfrm>
            <a:off x="3052781" y="671202"/>
            <a:ext cx="4192081" cy="2226285"/>
          </a:xfrm>
          <a:prstGeom prst="rect">
            <a:avLst/>
          </a:prstGeom>
        </p:spPr>
      </p:pic>
      <p:pic>
        <p:nvPicPr>
          <p:cNvPr id="13" name="Imagen 12">
            <a:extLst>
              <a:ext uri="{FF2B5EF4-FFF2-40B4-BE49-F238E27FC236}">
                <a16:creationId xmlns:a16="http://schemas.microsoft.com/office/drawing/2014/main" id="{6F914BED-2E39-4DFA-9678-2BDB26827C91}"/>
              </a:ext>
            </a:extLst>
          </p:cNvPr>
          <p:cNvPicPr>
            <a:picLocks noChangeAspect="1"/>
          </p:cNvPicPr>
          <p:nvPr/>
        </p:nvPicPr>
        <p:blipFill>
          <a:blip r:embed="rId5"/>
          <a:stretch>
            <a:fillRect/>
          </a:stretch>
        </p:blipFill>
        <p:spPr>
          <a:xfrm>
            <a:off x="6350303" y="2936476"/>
            <a:ext cx="5672033" cy="2416054"/>
          </a:xfrm>
          <a:prstGeom prst="rect">
            <a:avLst/>
          </a:prstGeom>
        </p:spPr>
      </p:pic>
      <p:pic>
        <p:nvPicPr>
          <p:cNvPr id="14" name="Imagen 13">
            <a:extLst>
              <a:ext uri="{FF2B5EF4-FFF2-40B4-BE49-F238E27FC236}">
                <a16:creationId xmlns:a16="http://schemas.microsoft.com/office/drawing/2014/main" id="{42A1A089-B362-4FA1-82A4-A019C79AFEA2}"/>
              </a:ext>
            </a:extLst>
          </p:cNvPr>
          <p:cNvPicPr>
            <a:picLocks noChangeAspect="1"/>
          </p:cNvPicPr>
          <p:nvPr/>
        </p:nvPicPr>
        <p:blipFill>
          <a:blip r:embed="rId6"/>
          <a:stretch>
            <a:fillRect/>
          </a:stretch>
        </p:blipFill>
        <p:spPr>
          <a:xfrm>
            <a:off x="7363177" y="671202"/>
            <a:ext cx="4659159" cy="2226285"/>
          </a:xfrm>
          <a:prstGeom prst="rect">
            <a:avLst/>
          </a:prstGeom>
        </p:spPr>
      </p:pic>
    </p:spTree>
    <p:extLst>
      <p:ext uri="{BB962C8B-B14F-4D97-AF65-F5344CB8AC3E}">
        <p14:creationId xmlns:p14="http://schemas.microsoft.com/office/powerpoint/2010/main" val="99949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a:t>
            </a:r>
            <a:endParaRPr lang="es-CO" b="1" dirty="0">
              <a:latin typeface="Arial Narrow" panose="020B0606020202030204" pitchFamily="34" charset="0"/>
            </a:endParaRPr>
          </a:p>
        </p:txBody>
      </p:sp>
      <p:sp>
        <p:nvSpPr>
          <p:cNvPr id="8" name="Rectángulo 7">
            <a:extLst>
              <a:ext uri="{FF2B5EF4-FFF2-40B4-BE49-F238E27FC236}">
                <a16:creationId xmlns:a16="http://schemas.microsoft.com/office/drawing/2014/main" id="{25A73E28-C522-D4C5-8CF1-91480CAB1DAA}"/>
              </a:ext>
            </a:extLst>
          </p:cNvPr>
          <p:cNvSpPr/>
          <p:nvPr/>
        </p:nvSpPr>
        <p:spPr>
          <a:xfrm>
            <a:off x="0" y="0"/>
            <a:ext cx="12192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3200" b="1" dirty="0">
                <a:solidFill>
                  <a:srgbClr val="002060"/>
                </a:solidFill>
                <a:latin typeface="Arial Narrow" panose="020B0606020202030204" pitchFamily="34" charset="0"/>
              </a:rPr>
              <a:t>NOTIFICACION POR EAPB – UPGD </a:t>
            </a:r>
            <a:r>
              <a:rPr lang="es-ES" sz="3200" b="1" dirty="0">
                <a:solidFill>
                  <a:schemeClr val="accent1">
                    <a:lumMod val="50000"/>
                  </a:schemeClr>
                </a:solidFill>
                <a:latin typeface="Arial Narrow" panose="020B0606020202030204" pitchFamily="34" charset="0"/>
              </a:rPr>
              <a:t>SEMANA EPIDEMIOLÓGICA #40 - 2024</a:t>
            </a:r>
            <a:endParaRPr lang="es-CO" sz="3200" b="1" dirty="0">
              <a:solidFill>
                <a:srgbClr val="002060"/>
              </a:solidFill>
              <a:latin typeface="Arial Narrow" panose="020B0606020202030204" pitchFamily="34" charset="0"/>
            </a:endParaRPr>
          </a:p>
        </p:txBody>
      </p:sp>
      <p:sp>
        <p:nvSpPr>
          <p:cNvPr id="12" name="Rectángulo: esquinas redondeadas 11">
            <a:extLst>
              <a:ext uri="{FF2B5EF4-FFF2-40B4-BE49-F238E27FC236}">
                <a16:creationId xmlns:a16="http://schemas.microsoft.com/office/drawing/2014/main" id="{3E16BC30-193D-9CDA-B178-CB21B3A98BE8}"/>
              </a:ext>
            </a:extLst>
          </p:cNvPr>
          <p:cNvSpPr/>
          <p:nvPr/>
        </p:nvSpPr>
        <p:spPr>
          <a:xfrm>
            <a:off x="6427302" y="1056640"/>
            <a:ext cx="5409097" cy="188118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Narrow" panose="020B0606020202030204" pitchFamily="34" charset="0"/>
              </a:rPr>
              <a:t>Teniendo en cuenta el número de casos presentados de APTR, por afiliación a EAPB a semana epidemiológica #40 año 2024 en el Distrito de Cartagena se evidencia que la EAPB Salud Total EPS y la EAPB Mutual Ser representan un 20,5% y 19,6%, respectivamente; seguido de Coosalud con el 16,5%, las otras EAPB representan menor número de casos. (Figura 2)</a:t>
            </a:r>
          </a:p>
        </p:txBody>
      </p:sp>
      <p:sp>
        <p:nvSpPr>
          <p:cNvPr id="14" name="Rectángulo: esquinas redondeadas 13">
            <a:extLst>
              <a:ext uri="{FF2B5EF4-FFF2-40B4-BE49-F238E27FC236}">
                <a16:creationId xmlns:a16="http://schemas.microsoft.com/office/drawing/2014/main" id="{DC401D14-CFB3-3738-8518-1347C4CB829F}"/>
              </a:ext>
            </a:extLst>
          </p:cNvPr>
          <p:cNvSpPr/>
          <p:nvPr/>
        </p:nvSpPr>
        <p:spPr>
          <a:xfrm>
            <a:off x="6541476" y="4065563"/>
            <a:ext cx="5409097" cy="241964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Narrow" panose="020B0606020202030204" pitchFamily="34" charset="0"/>
              </a:rPr>
              <a:t>En concordancia con la distribución de la notificación de la UPGD a semana epidemiológica #40 año 2024 en el Distrito de Cartagena, se evidenció que las UPGD que le aportaron mayor carga al evento APTR, corresponden a Virrey Solis Clinica la Divina Providencia, en segunda posición Sede 1 Clínica Blas de Lezo SAS Megaurgencias, seguido de la Clinica Madre Bernarda y de Gestión Salud SAS San Fernando. </a:t>
            </a:r>
          </a:p>
        </p:txBody>
      </p:sp>
      <p:pic>
        <p:nvPicPr>
          <p:cNvPr id="2" name="Imagen 1">
            <a:extLst>
              <a:ext uri="{FF2B5EF4-FFF2-40B4-BE49-F238E27FC236}">
                <a16:creationId xmlns:a16="http://schemas.microsoft.com/office/drawing/2014/main" id="{B54AF610-CAB0-40C0-9219-01E5421440D6}"/>
              </a:ext>
            </a:extLst>
          </p:cNvPr>
          <p:cNvPicPr>
            <a:picLocks noChangeAspect="1"/>
          </p:cNvPicPr>
          <p:nvPr/>
        </p:nvPicPr>
        <p:blipFill>
          <a:blip r:embed="rId3"/>
          <a:stretch>
            <a:fillRect/>
          </a:stretch>
        </p:blipFill>
        <p:spPr>
          <a:xfrm>
            <a:off x="127253" y="3548504"/>
            <a:ext cx="6098413" cy="3119582"/>
          </a:xfrm>
          <a:prstGeom prst="rect">
            <a:avLst/>
          </a:prstGeom>
        </p:spPr>
      </p:pic>
      <p:pic>
        <p:nvPicPr>
          <p:cNvPr id="3" name="Imagen 2">
            <a:extLst>
              <a:ext uri="{FF2B5EF4-FFF2-40B4-BE49-F238E27FC236}">
                <a16:creationId xmlns:a16="http://schemas.microsoft.com/office/drawing/2014/main" id="{8651CCAF-46B1-426F-914F-1AF9C04EB50C}"/>
              </a:ext>
            </a:extLst>
          </p:cNvPr>
          <p:cNvPicPr>
            <a:picLocks noChangeAspect="1"/>
          </p:cNvPicPr>
          <p:nvPr/>
        </p:nvPicPr>
        <p:blipFill>
          <a:blip r:embed="rId4"/>
          <a:stretch>
            <a:fillRect/>
          </a:stretch>
        </p:blipFill>
        <p:spPr>
          <a:xfrm>
            <a:off x="127253" y="751840"/>
            <a:ext cx="6098413" cy="2677160"/>
          </a:xfrm>
          <a:prstGeom prst="rect">
            <a:avLst/>
          </a:prstGeom>
        </p:spPr>
      </p:pic>
    </p:spTree>
    <p:extLst>
      <p:ext uri="{BB962C8B-B14F-4D97-AF65-F5344CB8AC3E}">
        <p14:creationId xmlns:p14="http://schemas.microsoft.com/office/powerpoint/2010/main" val="50972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a:t>
            </a:r>
            <a:endParaRPr lang="es-CO" b="1" dirty="0">
              <a:latin typeface="Arial Narrow" panose="020B0606020202030204" pitchFamily="34" charset="0"/>
            </a:endParaRPr>
          </a:p>
        </p:txBody>
      </p:sp>
      <p:sp>
        <p:nvSpPr>
          <p:cNvPr id="8" name="Rectángulo 7">
            <a:extLst>
              <a:ext uri="{FF2B5EF4-FFF2-40B4-BE49-F238E27FC236}">
                <a16:creationId xmlns:a16="http://schemas.microsoft.com/office/drawing/2014/main" id="{25A73E28-C522-D4C5-8CF1-91480CAB1DAA}"/>
              </a:ext>
            </a:extLst>
          </p:cNvPr>
          <p:cNvSpPr/>
          <p:nvPr/>
        </p:nvSpPr>
        <p:spPr>
          <a:xfrm>
            <a:off x="0" y="0"/>
            <a:ext cx="12192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800" b="1" dirty="0">
                <a:solidFill>
                  <a:srgbClr val="002060"/>
                </a:solidFill>
                <a:latin typeface="Arial Narrow" panose="020B0606020202030204" pitchFamily="34" charset="0"/>
              </a:rPr>
              <a:t>COMPORTAMIENTO DEMOGRAFICO </a:t>
            </a:r>
            <a:r>
              <a:rPr lang="es-ES" sz="2800" b="1" dirty="0">
                <a:solidFill>
                  <a:schemeClr val="accent1">
                    <a:lumMod val="50000"/>
                  </a:schemeClr>
                </a:solidFill>
                <a:latin typeface="Arial Narrow" panose="020B0606020202030204" pitchFamily="34" charset="0"/>
              </a:rPr>
              <a:t>SEMANA EPIDEMIOLÓGICA #40 - 2024</a:t>
            </a:r>
            <a:endParaRPr lang="es-CO" sz="2800" b="1" dirty="0">
              <a:solidFill>
                <a:srgbClr val="002060"/>
              </a:solidFill>
              <a:latin typeface="Arial Narrow" panose="020B0606020202030204" pitchFamily="34" charset="0"/>
            </a:endParaRPr>
          </a:p>
        </p:txBody>
      </p:sp>
      <p:sp>
        <p:nvSpPr>
          <p:cNvPr id="15" name="Rectángulo: esquinas redondeadas 14">
            <a:extLst>
              <a:ext uri="{FF2B5EF4-FFF2-40B4-BE49-F238E27FC236}">
                <a16:creationId xmlns:a16="http://schemas.microsoft.com/office/drawing/2014/main" id="{8F078A0F-CB41-BFC7-863C-E6DA32FBCDEC}"/>
              </a:ext>
            </a:extLst>
          </p:cNvPr>
          <p:cNvSpPr/>
          <p:nvPr/>
        </p:nvSpPr>
        <p:spPr>
          <a:xfrm>
            <a:off x="579229" y="5089196"/>
            <a:ext cx="11387483" cy="1449527"/>
          </a:xfrm>
          <a:prstGeom prst="round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sz="1400" b="1" dirty="0">
                <a:solidFill>
                  <a:schemeClr val="tx1"/>
                </a:solidFill>
                <a:latin typeface="Arial Narrow" panose="020B0606020202030204" pitchFamily="34" charset="0"/>
              </a:rPr>
              <a:t>En concordancia con lo anterior y teniendo en cuenta los casos notificados del evento 300 - APTR, en el Distrito de Cartagena a semana epidemiológica #40 año 2024 en la Localidad de la Industrial y de la Bahía se presentaron mayor proporción, con el 38,2% (n=635) de los casos notificados, los barrios en donde mas casos se presentaron fueron San Fernando, Nelson Mandela, San José de los Campanos, Arroz Barato y El Socorro; seguido de la localidad Histórica y del Caribe con el 31,0% (n=516), en los barrios Torices, Bocagrande, Nuevo Bosque, Santana, y Zaragocilla. Y en Virgen y turística con el 30,8% (n=510) y los barrios en donde mas casos se presentaron fueron Olaya Herrera, El Pozón, Bayunca, La Esperanza, y La Candelaria. </a:t>
            </a:r>
          </a:p>
        </p:txBody>
      </p:sp>
      <p:graphicFrame>
        <p:nvGraphicFramePr>
          <p:cNvPr id="4" name="Tabla 3">
            <a:extLst>
              <a:ext uri="{FF2B5EF4-FFF2-40B4-BE49-F238E27FC236}">
                <a16:creationId xmlns:a16="http://schemas.microsoft.com/office/drawing/2014/main" id="{06E63A1D-6796-4157-8097-700D1A296F75}"/>
              </a:ext>
            </a:extLst>
          </p:cNvPr>
          <p:cNvGraphicFramePr>
            <a:graphicFrameLocks noGrp="1"/>
          </p:cNvGraphicFramePr>
          <p:nvPr>
            <p:extLst>
              <p:ext uri="{D42A27DB-BD31-4B8C-83A1-F6EECF244321}">
                <p14:modId xmlns:p14="http://schemas.microsoft.com/office/powerpoint/2010/main" val="2814230956"/>
              </p:ext>
            </p:extLst>
          </p:nvPr>
        </p:nvGraphicFramePr>
        <p:xfrm>
          <a:off x="426720" y="710311"/>
          <a:ext cx="4832776" cy="4234589"/>
        </p:xfrm>
        <a:graphic>
          <a:graphicData uri="http://schemas.openxmlformats.org/drawingml/2006/table">
            <a:tbl>
              <a:tblPr>
                <a:tableStyleId>{69CF1AB2-1976-4502-BF36-3FF5EA218861}</a:tableStyleId>
              </a:tblPr>
              <a:tblGrid>
                <a:gridCol w="2061037">
                  <a:extLst>
                    <a:ext uri="{9D8B030D-6E8A-4147-A177-3AD203B41FA5}">
                      <a16:colId xmlns:a16="http://schemas.microsoft.com/office/drawing/2014/main" val="878090034"/>
                    </a:ext>
                  </a:extLst>
                </a:gridCol>
                <a:gridCol w="2061037">
                  <a:extLst>
                    <a:ext uri="{9D8B030D-6E8A-4147-A177-3AD203B41FA5}">
                      <a16:colId xmlns:a16="http://schemas.microsoft.com/office/drawing/2014/main" val="2917413105"/>
                    </a:ext>
                  </a:extLst>
                </a:gridCol>
                <a:gridCol w="710702">
                  <a:extLst>
                    <a:ext uri="{9D8B030D-6E8A-4147-A177-3AD203B41FA5}">
                      <a16:colId xmlns:a16="http://schemas.microsoft.com/office/drawing/2014/main" val="2993823722"/>
                    </a:ext>
                  </a:extLst>
                </a:gridCol>
              </a:tblGrid>
              <a:tr h="278826">
                <a:tc>
                  <a:txBody>
                    <a:bodyPr/>
                    <a:lstStyle/>
                    <a:p>
                      <a:pPr algn="ctr" rtl="0" fontAlgn="ctr"/>
                      <a:r>
                        <a:rPr lang="es-CO" sz="1100" b="1" u="none" strike="noStrike" dirty="0">
                          <a:effectLst/>
                        </a:rPr>
                        <a:t>Localidad</a:t>
                      </a:r>
                      <a:endParaRPr lang="es-CO" sz="1100" b="1" i="1" u="none" strike="noStrike" dirty="0">
                        <a:solidFill>
                          <a:srgbClr val="000000"/>
                        </a:solidFill>
                        <a:effectLst/>
                        <a:latin typeface="Calibri" panose="020F0502020204030204" pitchFamily="34" charset="0"/>
                      </a:endParaRPr>
                    </a:p>
                  </a:txBody>
                  <a:tcPr marL="9199" marR="9199" marT="9199" marB="0" anchor="ctr"/>
                </a:tc>
                <a:tc>
                  <a:txBody>
                    <a:bodyPr/>
                    <a:lstStyle/>
                    <a:p>
                      <a:pPr algn="ctr" rtl="0" fontAlgn="ctr"/>
                      <a:r>
                        <a:rPr lang="es-CO" sz="1100" b="1" u="none" strike="noStrike" dirty="0">
                          <a:effectLst/>
                        </a:rPr>
                        <a:t>Barrios</a:t>
                      </a:r>
                      <a:endParaRPr lang="es-CO" sz="1100" b="1" i="1" u="none" strike="noStrike" dirty="0">
                        <a:solidFill>
                          <a:srgbClr val="000000"/>
                        </a:solidFill>
                        <a:effectLst/>
                        <a:latin typeface="Calibri" panose="020F0502020204030204" pitchFamily="34" charset="0"/>
                      </a:endParaRPr>
                    </a:p>
                  </a:txBody>
                  <a:tcPr marL="9199" marR="9199" marT="9199" marB="0" anchor="ctr"/>
                </a:tc>
                <a:tc>
                  <a:txBody>
                    <a:bodyPr/>
                    <a:lstStyle/>
                    <a:p>
                      <a:pPr algn="ctr" rtl="0" fontAlgn="ctr"/>
                      <a:r>
                        <a:rPr lang="es-CO" sz="1100" u="none" strike="noStrike">
                          <a:effectLst/>
                        </a:rPr>
                        <a:t>Total</a:t>
                      </a:r>
                      <a:endParaRPr lang="es-CO" sz="1100" b="0" i="1"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2380170598"/>
                  </a:ext>
                </a:extLst>
              </a:tr>
              <a:tr h="183989">
                <a:tc rowSpan="7">
                  <a:txBody>
                    <a:bodyPr/>
                    <a:lstStyle/>
                    <a:p>
                      <a:pPr algn="ctr" rtl="0" fontAlgn="ctr"/>
                      <a:r>
                        <a:rPr lang="es-ES" sz="1100" b="1" u="none" strike="noStrike" dirty="0">
                          <a:effectLst/>
                        </a:rPr>
                        <a:t>Histórica Y Del Caribe Norte</a:t>
                      </a:r>
                      <a:endParaRPr lang="es-ES" sz="1100" b="1" i="0" u="none" strike="noStrike" dirty="0">
                        <a:solidFill>
                          <a:srgbClr val="000000"/>
                        </a:solidFill>
                        <a:effectLst/>
                        <a:latin typeface="Calibri" panose="020F0502020204030204" pitchFamily="34" charset="0"/>
                      </a:endParaRPr>
                    </a:p>
                  </a:txBody>
                  <a:tcPr marL="9199" marR="9199" marT="9199" marB="0" anchor="ctr"/>
                </a:tc>
                <a:tc>
                  <a:txBody>
                    <a:bodyPr/>
                    <a:lstStyle/>
                    <a:p>
                      <a:pPr algn="l" fontAlgn="b"/>
                      <a:r>
                        <a:rPr lang="es-CO" sz="1100" b="1" u="none" strike="noStrike" dirty="0">
                          <a:effectLst/>
                        </a:rPr>
                        <a:t>Torices</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35</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2225322712"/>
                  </a:ext>
                </a:extLst>
              </a:tr>
              <a:tr h="183989">
                <a:tc vMerge="1">
                  <a:txBody>
                    <a:bodyPr/>
                    <a:lstStyle/>
                    <a:p>
                      <a:endParaRPr lang="es-CO"/>
                    </a:p>
                  </a:txBody>
                  <a:tcPr/>
                </a:tc>
                <a:tc>
                  <a:txBody>
                    <a:bodyPr/>
                    <a:lstStyle/>
                    <a:p>
                      <a:pPr algn="l" fontAlgn="b"/>
                      <a:r>
                        <a:rPr lang="es-CO" sz="1100" b="1" u="none" strike="noStrike" dirty="0">
                          <a:effectLst/>
                        </a:rPr>
                        <a:t>Bocagrande</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32</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3931587516"/>
                  </a:ext>
                </a:extLst>
              </a:tr>
              <a:tr h="183989">
                <a:tc vMerge="1">
                  <a:txBody>
                    <a:bodyPr/>
                    <a:lstStyle/>
                    <a:p>
                      <a:endParaRPr lang="es-CO"/>
                    </a:p>
                  </a:txBody>
                  <a:tcPr/>
                </a:tc>
                <a:tc>
                  <a:txBody>
                    <a:bodyPr/>
                    <a:lstStyle/>
                    <a:p>
                      <a:pPr algn="l" fontAlgn="b"/>
                      <a:r>
                        <a:rPr lang="es-CO" sz="1100" b="1" u="none" strike="noStrike" dirty="0">
                          <a:effectLst/>
                        </a:rPr>
                        <a:t>Nuevo Bosque</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29</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403843415"/>
                  </a:ext>
                </a:extLst>
              </a:tr>
              <a:tr h="183989">
                <a:tc vMerge="1">
                  <a:txBody>
                    <a:bodyPr/>
                    <a:lstStyle/>
                    <a:p>
                      <a:endParaRPr lang="es-CO"/>
                    </a:p>
                  </a:txBody>
                  <a:tcPr/>
                </a:tc>
                <a:tc>
                  <a:txBody>
                    <a:bodyPr/>
                    <a:lstStyle/>
                    <a:p>
                      <a:pPr algn="l" fontAlgn="b"/>
                      <a:r>
                        <a:rPr lang="es-CO" sz="1100" b="1" u="none" strike="noStrike" dirty="0">
                          <a:effectLst/>
                        </a:rPr>
                        <a:t>Santana</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27</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9514919"/>
                  </a:ext>
                </a:extLst>
              </a:tr>
              <a:tr h="183989">
                <a:tc vMerge="1">
                  <a:txBody>
                    <a:bodyPr/>
                    <a:lstStyle/>
                    <a:p>
                      <a:endParaRPr lang="es-CO"/>
                    </a:p>
                  </a:txBody>
                  <a:tcPr/>
                </a:tc>
                <a:tc>
                  <a:txBody>
                    <a:bodyPr/>
                    <a:lstStyle/>
                    <a:p>
                      <a:pPr algn="l" fontAlgn="b"/>
                      <a:r>
                        <a:rPr lang="es-CO" sz="1100" b="1" u="none" strike="noStrike" dirty="0">
                          <a:effectLst/>
                        </a:rPr>
                        <a:t>Zaragocilla</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21</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3686180326"/>
                  </a:ext>
                </a:extLst>
              </a:tr>
              <a:tr h="183989">
                <a:tc vMerge="1">
                  <a:txBody>
                    <a:bodyPr/>
                    <a:lstStyle/>
                    <a:p>
                      <a:endParaRPr lang="es-CO"/>
                    </a:p>
                  </a:txBody>
                  <a:tcPr/>
                </a:tc>
                <a:tc>
                  <a:txBody>
                    <a:bodyPr/>
                    <a:lstStyle/>
                    <a:p>
                      <a:pPr algn="l" fontAlgn="ctr"/>
                      <a:r>
                        <a:rPr lang="es-CO" sz="1100" b="1" u="none" strike="noStrike" dirty="0">
                          <a:effectLst/>
                        </a:rPr>
                        <a:t>Otros</a:t>
                      </a:r>
                      <a:endParaRPr lang="es-CO" sz="1100" b="1" i="0" u="none" strike="noStrike" dirty="0">
                        <a:solidFill>
                          <a:srgbClr val="000000"/>
                        </a:solidFill>
                        <a:effectLst/>
                        <a:latin typeface="Calibri" panose="020F0502020204030204" pitchFamily="34" charset="0"/>
                      </a:endParaRPr>
                    </a:p>
                  </a:txBody>
                  <a:tcPr marL="9199" marR="9199" marT="9199" marB="0" anchor="ctr"/>
                </a:tc>
                <a:tc>
                  <a:txBody>
                    <a:bodyPr/>
                    <a:lstStyle/>
                    <a:p>
                      <a:pPr algn="ctr" fontAlgn="ctr"/>
                      <a:r>
                        <a:rPr lang="es-CO" sz="1100" u="none" strike="noStrike">
                          <a:effectLst/>
                        </a:rPr>
                        <a:t>372</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759674821"/>
                  </a:ext>
                </a:extLst>
              </a:tr>
              <a:tr h="183989">
                <a:tc vMerge="1">
                  <a:txBody>
                    <a:bodyPr/>
                    <a:lstStyle/>
                    <a:p>
                      <a:endParaRPr lang="es-CO"/>
                    </a:p>
                  </a:txBody>
                  <a:tcPr/>
                </a:tc>
                <a:tc>
                  <a:txBody>
                    <a:bodyPr/>
                    <a:lstStyle/>
                    <a:p>
                      <a:pPr algn="l" rtl="0" fontAlgn="ctr"/>
                      <a:r>
                        <a:rPr lang="es-CO" sz="1100" b="1" u="none" strike="noStrike" dirty="0">
                          <a:effectLst/>
                        </a:rPr>
                        <a:t>Total Localidad</a:t>
                      </a:r>
                      <a:endParaRPr lang="es-CO" sz="1100" b="1" i="0" u="none" strike="noStrike" dirty="0">
                        <a:solidFill>
                          <a:srgbClr val="000000"/>
                        </a:solidFill>
                        <a:effectLst/>
                        <a:latin typeface="Calibri" panose="020F0502020204030204" pitchFamily="34" charset="0"/>
                      </a:endParaRPr>
                    </a:p>
                  </a:txBody>
                  <a:tcPr marL="9199" marR="9199" marT="9199" marB="0" anchor="ctr"/>
                </a:tc>
                <a:tc>
                  <a:txBody>
                    <a:bodyPr/>
                    <a:lstStyle/>
                    <a:p>
                      <a:pPr algn="ctr" rtl="0" fontAlgn="ctr"/>
                      <a:r>
                        <a:rPr lang="es-CO" sz="1100" u="none" strike="noStrike">
                          <a:effectLst/>
                        </a:rPr>
                        <a:t>516</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3074819041"/>
                  </a:ext>
                </a:extLst>
              </a:tr>
              <a:tr h="183989">
                <a:tc rowSpan="7">
                  <a:txBody>
                    <a:bodyPr/>
                    <a:lstStyle/>
                    <a:p>
                      <a:pPr algn="ctr" rtl="0" fontAlgn="ctr"/>
                      <a:r>
                        <a:rPr lang="es-ES" sz="1100" b="1" u="none" strike="noStrike" dirty="0">
                          <a:effectLst/>
                        </a:rPr>
                        <a:t>De La Virgen Y Turística</a:t>
                      </a:r>
                      <a:endParaRPr lang="es-ES" sz="1100" b="1" i="0" u="none" strike="noStrike" dirty="0">
                        <a:solidFill>
                          <a:srgbClr val="000000"/>
                        </a:solidFill>
                        <a:effectLst/>
                        <a:latin typeface="Calibri" panose="020F0502020204030204" pitchFamily="34" charset="0"/>
                      </a:endParaRPr>
                    </a:p>
                  </a:txBody>
                  <a:tcPr marL="9199" marR="9199" marT="9199" marB="0" anchor="ctr"/>
                </a:tc>
                <a:tc>
                  <a:txBody>
                    <a:bodyPr/>
                    <a:lstStyle/>
                    <a:p>
                      <a:pPr algn="l" fontAlgn="b"/>
                      <a:r>
                        <a:rPr lang="es-CO" sz="1100" b="1" u="none" strike="noStrike" dirty="0">
                          <a:effectLst/>
                        </a:rPr>
                        <a:t>Olaya Herrera</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121</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3285109650"/>
                  </a:ext>
                </a:extLst>
              </a:tr>
              <a:tr h="183989">
                <a:tc vMerge="1">
                  <a:txBody>
                    <a:bodyPr/>
                    <a:lstStyle/>
                    <a:p>
                      <a:endParaRPr lang="es-CO"/>
                    </a:p>
                  </a:txBody>
                  <a:tcPr/>
                </a:tc>
                <a:tc>
                  <a:txBody>
                    <a:bodyPr/>
                    <a:lstStyle/>
                    <a:p>
                      <a:pPr algn="l" fontAlgn="b"/>
                      <a:r>
                        <a:rPr lang="es-CO" sz="1100" b="1" u="none" strike="noStrike" dirty="0">
                          <a:effectLst/>
                        </a:rPr>
                        <a:t>El Pozón</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46</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405509395"/>
                  </a:ext>
                </a:extLst>
              </a:tr>
              <a:tr h="183989">
                <a:tc vMerge="1">
                  <a:txBody>
                    <a:bodyPr/>
                    <a:lstStyle/>
                    <a:p>
                      <a:endParaRPr lang="es-CO"/>
                    </a:p>
                  </a:txBody>
                  <a:tcPr/>
                </a:tc>
                <a:tc>
                  <a:txBody>
                    <a:bodyPr/>
                    <a:lstStyle/>
                    <a:p>
                      <a:pPr algn="l" fontAlgn="b"/>
                      <a:r>
                        <a:rPr lang="es-CO" sz="1100" b="1" u="none" strike="noStrike" dirty="0">
                          <a:effectLst/>
                        </a:rPr>
                        <a:t>Bayunca</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35</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4105471437"/>
                  </a:ext>
                </a:extLst>
              </a:tr>
              <a:tr h="183989">
                <a:tc vMerge="1">
                  <a:txBody>
                    <a:bodyPr/>
                    <a:lstStyle/>
                    <a:p>
                      <a:endParaRPr lang="es-CO"/>
                    </a:p>
                  </a:txBody>
                  <a:tcPr/>
                </a:tc>
                <a:tc>
                  <a:txBody>
                    <a:bodyPr/>
                    <a:lstStyle/>
                    <a:p>
                      <a:pPr algn="l" fontAlgn="b"/>
                      <a:r>
                        <a:rPr lang="es-CO" sz="1100" b="1" u="none" strike="noStrike" dirty="0">
                          <a:effectLst/>
                        </a:rPr>
                        <a:t>La Esperanza</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33</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2496200365"/>
                  </a:ext>
                </a:extLst>
              </a:tr>
              <a:tr h="183989">
                <a:tc vMerge="1">
                  <a:txBody>
                    <a:bodyPr/>
                    <a:lstStyle/>
                    <a:p>
                      <a:endParaRPr lang="es-CO"/>
                    </a:p>
                  </a:txBody>
                  <a:tcPr/>
                </a:tc>
                <a:tc>
                  <a:txBody>
                    <a:bodyPr/>
                    <a:lstStyle/>
                    <a:p>
                      <a:pPr algn="l" fontAlgn="b"/>
                      <a:r>
                        <a:rPr lang="es-CO" sz="1100" b="1" u="none" strike="noStrike" dirty="0">
                          <a:effectLst/>
                        </a:rPr>
                        <a:t>La Candelaria</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20</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885732803"/>
                  </a:ext>
                </a:extLst>
              </a:tr>
              <a:tr h="183989">
                <a:tc vMerge="1">
                  <a:txBody>
                    <a:bodyPr/>
                    <a:lstStyle/>
                    <a:p>
                      <a:endParaRPr lang="es-CO"/>
                    </a:p>
                  </a:txBody>
                  <a:tcPr/>
                </a:tc>
                <a:tc>
                  <a:txBody>
                    <a:bodyPr/>
                    <a:lstStyle/>
                    <a:p>
                      <a:pPr algn="l" fontAlgn="ctr"/>
                      <a:r>
                        <a:rPr lang="es-CO" sz="1100" b="1" u="none" strike="noStrike" dirty="0">
                          <a:effectLst/>
                        </a:rPr>
                        <a:t>Otros</a:t>
                      </a:r>
                      <a:endParaRPr lang="es-CO" sz="1100" b="1" i="0" u="none" strike="noStrike" dirty="0">
                        <a:solidFill>
                          <a:srgbClr val="000000"/>
                        </a:solidFill>
                        <a:effectLst/>
                        <a:latin typeface="Calibri" panose="020F0502020204030204" pitchFamily="34" charset="0"/>
                      </a:endParaRPr>
                    </a:p>
                  </a:txBody>
                  <a:tcPr marL="9199" marR="9199" marT="9199" marB="0" anchor="ctr"/>
                </a:tc>
                <a:tc>
                  <a:txBody>
                    <a:bodyPr/>
                    <a:lstStyle/>
                    <a:p>
                      <a:pPr algn="ctr" fontAlgn="ctr"/>
                      <a:r>
                        <a:rPr lang="es-CO" sz="1100" u="none" strike="noStrike">
                          <a:effectLst/>
                        </a:rPr>
                        <a:t>255</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4110270443"/>
                  </a:ext>
                </a:extLst>
              </a:tr>
              <a:tr h="183989">
                <a:tc vMerge="1">
                  <a:txBody>
                    <a:bodyPr/>
                    <a:lstStyle/>
                    <a:p>
                      <a:endParaRPr lang="es-CO"/>
                    </a:p>
                  </a:txBody>
                  <a:tcPr/>
                </a:tc>
                <a:tc>
                  <a:txBody>
                    <a:bodyPr/>
                    <a:lstStyle/>
                    <a:p>
                      <a:pPr algn="l" rtl="0" fontAlgn="ctr"/>
                      <a:r>
                        <a:rPr lang="es-CO" sz="1100" b="1" u="none" strike="noStrike" dirty="0">
                          <a:effectLst/>
                        </a:rPr>
                        <a:t>Total Localidad</a:t>
                      </a:r>
                      <a:endParaRPr lang="es-CO" sz="1100" b="1" i="0" u="none" strike="noStrike" dirty="0">
                        <a:solidFill>
                          <a:srgbClr val="000000"/>
                        </a:solidFill>
                        <a:effectLst/>
                        <a:latin typeface="Calibri" panose="020F0502020204030204" pitchFamily="34" charset="0"/>
                      </a:endParaRPr>
                    </a:p>
                  </a:txBody>
                  <a:tcPr marL="9199" marR="9199" marT="9199" marB="0" anchor="ctr"/>
                </a:tc>
                <a:tc>
                  <a:txBody>
                    <a:bodyPr/>
                    <a:lstStyle/>
                    <a:p>
                      <a:pPr algn="ctr" rtl="0" fontAlgn="ctr"/>
                      <a:r>
                        <a:rPr lang="es-CO" sz="1100" u="none" strike="noStrike">
                          <a:effectLst/>
                        </a:rPr>
                        <a:t>510</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2957537339"/>
                  </a:ext>
                </a:extLst>
              </a:tr>
              <a:tr h="183989">
                <a:tc rowSpan="7">
                  <a:txBody>
                    <a:bodyPr/>
                    <a:lstStyle/>
                    <a:p>
                      <a:pPr algn="ctr" rtl="0" fontAlgn="ctr"/>
                      <a:r>
                        <a:rPr lang="es-ES" sz="1100" b="1" u="none" strike="noStrike" dirty="0">
                          <a:effectLst/>
                        </a:rPr>
                        <a:t>Industrial Y De La Bahía</a:t>
                      </a:r>
                      <a:endParaRPr lang="es-ES" sz="1100" b="1" i="0" u="none" strike="noStrike" dirty="0">
                        <a:solidFill>
                          <a:srgbClr val="000000"/>
                        </a:solidFill>
                        <a:effectLst/>
                        <a:latin typeface="Calibri" panose="020F0502020204030204" pitchFamily="34" charset="0"/>
                      </a:endParaRPr>
                    </a:p>
                  </a:txBody>
                  <a:tcPr marL="9199" marR="9199" marT="9199" marB="0" anchor="ctr"/>
                </a:tc>
                <a:tc>
                  <a:txBody>
                    <a:bodyPr/>
                    <a:lstStyle/>
                    <a:p>
                      <a:pPr algn="l" fontAlgn="b"/>
                      <a:r>
                        <a:rPr lang="es-CO" sz="1100" b="1" u="none" strike="noStrike" dirty="0">
                          <a:effectLst/>
                        </a:rPr>
                        <a:t>San Fernando</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73</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3380379815"/>
                  </a:ext>
                </a:extLst>
              </a:tr>
              <a:tr h="183989">
                <a:tc vMerge="1">
                  <a:txBody>
                    <a:bodyPr/>
                    <a:lstStyle/>
                    <a:p>
                      <a:endParaRPr lang="es-CO"/>
                    </a:p>
                  </a:txBody>
                  <a:tcPr/>
                </a:tc>
                <a:tc>
                  <a:txBody>
                    <a:bodyPr/>
                    <a:lstStyle/>
                    <a:p>
                      <a:pPr algn="l" fontAlgn="b"/>
                      <a:r>
                        <a:rPr lang="es-CO" sz="1100" b="1" u="none" strike="noStrike" dirty="0">
                          <a:effectLst/>
                        </a:rPr>
                        <a:t>Nelson Mandela</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67</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1533843401"/>
                  </a:ext>
                </a:extLst>
              </a:tr>
              <a:tr h="183989">
                <a:tc vMerge="1">
                  <a:txBody>
                    <a:bodyPr/>
                    <a:lstStyle/>
                    <a:p>
                      <a:endParaRPr lang="es-CO"/>
                    </a:p>
                  </a:txBody>
                  <a:tcPr/>
                </a:tc>
                <a:tc>
                  <a:txBody>
                    <a:bodyPr/>
                    <a:lstStyle/>
                    <a:p>
                      <a:pPr algn="l" fontAlgn="b"/>
                      <a:r>
                        <a:rPr lang="es-ES" sz="1100" b="1" u="none" strike="noStrike" dirty="0">
                          <a:effectLst/>
                        </a:rPr>
                        <a:t>San José De Los Campanos</a:t>
                      </a:r>
                      <a:endParaRPr lang="es-ES"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33</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3769672716"/>
                  </a:ext>
                </a:extLst>
              </a:tr>
              <a:tr h="183989">
                <a:tc vMerge="1">
                  <a:txBody>
                    <a:bodyPr/>
                    <a:lstStyle/>
                    <a:p>
                      <a:endParaRPr lang="es-CO"/>
                    </a:p>
                  </a:txBody>
                  <a:tcPr/>
                </a:tc>
                <a:tc>
                  <a:txBody>
                    <a:bodyPr/>
                    <a:lstStyle/>
                    <a:p>
                      <a:pPr algn="l" fontAlgn="b"/>
                      <a:r>
                        <a:rPr lang="es-CO" sz="1100" b="1" u="none" strike="noStrike" dirty="0">
                          <a:effectLst/>
                        </a:rPr>
                        <a:t>Arroz Barato</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33</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3516806869"/>
                  </a:ext>
                </a:extLst>
              </a:tr>
              <a:tr h="229986">
                <a:tc vMerge="1">
                  <a:txBody>
                    <a:bodyPr/>
                    <a:lstStyle/>
                    <a:p>
                      <a:endParaRPr lang="es-CO"/>
                    </a:p>
                  </a:txBody>
                  <a:tcPr/>
                </a:tc>
                <a:tc>
                  <a:txBody>
                    <a:bodyPr/>
                    <a:lstStyle/>
                    <a:p>
                      <a:pPr algn="l" fontAlgn="b"/>
                      <a:r>
                        <a:rPr lang="es-CO" sz="1100" b="1" u="none" strike="noStrike" dirty="0">
                          <a:effectLst/>
                        </a:rPr>
                        <a:t>El Socorro</a:t>
                      </a:r>
                      <a:endParaRPr lang="es-CO" sz="1100" b="1" i="0" u="none" strike="noStrike" dirty="0">
                        <a:solidFill>
                          <a:srgbClr val="000000"/>
                        </a:solidFill>
                        <a:effectLst/>
                        <a:latin typeface="Calibri" panose="020F0502020204030204" pitchFamily="34" charset="0"/>
                      </a:endParaRPr>
                    </a:p>
                  </a:txBody>
                  <a:tcPr marL="9199" marR="9199" marT="9199" marB="0" anchor="b"/>
                </a:tc>
                <a:tc>
                  <a:txBody>
                    <a:bodyPr/>
                    <a:lstStyle/>
                    <a:p>
                      <a:pPr algn="ctr" fontAlgn="ctr"/>
                      <a:r>
                        <a:rPr lang="es-CO" sz="1100" u="none" strike="noStrike">
                          <a:effectLst/>
                        </a:rPr>
                        <a:t>27</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2341707272"/>
                  </a:ext>
                </a:extLst>
              </a:tr>
              <a:tr h="183989">
                <a:tc vMerge="1">
                  <a:txBody>
                    <a:bodyPr/>
                    <a:lstStyle/>
                    <a:p>
                      <a:endParaRPr lang="es-CO"/>
                    </a:p>
                  </a:txBody>
                  <a:tcPr/>
                </a:tc>
                <a:tc>
                  <a:txBody>
                    <a:bodyPr/>
                    <a:lstStyle/>
                    <a:p>
                      <a:pPr algn="l" fontAlgn="ctr"/>
                      <a:r>
                        <a:rPr lang="es-CO" sz="1100" b="1" u="none" strike="noStrike" dirty="0">
                          <a:effectLst/>
                        </a:rPr>
                        <a:t>Otros</a:t>
                      </a:r>
                      <a:endParaRPr lang="es-CO" sz="1100" b="1" i="0" u="none" strike="noStrike" dirty="0">
                        <a:solidFill>
                          <a:srgbClr val="000000"/>
                        </a:solidFill>
                        <a:effectLst/>
                        <a:latin typeface="Calibri" panose="020F0502020204030204" pitchFamily="34" charset="0"/>
                      </a:endParaRPr>
                    </a:p>
                  </a:txBody>
                  <a:tcPr marL="9199" marR="9199" marT="9199" marB="0" anchor="ctr"/>
                </a:tc>
                <a:tc>
                  <a:txBody>
                    <a:bodyPr/>
                    <a:lstStyle/>
                    <a:p>
                      <a:pPr algn="ctr" fontAlgn="ctr"/>
                      <a:r>
                        <a:rPr lang="es-CO" sz="1100" u="none" strike="noStrike">
                          <a:effectLst/>
                        </a:rPr>
                        <a:t>402</a:t>
                      </a:r>
                      <a:endParaRPr lang="es-CO" sz="1100" b="0" i="0" u="none" strike="noStrike">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2234157623"/>
                  </a:ext>
                </a:extLst>
              </a:tr>
              <a:tr h="229986">
                <a:tc vMerge="1">
                  <a:txBody>
                    <a:bodyPr/>
                    <a:lstStyle/>
                    <a:p>
                      <a:endParaRPr lang="es-CO"/>
                    </a:p>
                  </a:txBody>
                  <a:tcPr/>
                </a:tc>
                <a:tc>
                  <a:txBody>
                    <a:bodyPr/>
                    <a:lstStyle/>
                    <a:p>
                      <a:pPr algn="l" rtl="0" fontAlgn="ctr"/>
                      <a:r>
                        <a:rPr lang="es-CO" sz="1100" b="1" u="none" strike="noStrike" dirty="0">
                          <a:effectLst/>
                        </a:rPr>
                        <a:t>Total Localidad</a:t>
                      </a:r>
                      <a:endParaRPr lang="es-CO" sz="1100" b="1" i="0" u="none" strike="noStrike" dirty="0">
                        <a:solidFill>
                          <a:srgbClr val="000000"/>
                        </a:solidFill>
                        <a:effectLst/>
                        <a:latin typeface="Calibri" panose="020F0502020204030204" pitchFamily="34" charset="0"/>
                      </a:endParaRPr>
                    </a:p>
                  </a:txBody>
                  <a:tcPr marL="9199" marR="9199" marT="9199" marB="0" anchor="ctr"/>
                </a:tc>
                <a:tc>
                  <a:txBody>
                    <a:bodyPr/>
                    <a:lstStyle/>
                    <a:p>
                      <a:pPr algn="ctr" rtl="0" fontAlgn="ctr"/>
                      <a:r>
                        <a:rPr lang="es-CO" sz="1100" u="none" strike="noStrike" dirty="0">
                          <a:effectLst/>
                        </a:rPr>
                        <a:t>635</a:t>
                      </a:r>
                      <a:endParaRPr lang="es-CO" sz="1100" b="0" i="0" u="none" strike="noStrike" dirty="0">
                        <a:solidFill>
                          <a:srgbClr val="000000"/>
                        </a:solidFill>
                        <a:effectLst/>
                        <a:latin typeface="Calibri" panose="020F0502020204030204" pitchFamily="34" charset="0"/>
                      </a:endParaRPr>
                    </a:p>
                  </a:txBody>
                  <a:tcPr marL="9199" marR="9199" marT="9199" marB="0" anchor="ctr"/>
                </a:tc>
                <a:extLst>
                  <a:ext uri="{0D108BD9-81ED-4DB2-BD59-A6C34878D82A}">
                    <a16:rowId xmlns:a16="http://schemas.microsoft.com/office/drawing/2014/main" val="3213928205"/>
                  </a:ext>
                </a:extLst>
              </a:tr>
            </a:tbl>
          </a:graphicData>
        </a:graphic>
      </p:graphicFrame>
      <p:pic>
        <p:nvPicPr>
          <p:cNvPr id="6" name="Imagen 5">
            <a:extLst>
              <a:ext uri="{FF2B5EF4-FFF2-40B4-BE49-F238E27FC236}">
                <a16:creationId xmlns:a16="http://schemas.microsoft.com/office/drawing/2014/main" id="{116515CA-463F-43AE-8A44-690B9D150BBA}"/>
              </a:ext>
            </a:extLst>
          </p:cNvPr>
          <p:cNvPicPr>
            <a:picLocks noChangeAspect="1"/>
          </p:cNvPicPr>
          <p:nvPr/>
        </p:nvPicPr>
        <p:blipFill>
          <a:blip r:embed="rId2"/>
          <a:stretch>
            <a:fillRect/>
          </a:stretch>
        </p:blipFill>
        <p:spPr>
          <a:xfrm>
            <a:off x="5423025" y="753896"/>
            <a:ext cx="6543687" cy="4191004"/>
          </a:xfrm>
          <a:prstGeom prst="rect">
            <a:avLst/>
          </a:prstGeom>
        </p:spPr>
      </p:pic>
    </p:spTree>
    <p:extLst>
      <p:ext uri="{BB962C8B-B14F-4D97-AF65-F5344CB8AC3E}">
        <p14:creationId xmlns:p14="http://schemas.microsoft.com/office/powerpoint/2010/main" val="415723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a:t>
            </a:r>
            <a:endParaRPr lang="es-CO" b="1" dirty="0">
              <a:latin typeface="Arial Narrow" panose="020B0606020202030204" pitchFamily="34" charset="0"/>
            </a:endParaRPr>
          </a:p>
        </p:txBody>
      </p:sp>
      <p:sp>
        <p:nvSpPr>
          <p:cNvPr id="8" name="Rectángulo 7">
            <a:extLst>
              <a:ext uri="{FF2B5EF4-FFF2-40B4-BE49-F238E27FC236}">
                <a16:creationId xmlns:a16="http://schemas.microsoft.com/office/drawing/2014/main" id="{25A73E28-C522-D4C5-8CF1-91480CAB1DAA}"/>
              </a:ext>
            </a:extLst>
          </p:cNvPr>
          <p:cNvSpPr/>
          <p:nvPr/>
        </p:nvSpPr>
        <p:spPr>
          <a:xfrm>
            <a:off x="0" y="0"/>
            <a:ext cx="12192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07000"/>
              </a:lnSpc>
              <a:spcBef>
                <a:spcPts val="200"/>
              </a:spcBef>
            </a:pPr>
            <a:r>
              <a:rPr lang="es-CO" sz="3200" b="1" dirty="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INDICADORES APTR </a:t>
            </a:r>
            <a:r>
              <a:rPr lang="es-ES" sz="3200" b="1" dirty="0">
                <a:solidFill>
                  <a:schemeClr val="accent1">
                    <a:lumMod val="50000"/>
                  </a:schemeClr>
                </a:solidFill>
                <a:latin typeface="Arial Narrow" panose="020B0606020202030204" pitchFamily="34" charset="0"/>
              </a:rPr>
              <a:t>SEMANA EPIDEMIOLÓGICA #40 - 2024</a:t>
            </a:r>
            <a:endParaRPr lang="es-CO" sz="3200" b="1" dirty="0">
              <a:solidFill>
                <a:schemeClr val="accent1">
                  <a:lumMod val="50000"/>
                </a:schemeClr>
              </a:solidFill>
              <a:latin typeface="Arial Narrow" panose="020B0606020202030204" pitchFamily="34" charset="0"/>
            </a:endParaRPr>
          </a:p>
        </p:txBody>
      </p:sp>
      <p:sp>
        <p:nvSpPr>
          <p:cNvPr id="15" name="Rectángulo: esquinas redondeadas 14">
            <a:extLst>
              <a:ext uri="{FF2B5EF4-FFF2-40B4-BE49-F238E27FC236}">
                <a16:creationId xmlns:a16="http://schemas.microsoft.com/office/drawing/2014/main" id="{8F078A0F-CB41-BFC7-863C-E6DA32FBCDEC}"/>
              </a:ext>
            </a:extLst>
          </p:cNvPr>
          <p:cNvSpPr/>
          <p:nvPr/>
        </p:nvSpPr>
        <p:spPr>
          <a:xfrm>
            <a:off x="307451" y="751840"/>
            <a:ext cx="5788549" cy="1828800"/>
          </a:xfrm>
          <a:prstGeom prst="round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15000"/>
              </a:lnSpc>
            </a:pPr>
            <a:r>
              <a:rPr lang="es-CO" sz="1300" b="1" dirty="0">
                <a:solidFill>
                  <a:srgbClr val="000000"/>
                </a:solidFill>
                <a:latin typeface="Arial Narrow" panose="020B0606020202030204" pitchFamily="34" charset="0"/>
                <a:ea typeface="Arial" panose="020B0604020202020204" pitchFamily="34" charset="0"/>
              </a:rPr>
              <a:t>De acuerdo a la especie agresora en los casos de agresiones por animales potencialmente transmisores de rabia el 88,8% (n=1482) de estos fueron causados por Perros del total de casos, seguido por los gatos con 8,7% (n=146).</a:t>
            </a:r>
          </a:p>
          <a:p>
            <a:pPr algn="just">
              <a:lnSpc>
                <a:spcPct val="115000"/>
              </a:lnSpc>
            </a:pPr>
            <a:endParaRPr lang="es-CO" sz="1300" b="1" dirty="0">
              <a:solidFill>
                <a:srgbClr val="000000"/>
              </a:solidFill>
              <a:latin typeface="Arial Narrow" panose="020B0606020202030204" pitchFamily="34" charset="0"/>
              <a:ea typeface="Arial" panose="020B0604020202020204" pitchFamily="34" charset="0"/>
            </a:endParaRPr>
          </a:p>
          <a:p>
            <a:pPr algn="just">
              <a:lnSpc>
                <a:spcPct val="115000"/>
              </a:lnSpc>
            </a:pPr>
            <a:r>
              <a:rPr lang="es-ES" sz="1300" b="1" dirty="0">
                <a:solidFill>
                  <a:srgbClr val="000000"/>
                </a:solidFill>
                <a:latin typeface="Arial Narrow" panose="020B0606020202030204" pitchFamily="34" charset="0"/>
                <a:ea typeface="Arial" panose="020B0604020202020204" pitchFamily="34" charset="0"/>
              </a:rPr>
              <a:t>Revisando el manejo de la herida podemos afirmar que en el 98% (n=1626) de las agresiones  se lavo la herida con agua y jabón; también se pudo observar que en el 12% (n=201) de las agresiones, el paciente requirió sutura de la herida. </a:t>
            </a:r>
            <a:endParaRPr lang="es-CO" sz="1300" b="1" dirty="0">
              <a:solidFill>
                <a:srgbClr val="000000"/>
              </a:solidFill>
              <a:latin typeface="Arial Narrow" panose="020B0606020202030204" pitchFamily="34" charset="0"/>
              <a:ea typeface="Arial" panose="020B0604020202020204" pitchFamily="34" charset="0"/>
            </a:endParaRPr>
          </a:p>
        </p:txBody>
      </p:sp>
      <p:pic>
        <p:nvPicPr>
          <p:cNvPr id="9" name="Imagen 8">
            <a:extLst>
              <a:ext uri="{FF2B5EF4-FFF2-40B4-BE49-F238E27FC236}">
                <a16:creationId xmlns:a16="http://schemas.microsoft.com/office/drawing/2014/main" id="{4F7158BB-8457-4185-9828-8E1D371C40C9}"/>
              </a:ext>
            </a:extLst>
          </p:cNvPr>
          <p:cNvPicPr>
            <a:picLocks noChangeAspect="1"/>
          </p:cNvPicPr>
          <p:nvPr/>
        </p:nvPicPr>
        <p:blipFill>
          <a:blip r:embed="rId2"/>
          <a:stretch>
            <a:fillRect/>
          </a:stretch>
        </p:blipFill>
        <p:spPr>
          <a:xfrm>
            <a:off x="6344528" y="807241"/>
            <a:ext cx="5540021" cy="2810500"/>
          </a:xfrm>
          <a:prstGeom prst="rect">
            <a:avLst/>
          </a:prstGeom>
        </p:spPr>
      </p:pic>
      <p:pic>
        <p:nvPicPr>
          <p:cNvPr id="3" name="Imagen 2">
            <a:extLst>
              <a:ext uri="{FF2B5EF4-FFF2-40B4-BE49-F238E27FC236}">
                <a16:creationId xmlns:a16="http://schemas.microsoft.com/office/drawing/2014/main" id="{18D1C76C-E32A-4F42-9C6E-C9836B2E8872}"/>
              </a:ext>
            </a:extLst>
          </p:cNvPr>
          <p:cNvPicPr>
            <a:picLocks noChangeAspect="1"/>
          </p:cNvPicPr>
          <p:nvPr/>
        </p:nvPicPr>
        <p:blipFill>
          <a:blip r:embed="rId3"/>
          <a:stretch>
            <a:fillRect/>
          </a:stretch>
        </p:blipFill>
        <p:spPr>
          <a:xfrm>
            <a:off x="6344528" y="3815382"/>
            <a:ext cx="5540021" cy="2712955"/>
          </a:xfrm>
          <a:prstGeom prst="rect">
            <a:avLst/>
          </a:prstGeom>
        </p:spPr>
      </p:pic>
      <p:pic>
        <p:nvPicPr>
          <p:cNvPr id="2" name="Imagen 1">
            <a:extLst>
              <a:ext uri="{FF2B5EF4-FFF2-40B4-BE49-F238E27FC236}">
                <a16:creationId xmlns:a16="http://schemas.microsoft.com/office/drawing/2014/main" id="{2DBC5190-58B5-49C7-92D8-3DE5D34D60EE}"/>
              </a:ext>
            </a:extLst>
          </p:cNvPr>
          <p:cNvPicPr>
            <a:picLocks noChangeAspect="1"/>
          </p:cNvPicPr>
          <p:nvPr/>
        </p:nvPicPr>
        <p:blipFill>
          <a:blip r:embed="rId4"/>
          <a:stretch>
            <a:fillRect/>
          </a:stretch>
        </p:blipFill>
        <p:spPr>
          <a:xfrm>
            <a:off x="307451" y="2887352"/>
            <a:ext cx="5788549" cy="3640985"/>
          </a:xfrm>
          <a:prstGeom prst="rect">
            <a:avLst/>
          </a:prstGeom>
        </p:spPr>
      </p:pic>
    </p:spTree>
    <p:extLst>
      <p:ext uri="{BB962C8B-B14F-4D97-AF65-F5344CB8AC3E}">
        <p14:creationId xmlns:p14="http://schemas.microsoft.com/office/powerpoint/2010/main" val="416168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5A73E28-C522-D4C5-8CF1-91480CAB1DAA}"/>
              </a:ext>
            </a:extLst>
          </p:cNvPr>
          <p:cNvSpPr/>
          <p:nvPr/>
        </p:nvSpPr>
        <p:spPr>
          <a:xfrm>
            <a:off x="0" y="0"/>
            <a:ext cx="12192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07000"/>
              </a:lnSpc>
              <a:spcBef>
                <a:spcPts val="200"/>
              </a:spcBef>
            </a:pPr>
            <a:r>
              <a:rPr lang="es-CO" sz="2400" b="1" dirty="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INDICADORES APTR </a:t>
            </a:r>
            <a:r>
              <a:rPr lang="es-ES" sz="2400" b="1" dirty="0">
                <a:solidFill>
                  <a:schemeClr val="accent1">
                    <a:lumMod val="50000"/>
                  </a:schemeClr>
                </a:solidFill>
                <a:latin typeface="Arial Narrow" panose="020B0606020202030204" pitchFamily="34" charset="0"/>
              </a:rPr>
              <a:t>SEMANA EPIDEMIOLÓGICA #40 - 2024</a:t>
            </a:r>
            <a:endParaRPr lang="es-CO" sz="2400" b="1" dirty="0">
              <a:solidFill>
                <a:schemeClr val="accent1">
                  <a:lumMod val="50000"/>
                </a:schemeClr>
              </a:solidFill>
              <a:latin typeface="Arial Narrow" panose="020B0606020202030204" pitchFamily="34" charset="0"/>
            </a:endParaRPr>
          </a:p>
        </p:txBody>
      </p:sp>
      <p:sp>
        <p:nvSpPr>
          <p:cNvPr id="11" name="CuadroTexto 10">
            <a:extLst>
              <a:ext uri="{FF2B5EF4-FFF2-40B4-BE49-F238E27FC236}">
                <a16:creationId xmlns:a16="http://schemas.microsoft.com/office/drawing/2014/main" id="{9AA67677-5E6A-44E7-BBBA-E2BF6A064FB2}"/>
              </a:ext>
            </a:extLst>
          </p:cNvPr>
          <p:cNvSpPr txBox="1"/>
          <p:nvPr/>
        </p:nvSpPr>
        <p:spPr>
          <a:xfrm>
            <a:off x="6125155" y="808111"/>
            <a:ext cx="5762045" cy="278121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6350" indent="-6350" algn="just">
              <a:lnSpc>
                <a:spcPct val="104000"/>
              </a:lnSpc>
              <a:spcAft>
                <a:spcPts val="45"/>
              </a:spcAft>
            </a:pPr>
            <a:r>
              <a:rPr lang="es-ES" sz="1300" b="1" dirty="0">
                <a:solidFill>
                  <a:srgbClr val="000000"/>
                </a:solidFill>
                <a:effectLst/>
                <a:latin typeface="Arial Narrow" panose="020B0606020202030204" pitchFamily="34" charset="0"/>
                <a:ea typeface="Arial" panose="020B0604020202020204" pitchFamily="34" charset="0"/>
              </a:rPr>
              <a:t>Teniendo en cuenta la clasificación del tipo de exposición de las agresiones podemos afirmar que el 76% (n=1268</a:t>
            </a:r>
            <a:r>
              <a:rPr lang="es-ES" sz="1300" b="1" dirty="0">
                <a:solidFill>
                  <a:srgbClr val="000000"/>
                </a:solidFill>
                <a:latin typeface="Arial Narrow" panose="020B0606020202030204" pitchFamily="34" charset="0"/>
                <a:ea typeface="Arial" panose="020B0604020202020204" pitchFamily="34" charset="0"/>
              </a:rPr>
              <a:t>)</a:t>
            </a:r>
            <a:r>
              <a:rPr lang="es-ES" sz="1300" b="1" dirty="0">
                <a:solidFill>
                  <a:srgbClr val="000000"/>
                </a:solidFill>
                <a:effectLst/>
                <a:latin typeface="Arial Narrow" panose="020B0606020202030204" pitchFamily="34" charset="0"/>
                <a:ea typeface="Arial" panose="020B0604020202020204" pitchFamily="34" charset="0"/>
              </a:rPr>
              <a:t> de los casos fueron clasificadas como No Exposición, el 13,5</a:t>
            </a:r>
            <a:r>
              <a:rPr lang="es-ES" sz="1300" b="1" dirty="0">
                <a:solidFill>
                  <a:srgbClr val="000000"/>
                </a:solidFill>
                <a:latin typeface="Arial Narrow" panose="020B0606020202030204" pitchFamily="34" charset="0"/>
                <a:ea typeface="Arial" panose="020B0604020202020204" pitchFamily="34" charset="0"/>
              </a:rPr>
              <a:t>% </a:t>
            </a:r>
            <a:r>
              <a:rPr lang="es-ES" sz="1300" b="1" dirty="0">
                <a:solidFill>
                  <a:srgbClr val="000000"/>
                </a:solidFill>
                <a:effectLst/>
                <a:latin typeface="Arial Narrow" panose="020B0606020202030204" pitchFamily="34" charset="0"/>
                <a:ea typeface="Arial" panose="020B0604020202020204" pitchFamily="34" charset="0"/>
              </a:rPr>
              <a:t>(n=225) se clasificaron como Exposición Leve y un </a:t>
            </a:r>
            <a:r>
              <a:rPr lang="es-ES" sz="1300" b="1" dirty="0">
                <a:solidFill>
                  <a:srgbClr val="000000"/>
                </a:solidFill>
                <a:latin typeface="Arial Narrow" panose="020B0606020202030204" pitchFamily="34" charset="0"/>
                <a:ea typeface="Arial" panose="020B0604020202020204" pitchFamily="34" charset="0"/>
              </a:rPr>
              <a:t>10,5</a:t>
            </a:r>
            <a:r>
              <a:rPr lang="es-ES" sz="1300" b="1" dirty="0">
                <a:solidFill>
                  <a:srgbClr val="000000"/>
                </a:solidFill>
                <a:effectLst/>
                <a:latin typeface="Arial Narrow" panose="020B0606020202030204" pitchFamily="34" charset="0"/>
                <a:ea typeface="Arial" panose="020B0604020202020204" pitchFamily="34" charset="0"/>
              </a:rPr>
              <a:t>% (n=176) como Exposición Grave. </a:t>
            </a:r>
            <a:endParaRPr lang="es-CO" sz="1300" b="1" dirty="0">
              <a:solidFill>
                <a:srgbClr val="000000"/>
              </a:solidFill>
              <a:effectLst/>
              <a:latin typeface="Arial Narrow" panose="020B0606020202030204" pitchFamily="34" charset="0"/>
              <a:ea typeface="Arial" panose="020B0604020202020204" pitchFamily="34" charset="0"/>
            </a:endParaRPr>
          </a:p>
          <a:p>
            <a:pPr marL="6350" indent="-6350" algn="just">
              <a:lnSpc>
                <a:spcPct val="104000"/>
              </a:lnSpc>
              <a:spcAft>
                <a:spcPts val="45"/>
              </a:spcAft>
            </a:pPr>
            <a:r>
              <a:rPr lang="es-ES" sz="1300" b="1" dirty="0">
                <a:solidFill>
                  <a:srgbClr val="000000"/>
                </a:solidFill>
                <a:effectLst/>
                <a:latin typeface="Arial Narrow" panose="020B0606020202030204" pitchFamily="34" charset="0"/>
                <a:ea typeface="Arial" panose="020B0604020202020204" pitchFamily="34" charset="0"/>
              </a:rPr>
              <a:t> </a:t>
            </a:r>
            <a:endParaRPr lang="es-CO" sz="1300" b="1" dirty="0">
              <a:solidFill>
                <a:srgbClr val="000000"/>
              </a:solidFill>
              <a:effectLst/>
              <a:latin typeface="Arial Narrow" panose="020B0606020202030204" pitchFamily="34" charset="0"/>
              <a:ea typeface="Arial" panose="020B0604020202020204" pitchFamily="34" charset="0"/>
            </a:endParaRPr>
          </a:p>
          <a:p>
            <a:pPr marL="6350" indent="-6350" algn="just">
              <a:lnSpc>
                <a:spcPct val="104000"/>
              </a:lnSpc>
              <a:spcAft>
                <a:spcPts val="45"/>
              </a:spcAft>
            </a:pPr>
            <a:r>
              <a:rPr lang="es-ES" sz="1300" b="1" dirty="0">
                <a:solidFill>
                  <a:srgbClr val="000000"/>
                </a:solidFill>
                <a:effectLst/>
                <a:latin typeface="Arial Narrow" panose="020B0606020202030204" pitchFamily="34" charset="0"/>
                <a:ea typeface="Arial" panose="020B0604020202020204" pitchFamily="34" charset="0"/>
              </a:rPr>
              <a:t>Se observa que los casos clasificados como No exposición, a 76 (Setenta </a:t>
            </a:r>
            <a:r>
              <a:rPr lang="es-ES" sz="1300" b="1" dirty="0">
                <a:solidFill>
                  <a:srgbClr val="000000"/>
                </a:solidFill>
                <a:latin typeface="Arial Narrow" panose="020B0606020202030204" pitchFamily="34" charset="0"/>
                <a:ea typeface="Arial" panose="020B0604020202020204" pitchFamily="34" charset="0"/>
              </a:rPr>
              <a:t>y seis</a:t>
            </a:r>
            <a:r>
              <a:rPr lang="es-ES" sz="1300" b="1" dirty="0">
                <a:solidFill>
                  <a:srgbClr val="000000"/>
                </a:solidFill>
                <a:effectLst/>
                <a:latin typeface="Arial Narrow" panose="020B0606020202030204" pitchFamily="34" charset="0"/>
                <a:ea typeface="Arial" panose="020B0604020202020204" pitchFamily="34" charset="0"/>
              </a:rPr>
              <a:t>) pacientes se le realizó manejo con aplicación de vacuna antirrábica y a 14 (catorce) con manejo inmunoglobulina; con relación a la Exposición Leve, a 11 de los 225 casos les fue ordenado inmunoglobulina y a </a:t>
            </a:r>
            <a:r>
              <a:rPr lang="es-ES" sz="1300" b="1" dirty="0">
                <a:solidFill>
                  <a:srgbClr val="000000"/>
                </a:solidFill>
                <a:latin typeface="Arial Narrow" panose="020B0606020202030204" pitchFamily="34" charset="0"/>
                <a:ea typeface="Arial" panose="020B0604020202020204" pitchFamily="34" charset="0"/>
              </a:rPr>
              <a:t>12 (Doce)</a:t>
            </a:r>
            <a:r>
              <a:rPr lang="es-ES" sz="1300" b="1" dirty="0">
                <a:solidFill>
                  <a:srgbClr val="000000"/>
                </a:solidFill>
                <a:effectLst/>
                <a:latin typeface="Arial Narrow" panose="020B0606020202030204" pitchFamily="34" charset="0"/>
                <a:ea typeface="Arial" panose="020B0604020202020204" pitchFamily="34" charset="0"/>
              </a:rPr>
              <a:t> no le fue ordenado la aplicación de la vacuna.</a:t>
            </a:r>
            <a:endParaRPr lang="es-CO" sz="1300" b="1" dirty="0">
              <a:solidFill>
                <a:srgbClr val="000000"/>
              </a:solidFill>
              <a:effectLst/>
              <a:latin typeface="Arial Narrow" panose="020B0606020202030204" pitchFamily="34" charset="0"/>
              <a:ea typeface="Arial" panose="020B0604020202020204" pitchFamily="34" charset="0"/>
            </a:endParaRPr>
          </a:p>
          <a:p>
            <a:pPr marL="6350" indent="-6350" algn="just">
              <a:lnSpc>
                <a:spcPct val="104000"/>
              </a:lnSpc>
              <a:spcAft>
                <a:spcPts val="45"/>
              </a:spcAft>
            </a:pPr>
            <a:r>
              <a:rPr lang="es-ES" sz="1300" b="1" dirty="0">
                <a:solidFill>
                  <a:srgbClr val="000000"/>
                </a:solidFill>
                <a:effectLst/>
                <a:latin typeface="Arial Narrow" panose="020B0606020202030204" pitchFamily="34" charset="0"/>
                <a:ea typeface="Arial" panose="020B0604020202020204" pitchFamily="34" charset="0"/>
              </a:rPr>
              <a:t> </a:t>
            </a:r>
            <a:endParaRPr lang="es-CO" sz="1300" b="1" dirty="0">
              <a:solidFill>
                <a:srgbClr val="000000"/>
              </a:solidFill>
              <a:effectLst/>
              <a:latin typeface="Arial Narrow" panose="020B0606020202030204" pitchFamily="34" charset="0"/>
              <a:ea typeface="Arial" panose="020B0604020202020204" pitchFamily="34" charset="0"/>
            </a:endParaRPr>
          </a:p>
          <a:p>
            <a:pPr algn="just"/>
            <a:r>
              <a:rPr lang="es-ES" sz="1300" b="1" dirty="0">
                <a:solidFill>
                  <a:srgbClr val="000000"/>
                </a:solidFill>
                <a:effectLst/>
                <a:latin typeface="Arial Narrow" panose="020B0606020202030204" pitchFamily="34" charset="0"/>
                <a:ea typeface="Arial" panose="020B0604020202020204" pitchFamily="34" charset="0"/>
              </a:rPr>
              <a:t>Y con relación a la exposición Grave, 37 (Treinta y siete) casos notificados no le fue ordenada la Inmunoglobulina y a dos no</a:t>
            </a:r>
            <a:r>
              <a:rPr lang="es-ES" sz="1300" b="1" dirty="0">
                <a:solidFill>
                  <a:srgbClr val="000000"/>
                </a:solidFill>
                <a:latin typeface="Arial Narrow" panose="020B0606020202030204" pitchFamily="34" charset="0"/>
                <a:ea typeface="Arial" panose="020B0604020202020204" pitchFamily="34" charset="0"/>
              </a:rPr>
              <a:t> se le ordenó esquema de vacunación.</a:t>
            </a:r>
            <a:endParaRPr lang="es-CO" sz="1300" b="1" dirty="0">
              <a:latin typeface="Arial Narrow" panose="020B0606020202030204" pitchFamily="34" charset="0"/>
            </a:endParaRPr>
          </a:p>
        </p:txBody>
      </p:sp>
      <p:pic>
        <p:nvPicPr>
          <p:cNvPr id="4" name="Imagen 3">
            <a:extLst>
              <a:ext uri="{FF2B5EF4-FFF2-40B4-BE49-F238E27FC236}">
                <a16:creationId xmlns:a16="http://schemas.microsoft.com/office/drawing/2014/main" id="{5842B8C5-FAE6-4889-9C77-E1643590C762}"/>
              </a:ext>
            </a:extLst>
          </p:cNvPr>
          <p:cNvPicPr>
            <a:picLocks noChangeAspect="1"/>
          </p:cNvPicPr>
          <p:nvPr/>
        </p:nvPicPr>
        <p:blipFill>
          <a:blip r:embed="rId2"/>
          <a:stretch>
            <a:fillRect/>
          </a:stretch>
        </p:blipFill>
        <p:spPr>
          <a:xfrm>
            <a:off x="333956" y="808111"/>
            <a:ext cx="5504136" cy="2781211"/>
          </a:xfrm>
          <a:prstGeom prst="rect">
            <a:avLst/>
          </a:prstGeom>
        </p:spPr>
      </p:pic>
      <p:pic>
        <p:nvPicPr>
          <p:cNvPr id="5" name="Imagen 4">
            <a:extLst>
              <a:ext uri="{FF2B5EF4-FFF2-40B4-BE49-F238E27FC236}">
                <a16:creationId xmlns:a16="http://schemas.microsoft.com/office/drawing/2014/main" id="{81AB958E-15C0-43B2-A3BE-1B1EA1471473}"/>
              </a:ext>
            </a:extLst>
          </p:cNvPr>
          <p:cNvPicPr>
            <a:picLocks noChangeAspect="1"/>
          </p:cNvPicPr>
          <p:nvPr/>
        </p:nvPicPr>
        <p:blipFill>
          <a:blip r:embed="rId3"/>
          <a:stretch>
            <a:fillRect/>
          </a:stretch>
        </p:blipFill>
        <p:spPr>
          <a:xfrm>
            <a:off x="333956" y="3776607"/>
            <a:ext cx="5504136" cy="2883658"/>
          </a:xfrm>
          <a:prstGeom prst="rect">
            <a:avLst/>
          </a:prstGeom>
        </p:spPr>
      </p:pic>
      <p:pic>
        <p:nvPicPr>
          <p:cNvPr id="6" name="Imagen 5">
            <a:extLst>
              <a:ext uri="{FF2B5EF4-FFF2-40B4-BE49-F238E27FC236}">
                <a16:creationId xmlns:a16="http://schemas.microsoft.com/office/drawing/2014/main" id="{9F5924AD-9752-42E4-824B-F4E618D6DB02}"/>
              </a:ext>
            </a:extLst>
          </p:cNvPr>
          <p:cNvPicPr>
            <a:picLocks noChangeAspect="1"/>
          </p:cNvPicPr>
          <p:nvPr/>
        </p:nvPicPr>
        <p:blipFill>
          <a:blip r:embed="rId4"/>
          <a:stretch>
            <a:fillRect/>
          </a:stretch>
        </p:blipFill>
        <p:spPr>
          <a:xfrm>
            <a:off x="6096000" y="3776607"/>
            <a:ext cx="5791200" cy="2883658"/>
          </a:xfrm>
          <a:prstGeom prst="rect">
            <a:avLst/>
          </a:prstGeom>
        </p:spPr>
      </p:pic>
    </p:spTree>
    <p:extLst>
      <p:ext uri="{BB962C8B-B14F-4D97-AF65-F5344CB8AC3E}">
        <p14:creationId xmlns:p14="http://schemas.microsoft.com/office/powerpoint/2010/main" val="75662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a:t>
            </a:r>
            <a:endParaRPr lang="es-CO" b="1" dirty="0">
              <a:latin typeface="Arial Narrow" panose="020B0606020202030204" pitchFamily="34" charset="0"/>
            </a:endParaRPr>
          </a:p>
        </p:txBody>
      </p:sp>
      <p:sp>
        <p:nvSpPr>
          <p:cNvPr id="8" name="Rectángulo 7">
            <a:extLst>
              <a:ext uri="{FF2B5EF4-FFF2-40B4-BE49-F238E27FC236}">
                <a16:creationId xmlns:a16="http://schemas.microsoft.com/office/drawing/2014/main" id="{25A73E28-C522-D4C5-8CF1-91480CAB1DAA}"/>
              </a:ext>
            </a:extLst>
          </p:cNvPr>
          <p:cNvSpPr/>
          <p:nvPr/>
        </p:nvSpPr>
        <p:spPr>
          <a:xfrm>
            <a:off x="0" y="0"/>
            <a:ext cx="12192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07000"/>
              </a:lnSpc>
              <a:spcBef>
                <a:spcPts val="200"/>
              </a:spcBef>
            </a:pPr>
            <a:r>
              <a:rPr lang="es-CO" sz="2400" b="1" dirty="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INDICADORES APTR </a:t>
            </a:r>
            <a:r>
              <a:rPr lang="es-ES" sz="2400" b="1" dirty="0">
                <a:solidFill>
                  <a:schemeClr val="accent1">
                    <a:lumMod val="50000"/>
                  </a:schemeClr>
                </a:solidFill>
                <a:latin typeface="Arial Narrow" panose="020B0606020202030204" pitchFamily="34" charset="0"/>
              </a:rPr>
              <a:t>SEMANA EPIDEMIOLÓGICA #40 - 2024</a:t>
            </a:r>
            <a:endParaRPr lang="es-CO" sz="2400" b="1" dirty="0">
              <a:solidFill>
                <a:schemeClr val="accent1">
                  <a:lumMod val="50000"/>
                </a:schemeClr>
              </a:solidFill>
              <a:latin typeface="Arial Narrow" panose="020B0606020202030204" pitchFamily="34" charset="0"/>
            </a:endParaRPr>
          </a:p>
        </p:txBody>
      </p:sp>
      <p:sp>
        <p:nvSpPr>
          <p:cNvPr id="10" name="Marcador de contenido 5">
            <a:extLst>
              <a:ext uri="{FF2B5EF4-FFF2-40B4-BE49-F238E27FC236}">
                <a16:creationId xmlns:a16="http://schemas.microsoft.com/office/drawing/2014/main" id="{384E0CF7-4300-4F94-A912-0B9BB972CC9D}"/>
              </a:ext>
            </a:extLst>
          </p:cNvPr>
          <p:cNvSpPr txBox="1">
            <a:spLocks/>
          </p:cNvSpPr>
          <p:nvPr/>
        </p:nvSpPr>
        <p:spPr>
          <a:xfrm>
            <a:off x="589278" y="1176560"/>
            <a:ext cx="10860599" cy="4959197"/>
          </a:xfrm>
          <a:prstGeom prst="rect">
            <a:avLst/>
          </a:prstGeom>
          <a:ln w="28575">
            <a:solidFill>
              <a:schemeClr val="accent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ctr">
              <a:lnSpc>
                <a:spcPct val="107000"/>
              </a:lnSpc>
              <a:spcBef>
                <a:spcPts val="200"/>
              </a:spcBef>
            </a:pPr>
            <a:r>
              <a:rPr lang="es-CO" sz="1600" b="1" dirty="0">
                <a:solidFill>
                  <a:schemeClr val="accent5">
                    <a:lumMod val="50000"/>
                  </a:schemeClr>
                </a:solidFill>
                <a:latin typeface="Arial Narrow" panose="020B0606020202030204" pitchFamily="34" charset="0"/>
                <a:ea typeface="Calibri" panose="020F0502020204030204" pitchFamily="34" charset="0"/>
                <a:cs typeface="Times New Roman" panose="02020603050405020304" pitchFamily="18" charset="0"/>
              </a:rPr>
              <a:t>INDICADORES</a:t>
            </a:r>
          </a:p>
          <a:p>
            <a:pPr algn="just">
              <a:lnSpc>
                <a:spcPct val="115000"/>
              </a:lnSpc>
            </a:pPr>
            <a:r>
              <a:rPr lang="es-ES" sz="1600" b="1" dirty="0">
                <a:latin typeface="Arial Narrow" panose="020B0606020202030204" pitchFamily="34" charset="0"/>
              </a:rPr>
              <a:t>Proporción de incidencia agresiones y contactos con animales potencialmente transmisores de rabia</a:t>
            </a:r>
            <a:r>
              <a:rPr lang="es-ES" sz="1600" dirty="0">
                <a:latin typeface="Arial Narrow" panose="020B0606020202030204" pitchFamily="34" charset="0"/>
              </a:rPr>
              <a:t>: </a:t>
            </a:r>
            <a:r>
              <a:rPr lang="es-CO" sz="1600" dirty="0">
                <a:solidFill>
                  <a:srgbClr val="000000"/>
                </a:solidFill>
                <a:latin typeface="Arial Narrow" panose="020B0606020202030204" pitchFamily="34" charset="0"/>
              </a:rPr>
              <a:t> </a:t>
            </a:r>
            <a:r>
              <a:rPr lang="es-ES" sz="1600" dirty="0">
                <a:latin typeface="Arial Narrow" panose="020B0606020202030204" pitchFamily="34" charset="0"/>
              </a:rPr>
              <a:t>En la semana epidemiológica #40 del años 2024, se presentaron 157,2 casos de agresiones y contactos con animales potencialmente transmisores de rabia por cada 100.000 habitantes e</a:t>
            </a:r>
            <a:r>
              <a:rPr lang="es-CO" sz="1600" dirty="0">
                <a:solidFill>
                  <a:srgbClr val="000000"/>
                </a:solidFill>
                <a:latin typeface="Arial Narrow" panose="020B0606020202030204" pitchFamily="34" charset="0"/>
              </a:rPr>
              <a:t>n el </a:t>
            </a:r>
            <a:r>
              <a:rPr lang="es-CO" sz="1600" dirty="0">
                <a:solidFill>
                  <a:srgbClr val="000000"/>
                </a:solidFill>
                <a:latin typeface="Arial Narrow" panose="020B0606020202030204" pitchFamily="34" charset="0"/>
                <a:ea typeface="Calibri" panose="020F0502020204030204" pitchFamily="34" charset="0"/>
              </a:rPr>
              <a:t>distrito de Cartagena </a:t>
            </a:r>
          </a:p>
          <a:p>
            <a:pPr algn="just">
              <a:lnSpc>
                <a:spcPct val="115000"/>
              </a:lnSpc>
            </a:pPr>
            <a:r>
              <a:rPr lang="es-ES" sz="1600" b="1" dirty="0">
                <a:latin typeface="Arial Narrow" panose="020B0606020202030204" pitchFamily="34" charset="0"/>
              </a:rPr>
              <a:t>Proporción de personas expuestas al virus rábico: </a:t>
            </a:r>
            <a:r>
              <a:rPr lang="es-ES" sz="1600" dirty="0">
                <a:latin typeface="Arial Narrow" panose="020B0606020202030204" pitchFamily="34" charset="0"/>
              </a:rPr>
              <a:t>El 24% (n=401) de las personas con agresión o contacto con un animal potencialmente transmisor de rabia estuvieron expuestos al virus de la Rabia.</a:t>
            </a:r>
          </a:p>
          <a:p>
            <a:pPr algn="just">
              <a:lnSpc>
                <a:spcPct val="115000"/>
              </a:lnSpc>
            </a:pPr>
            <a:r>
              <a:rPr lang="es-ES" sz="1600" b="1" dirty="0">
                <a:latin typeface="Arial Narrow" panose="020B0606020202030204" pitchFamily="34" charset="0"/>
              </a:rPr>
              <a:t>Proporción de casos que cumplen la definición de caso de No exposición: </a:t>
            </a:r>
            <a:r>
              <a:rPr lang="es-ES" sz="1600" dirty="0">
                <a:latin typeface="Arial Narrow" panose="020B0606020202030204" pitchFamily="34" charset="0"/>
              </a:rPr>
              <a:t>El 98% (n=1243/1268) de los casos notificados como No exposición tiene una correcta clasificación de la exposición.</a:t>
            </a:r>
            <a:endParaRPr lang="es-ES" sz="1600" b="1" dirty="0">
              <a:latin typeface="Arial Narrow" panose="020B0606020202030204" pitchFamily="34" charset="0"/>
            </a:endParaRPr>
          </a:p>
          <a:p>
            <a:pPr algn="just">
              <a:lnSpc>
                <a:spcPct val="115000"/>
              </a:lnSpc>
            </a:pPr>
            <a:r>
              <a:rPr lang="es-ES" sz="1600" b="1" dirty="0">
                <a:latin typeface="Arial Narrow" panose="020B0606020202030204" pitchFamily="34" charset="0"/>
              </a:rPr>
              <a:t>Proporción de casos que cumplen la clasificación de exposición leve: </a:t>
            </a:r>
            <a:r>
              <a:rPr lang="es-ES" sz="1600" dirty="0">
                <a:latin typeface="Arial Narrow" panose="020B0606020202030204" pitchFamily="34" charset="0"/>
              </a:rPr>
              <a:t>El 85,7% (n=193/225) de los casos notificados como Exposición Leve tienen una correcta clasificación de la exposición. </a:t>
            </a:r>
            <a:endParaRPr lang="es-ES" sz="1600" b="1" dirty="0">
              <a:latin typeface="Arial Narrow" panose="020B0606020202030204" pitchFamily="34" charset="0"/>
            </a:endParaRPr>
          </a:p>
          <a:p>
            <a:pPr algn="just">
              <a:lnSpc>
                <a:spcPct val="115000"/>
              </a:lnSpc>
            </a:pPr>
            <a:r>
              <a:rPr lang="es-ES" sz="1600" b="1" dirty="0">
                <a:latin typeface="Arial Narrow" panose="020B0606020202030204" pitchFamily="34" charset="0"/>
              </a:rPr>
              <a:t>Proporción de casos que cumplen la clasificación de exposición grave: </a:t>
            </a:r>
            <a:r>
              <a:rPr lang="es-ES" sz="1600" dirty="0">
                <a:latin typeface="Arial Narrow" panose="020B0606020202030204" pitchFamily="34" charset="0"/>
              </a:rPr>
              <a:t>El 93,8% (n=165/176) de los casos notificados como Exposición Grave tienen una correcta clasificación de la exposición. </a:t>
            </a:r>
            <a:r>
              <a:rPr lang="es-CO" sz="1600" dirty="0">
                <a:solidFill>
                  <a:schemeClr val="accent5">
                    <a:lumMod val="50000"/>
                  </a:schemeClr>
                </a:solidFill>
                <a:latin typeface="Arial Narrow" panose="020B0606020202030204" pitchFamily="34" charset="0"/>
              </a:rPr>
              <a:t>	</a:t>
            </a:r>
          </a:p>
        </p:txBody>
      </p:sp>
    </p:spTree>
    <p:extLst>
      <p:ext uri="{BB962C8B-B14F-4D97-AF65-F5344CB8AC3E}">
        <p14:creationId xmlns:p14="http://schemas.microsoft.com/office/powerpoint/2010/main" val="117463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032DD6-5FD3-8712-42FA-E0B819F19CFB}"/>
              </a:ext>
            </a:extLst>
          </p:cNvPr>
          <p:cNvSpPr/>
          <p:nvPr/>
        </p:nvSpPr>
        <p:spPr>
          <a:xfrm>
            <a:off x="426720" y="447040"/>
            <a:ext cx="1402080" cy="6096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a:latin typeface="Arial Narrow" panose="020B0606020202030204" pitchFamily="34" charset="0"/>
              </a:rPr>
              <a:t>INFORME DE EVENTO</a:t>
            </a:r>
            <a:endParaRPr lang="es-CO" b="1" dirty="0">
              <a:latin typeface="Arial Narrow" panose="020B0606020202030204" pitchFamily="34" charset="0"/>
            </a:endParaRPr>
          </a:p>
        </p:txBody>
      </p:sp>
      <p:sp>
        <p:nvSpPr>
          <p:cNvPr id="2" name="Cuadro de texto 2">
            <a:extLst>
              <a:ext uri="{FF2B5EF4-FFF2-40B4-BE49-F238E27FC236}">
                <a16:creationId xmlns:a16="http://schemas.microsoft.com/office/drawing/2014/main" id="{946A7BE6-B62D-764E-4F85-12CFAE50C3B8}"/>
              </a:ext>
            </a:extLst>
          </p:cNvPr>
          <p:cNvSpPr txBox="1">
            <a:spLocks noChangeArrowheads="1"/>
          </p:cNvSpPr>
          <p:nvPr/>
        </p:nvSpPr>
        <p:spPr bwMode="auto">
          <a:xfrm>
            <a:off x="6096000" y="565864"/>
            <a:ext cx="5233034" cy="5726272"/>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ctr"/>
            <a:r>
              <a:rPr lang="es-CO" sz="2000" b="1" dirty="0">
                <a:solidFill>
                  <a:srgbClr val="1F3864"/>
                </a:solidFill>
                <a:latin typeface="Arial Narrow" panose="020B0606020202030204" pitchFamily="34" charset="0"/>
                <a:ea typeface="Calibri" panose="020F0502020204030204" pitchFamily="34" charset="0"/>
              </a:rPr>
              <a:t>PROGRAMA DE VIGILANCIA EN SALUD PÚBLICA</a:t>
            </a:r>
            <a:endParaRPr lang="es-CO" sz="1200" dirty="0">
              <a:latin typeface="Arial" panose="020B0604020202020204" pitchFamily="34" charset="0"/>
              <a:ea typeface="Calibri" panose="020F0502020204030204" pitchFamily="34" charset="0"/>
            </a:endParaRPr>
          </a:p>
          <a:p>
            <a:pPr algn="ctr"/>
            <a:r>
              <a:rPr lang="es-CO" sz="2000" b="1" dirty="0">
                <a:solidFill>
                  <a:srgbClr val="1F3864"/>
                </a:solidFill>
                <a:latin typeface="Arial Narrow" panose="020B0606020202030204" pitchFamily="34" charset="0"/>
                <a:ea typeface="Calibri" panose="020F0502020204030204" pitchFamily="34" charset="0"/>
              </a:rPr>
              <a:t>DEPARTAMENTO ADMINISTRATIVO DISTRITAL DE SALUD DADIS</a:t>
            </a:r>
            <a:endParaRPr lang="es-CO" sz="1200" dirty="0">
              <a:latin typeface="Arial" panose="020B0604020202020204" pitchFamily="34" charset="0"/>
              <a:ea typeface="Calibri" panose="020F0502020204030204" pitchFamily="34" charset="0"/>
            </a:endParaRPr>
          </a:p>
          <a:p>
            <a:pPr algn="ctr">
              <a:lnSpc>
                <a:spcPct val="107000"/>
              </a:lnSpc>
              <a:spcAft>
                <a:spcPts val="800"/>
              </a:spcAft>
            </a:pPr>
            <a:r>
              <a:rPr lang="es-CO" sz="2000" b="1" dirty="0">
                <a:solidFill>
                  <a:srgbClr val="1F3864"/>
                </a:solidFill>
                <a:latin typeface="Arial Narrow" panose="020B0606020202030204" pitchFamily="34" charset="0"/>
                <a:ea typeface="Calibri" panose="020F0502020204030204" pitchFamily="34" charset="0"/>
                <a:cs typeface="Arial" panose="020B0604020202020204" pitchFamily="34"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s-CO" sz="2000" b="1" dirty="0">
                <a:solidFill>
                  <a:srgbClr val="1F3864"/>
                </a:solidFill>
                <a:latin typeface="Arial Narrow" panose="020B0606020202030204" pitchFamily="34" charset="0"/>
                <a:ea typeface="Calibri" panose="020F0502020204030204" pitchFamily="34" charset="0"/>
              </a:rPr>
              <a:t>ALEX TEJADA NUÑEZ</a:t>
            </a:r>
            <a:endParaRPr lang="es-CO" sz="1200" dirty="0">
              <a:latin typeface="Arial" panose="020B0604020202020204" pitchFamily="34" charset="0"/>
              <a:ea typeface="Calibri" panose="020F0502020204030204" pitchFamily="34" charset="0"/>
            </a:endParaRPr>
          </a:p>
          <a:p>
            <a:pPr algn="ctr"/>
            <a:r>
              <a:rPr lang="es-CO" sz="2000" dirty="0">
                <a:solidFill>
                  <a:srgbClr val="1F3864"/>
                </a:solidFill>
                <a:latin typeface="Arial Narrow" panose="020B0606020202030204" pitchFamily="34" charset="0"/>
                <a:ea typeface="Calibri" panose="020F0502020204030204" pitchFamily="34" charset="0"/>
              </a:rPr>
              <a:t>Director DADIS</a:t>
            </a:r>
          </a:p>
          <a:p>
            <a:pPr algn="ctr"/>
            <a:endParaRPr lang="es-ES" sz="2000" dirty="0">
              <a:solidFill>
                <a:srgbClr val="1F3864"/>
              </a:solidFill>
              <a:latin typeface="Arial Narrow" panose="020B0606020202030204" pitchFamily="34" charset="0"/>
              <a:ea typeface="Calibri" panose="020F0502020204030204" pitchFamily="34" charset="0"/>
            </a:endParaRPr>
          </a:p>
          <a:p>
            <a:pPr algn="ctr"/>
            <a:r>
              <a:rPr lang="es-ES" sz="2000" b="1" dirty="0">
                <a:solidFill>
                  <a:srgbClr val="1F3864"/>
                </a:solidFill>
                <a:latin typeface="Arial Narrow" panose="020B0606020202030204" pitchFamily="34" charset="0"/>
                <a:ea typeface="Calibri" panose="020F0502020204030204" pitchFamily="34" charset="0"/>
              </a:rPr>
              <a:t>M</a:t>
            </a:r>
            <a:r>
              <a:rPr lang="es-CO" sz="2000" b="1" dirty="0">
                <a:solidFill>
                  <a:srgbClr val="1F3864"/>
                </a:solidFill>
                <a:latin typeface="Arial Narrow" panose="020B0606020202030204" pitchFamily="34" charset="0"/>
                <a:ea typeface="Calibri" panose="020F0502020204030204" pitchFamily="34" charset="0"/>
              </a:rPr>
              <a:t>ONICA JURADO MÁRQUEZ</a:t>
            </a:r>
          </a:p>
          <a:p>
            <a:pPr algn="ctr"/>
            <a:r>
              <a:rPr lang="es-ES" sz="2000" dirty="0">
                <a:solidFill>
                  <a:srgbClr val="1F3864"/>
                </a:solidFill>
                <a:latin typeface="Arial Narrow" panose="020B0606020202030204" pitchFamily="34" charset="0"/>
                <a:ea typeface="Calibri" panose="020F0502020204030204" pitchFamily="34" charset="0"/>
              </a:rPr>
              <a:t>D</a:t>
            </a:r>
            <a:r>
              <a:rPr lang="es-CO" sz="2000" dirty="0">
                <a:solidFill>
                  <a:srgbClr val="1F3864"/>
                </a:solidFill>
                <a:latin typeface="Arial Narrow" panose="020B0606020202030204" pitchFamily="34" charset="0"/>
                <a:ea typeface="Calibri" panose="020F0502020204030204" pitchFamily="34" charset="0"/>
              </a:rPr>
              <a:t>irectora Operativa de Salud Pública</a:t>
            </a:r>
            <a:endParaRPr lang="es-CO" sz="1200" dirty="0">
              <a:latin typeface="Arial" panose="020B0604020202020204" pitchFamily="34" charset="0"/>
              <a:ea typeface="Calibri" panose="020F0502020204030204" pitchFamily="34" charset="0"/>
            </a:endParaRPr>
          </a:p>
          <a:p>
            <a:pPr algn="ctr"/>
            <a:r>
              <a:rPr lang="es-CO" sz="2000" dirty="0">
                <a:solidFill>
                  <a:srgbClr val="1F3864"/>
                </a:solidFill>
                <a:latin typeface="Arial Narrow" panose="020B0606020202030204" pitchFamily="34" charset="0"/>
                <a:ea typeface="Calibri" panose="020F0502020204030204" pitchFamily="34" charset="0"/>
              </a:rPr>
              <a:t> </a:t>
            </a:r>
            <a:endParaRPr lang="es-CO" sz="1200" dirty="0">
              <a:latin typeface="Arial" panose="020B0604020202020204" pitchFamily="34" charset="0"/>
              <a:ea typeface="Calibri" panose="020F0502020204030204" pitchFamily="34" charset="0"/>
            </a:endParaRPr>
          </a:p>
          <a:p>
            <a:pPr algn="ctr"/>
            <a:endParaRPr lang="es-CO" sz="1200" dirty="0">
              <a:latin typeface="Arial" panose="020B0604020202020204" pitchFamily="34" charset="0"/>
              <a:ea typeface="Calibri" panose="020F0502020204030204" pitchFamily="34" charset="0"/>
            </a:endParaRPr>
          </a:p>
          <a:p>
            <a:pPr algn="ctr"/>
            <a:r>
              <a:rPr lang="es-CO" sz="2000" dirty="0">
                <a:solidFill>
                  <a:srgbClr val="1F3864"/>
                </a:solidFill>
                <a:latin typeface="Arial Narrow" panose="020B0606020202030204" pitchFamily="34" charset="0"/>
                <a:ea typeface="Calibri" panose="020F0502020204030204" pitchFamily="34" charset="0"/>
              </a:rPr>
              <a:t> </a:t>
            </a:r>
            <a:r>
              <a:rPr lang="es-CO" sz="2000" b="1" dirty="0">
                <a:solidFill>
                  <a:srgbClr val="1F3864"/>
                </a:solidFill>
                <a:latin typeface="Arial Narrow" panose="020B0606020202030204" pitchFamily="34" charset="0"/>
                <a:ea typeface="Calibri" panose="020F0502020204030204" pitchFamily="34" charset="0"/>
              </a:rPr>
              <a:t>EVA MASIEL PEREZ TORRES</a:t>
            </a:r>
            <a:endParaRPr lang="es-CO" sz="1200" dirty="0">
              <a:latin typeface="Arial" panose="020B0604020202020204" pitchFamily="34" charset="0"/>
              <a:ea typeface="Calibri" panose="020F0502020204030204" pitchFamily="34" charset="0"/>
            </a:endParaRPr>
          </a:p>
          <a:p>
            <a:pPr algn="ctr"/>
            <a:r>
              <a:rPr lang="es-CO" sz="2000" dirty="0">
                <a:solidFill>
                  <a:srgbClr val="1F3864"/>
                </a:solidFill>
                <a:latin typeface="Arial Narrow" panose="020B0606020202030204" pitchFamily="34" charset="0"/>
                <a:ea typeface="Calibri" panose="020F0502020204030204" pitchFamily="34" charset="0"/>
              </a:rPr>
              <a:t>Líder programa de vigilancia en salud pública</a:t>
            </a:r>
            <a:endParaRPr lang="es-CO" sz="1200" dirty="0">
              <a:latin typeface="Arial" panose="020B0604020202020204" pitchFamily="34" charset="0"/>
              <a:ea typeface="Calibri" panose="020F0502020204030204" pitchFamily="34" charset="0"/>
            </a:endParaRPr>
          </a:p>
          <a:p>
            <a:pPr algn="ctr"/>
            <a:r>
              <a:rPr lang="es-CO" sz="2000" dirty="0">
                <a:solidFill>
                  <a:srgbClr val="1F3864"/>
                </a:solidFill>
                <a:latin typeface="Arial Narrow" panose="020B0606020202030204" pitchFamily="34" charset="0"/>
                <a:ea typeface="Calibri" panose="020F0502020204030204" pitchFamily="34" charset="0"/>
              </a:rPr>
              <a:t> </a:t>
            </a:r>
            <a:endParaRPr lang="es-CO" sz="1200" dirty="0">
              <a:latin typeface="Arial" panose="020B0604020202020204" pitchFamily="34" charset="0"/>
              <a:ea typeface="Calibri" panose="020F0502020204030204" pitchFamily="34" charset="0"/>
            </a:endParaRPr>
          </a:p>
          <a:p>
            <a:pPr algn="ctr"/>
            <a:r>
              <a:rPr lang="es-CO" sz="2000" dirty="0">
                <a:solidFill>
                  <a:srgbClr val="1F3864"/>
                </a:solidFill>
                <a:latin typeface="Arial Narrow" panose="020B0606020202030204" pitchFamily="34" charset="0"/>
                <a:ea typeface="Calibri" panose="020F0502020204030204" pitchFamily="34" charset="0"/>
              </a:rPr>
              <a:t>ELABORADO POR</a:t>
            </a:r>
            <a:endParaRPr lang="es-CO" sz="1200" dirty="0">
              <a:latin typeface="Arial" panose="020B0604020202020204" pitchFamily="34" charset="0"/>
              <a:ea typeface="Calibri" panose="020F0502020204030204" pitchFamily="34" charset="0"/>
            </a:endParaRPr>
          </a:p>
          <a:p>
            <a:pPr algn="ctr"/>
            <a:r>
              <a:rPr lang="es-CO" sz="2000" b="1" dirty="0">
                <a:solidFill>
                  <a:srgbClr val="1F3864"/>
                </a:solidFill>
                <a:latin typeface="Arial Narrow" panose="020B0606020202030204" pitchFamily="34" charset="0"/>
                <a:ea typeface="Calibri" panose="020F0502020204030204" pitchFamily="34" charset="0"/>
              </a:rPr>
              <a:t>CARLOS GUERRA GUARDO</a:t>
            </a:r>
            <a:endParaRPr lang="es-CO" sz="1200" dirty="0">
              <a:latin typeface="Arial" panose="020B0604020202020204" pitchFamily="34" charset="0"/>
              <a:ea typeface="Calibri" panose="020F0502020204030204" pitchFamily="34" charset="0"/>
            </a:endParaRPr>
          </a:p>
          <a:p>
            <a:pPr algn="ctr"/>
            <a:r>
              <a:rPr lang="es-CO" sz="2000" dirty="0">
                <a:solidFill>
                  <a:srgbClr val="1F3864"/>
                </a:solidFill>
                <a:latin typeface="Arial Narrow" panose="020B0606020202030204" pitchFamily="34" charset="0"/>
                <a:ea typeface="Calibri" panose="020F0502020204030204" pitchFamily="34" charset="0"/>
              </a:rPr>
              <a:t>Profesional Especializado </a:t>
            </a:r>
            <a:r>
              <a:rPr lang="es-CO" sz="2000" dirty="0">
                <a:solidFill>
                  <a:srgbClr val="1F3864"/>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descr="Ver las imágenes de origen">
            <a:extLst>
              <a:ext uri="{FF2B5EF4-FFF2-40B4-BE49-F238E27FC236}">
                <a16:creationId xmlns:a16="http://schemas.microsoft.com/office/drawing/2014/main" id="{5F5C1EE3-421C-E991-A2AD-8BBF7BD784C9}"/>
              </a:ext>
            </a:extLst>
          </p:cNvPr>
          <p:cNvPicPr>
            <a:picLocks noChangeAspect="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326707" y="751840"/>
            <a:ext cx="4828589" cy="2512457"/>
          </a:xfrm>
          <a:prstGeom prst="rect">
            <a:avLst/>
          </a:prstGeom>
          <a:noFill/>
        </p:spPr>
      </p:pic>
      <p:pic>
        <p:nvPicPr>
          <p:cNvPr id="4" name="Imagen 3" descr="Logotipo, nombre de la empresa&#10;&#10;Descripción generada automáticamente">
            <a:extLst>
              <a:ext uri="{FF2B5EF4-FFF2-40B4-BE49-F238E27FC236}">
                <a16:creationId xmlns:a16="http://schemas.microsoft.com/office/drawing/2014/main" id="{228E8ADC-C6FD-7296-2B26-92F659633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495" y="3276424"/>
            <a:ext cx="3232785" cy="2829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0567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5463</TotalTime>
  <Words>1278</Words>
  <Application>Microsoft Office PowerPoint</Application>
  <PresentationFormat>Panorámica</PresentationFormat>
  <Paragraphs>102</Paragraphs>
  <Slides>8</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Arial Narrow</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Malka Linero</dc:creator>
  <cp:lastModifiedBy>CARLOS G</cp:lastModifiedBy>
  <cp:revision>307</cp:revision>
  <dcterms:created xsi:type="dcterms:W3CDTF">2022-08-09T15:23:31Z</dcterms:created>
  <dcterms:modified xsi:type="dcterms:W3CDTF">2024-10-18T00:31:03Z</dcterms:modified>
</cp:coreProperties>
</file>