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5.xml"/>
  <Override ContentType="application/vnd.ms-office.chartcolorstyle+xml" PartName="/ppt/charts/colors6.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8.xml"/>
  <Override ContentType="application/vnd.ms-office.chartcolorstyle+xml" PartName="/ppt/charts/colors7.xml"/>
  <Override ContentType="application/vnd.ms-office.chartcolorstyle+xml" PartName="/ppt/charts/colors10.xml"/>
  <Override ContentType="application/vnd.ms-office.chartcolorstyle+xml" PartName="/ppt/charts/colors9.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8.xml"/>
  <Override ContentType="application/vnd.openxmlformats-officedocument.drawingml.chart+xml" PartName="/ppt/charts/chart9.xml"/>
  <Override ContentType="application/vnd.openxmlformats-officedocument.drawingml.chart+xml" PartName="/ppt/charts/chart2.xml"/>
  <Override ContentType="application/vnd.openxmlformats-officedocument.drawingml.chart+xml" PartName="/ppt/charts/chart7.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6.xml"/>
  <Override ContentType="application/vnd.openxmlformats-officedocument.drawingml.chart+xml" PartName="/ppt/charts/chart1.xml"/>
  <Override ContentType="application/vnd.openxmlformats-officedocument.drawingml.chart+xml" PartName="/ppt/charts/chart10.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themeOverride+xml" PartName="/ppt/theme/themeOverride3.xml"/>
  <Override ContentType="application/vnd.openxmlformats-officedocument.themeOverride+xml" PartName="/ppt/theme/themeOverride2.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1.xml"/>
  <Override ContentType="application/binary" PartName="/ppt/metadata"/>
  <Override ContentType="application/vnd.openxmlformats-officedocument.presentationml.notesMaster+xml" PartName="/ppt/notesMasters/notesMaster1.xml"/>
  <Override ContentType="application/vnd.ms-office.chartstyle+xml" PartName="/ppt/charts/style9.xml"/>
  <Override ContentType="application/vnd.ms-office.chartstyle+xml" PartName="/ppt/charts/style3.xml"/>
  <Override ContentType="application/vnd.ms-office.chartstyle+xml" PartName="/ppt/charts/style4.xml"/>
  <Override ContentType="application/vnd.ms-office.chartstyle+xml" PartName="/ppt/charts/style10.xml"/>
  <Override ContentType="application/vnd.ms-office.chartstyle+xml" PartName="/ppt/charts/style5.xml"/>
  <Override ContentType="application/vnd.ms-office.chartstyle+xml" PartName="/ppt/charts/style7.xml"/>
  <Override ContentType="application/vnd.ms-office.chartstyle+xml" PartName="/ppt/charts/style8.xml"/>
  <Override ContentType="application/vnd.ms-office.chartstyle+xml" PartName="/ppt/charts/style1.xml"/>
  <Override ContentType="application/vnd.ms-office.chartstyle+xml" PartName="/ppt/charts/style6.xml"/>
  <Override ContentType="application/vnd.ms-office.chartstyle+xml" PartName="/ppt/charts/style2.xml"/>
  <Override ContentType="application/vnd.openxmlformats-officedocument.presentationml.presProps+xml" PartName="/ppt/pres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6858000" cy="9144000"/>
  <p:embeddedFontLst>
    <p:embeddedFont>
      <p:font typeface="Arial Narrow"/>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ir83fRHJlO8MOwzKtd/H7rWr2P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ArialNarrow-regular.fntdata"/><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ArialNarrow-italic.fntdata"/><Relationship Id="rId14" Type="http://schemas.openxmlformats.org/officeDocument/2006/relationships/font" Target="fonts/ArialNarrow-bold.fntdata"/><Relationship Id="rId17" Type="http://customschemas.google.com/relationships/presentationmetadata" Target="metadata"/><Relationship Id="rId16" Type="http://schemas.openxmlformats.org/officeDocument/2006/relationships/font" Target="fonts/ArialNarrow-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10.xml.rels><?xml version="1.0" encoding="UTF-8" standalone="yes"?><Relationships xmlns="http://schemas.openxmlformats.org/package/2006/relationships"><Relationship Id="rId1" Type="http://schemas.microsoft.com/office/2011/relationships/chartStyle" Target="style10.xml"/><Relationship Id="rId2" Type="http://schemas.microsoft.com/office/2011/relationships/chartColorStyle" Target="colors10.xml"/><Relationship Id="rId3"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themeOverride" Target="../theme/themeOverride2.xml"/><Relationship Id="rId4"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themeOverride" Target="../theme/themeOverride1.xml"/><Relationship Id="rId4"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themeOverride" Target="../theme/themeOverride4.xml"/><Relationship Id="rId4"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themeOverride" Target="../theme/themeOverride3.xml"/><Relationship Id="rId4" Type="http://schemas.openxmlformats.org/officeDocument/2006/relationships/oleObject" Target="file:///C:\Users\schar\OneDrive%20-%20Consejo%20Superior%20de%20la%20Judicatura\Darynel\DADIS\2024\MODELO%20BOLET&#205;N\Cancer%20en%20Menor%20de%2018%20a&#241;os.xlsx" TargetMode="External"/></Relationships>
</file>

<file path=ppt/charts/_rels/chart9.xml.rels><?xml version="1.0" encoding="UTF-8" standalone="yes"?><Relationships xmlns="http://schemas.openxmlformats.org/package/2006/relationships"><Relationship Id="rId1" Type="http://schemas.microsoft.com/office/2011/relationships/chartStyle" Target="style9.xml"/><Relationship Id="rId2" Type="http://schemas.microsoft.com/office/2011/relationships/chartColorStyle" Target="colors9.xml"/><Relationship Id="rId3" Type="http://schemas.openxmlformats.org/officeDocument/2006/relationships/themeOverride" Target="../theme/themeOverride5.xml"/><Relationship Id="rId4" Type="http://schemas.openxmlformats.org/officeDocument/2006/relationships/oleObject" Target="file:///C:\Users\schar\OneDrive%20-%20Consejo%20Superior%20de%20la%20Judicatura\Darynel\DADIS\2024\MODELO%20BOLET&#205;N\Cancer%20en%20Menor%20de%2018%20a&#241;o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5">
                    <a:lumMod val="50000"/>
                  </a:schemeClr>
                </a:solidFill>
                <a:latin typeface="Arial Narrow" panose="020B0606020202030204" pitchFamily="34" charset="0"/>
                <a:ea typeface="+mn-ea"/>
                <a:cs typeface="+mn-cs"/>
              </a:defRPr>
            </a:pPr>
            <a:r>
              <a:rPr lang="es-CO" b="1">
                <a:solidFill>
                  <a:schemeClr val="accent5">
                    <a:lumMod val="50000"/>
                  </a:schemeClr>
                </a:solidFill>
              </a:rPr>
              <a:t>Comportamiento</a:t>
            </a:r>
            <a:r>
              <a:rPr lang="es-CO" b="1" baseline="0">
                <a:solidFill>
                  <a:schemeClr val="accent5">
                    <a:lumMod val="50000"/>
                  </a:schemeClr>
                </a:solidFill>
              </a:rPr>
              <a:t> Epidemiológico Cáncer Menor de 18 años</a:t>
            </a:r>
            <a:endParaRPr lang="es-CO" b="1">
              <a:solidFill>
                <a:schemeClr val="accent5">
                  <a:lumMod val="50000"/>
                </a:schemeClr>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lotArea>
      <c:layout/>
      <c:lineChart>
        <c:grouping val="standard"/>
        <c:varyColors val="0"/>
        <c:ser>
          <c:idx val="0"/>
          <c:order val="0"/>
          <c:tx>
            <c:strRef>
              <c:f>'Cancer Menor de 18 años'!$A$3</c:f>
              <c:strCache>
                <c:ptCount val="1"/>
                <c:pt idx="0">
                  <c:v>2021</c:v>
                </c:pt>
              </c:strCache>
            </c:strRef>
          </c:tx>
          <c:spPr>
            <a:ln w="28575" cap="rnd">
              <a:solidFill>
                <a:schemeClr val="accent2"/>
              </a:solidFill>
              <a:round/>
            </a:ln>
            <a:effectLst/>
          </c:spPr>
          <c:marker>
            <c:symbol val="none"/>
          </c:marker>
          <c:cat>
            <c:numRef>
              <c:f>'Cancer Menor de 18 años'!$B$1:$BB$1</c:f>
              <c:numCache>
                <c:formatCode>General</c:formatCode>
                <c:ptCount val="5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'Cancer Menor de 18 años'!$B$3:$BB$3</c:f>
              <c:numCache>
                <c:formatCode>General</c:formatCode>
                <c:ptCount val="53"/>
                <c:pt idx="0">
                  <c:v>1</c:v>
                </c:pt>
                <c:pt idx="1">
                  <c:v>0</c:v>
                </c:pt>
                <c:pt idx="2">
                  <c:v>1</c:v>
                </c:pt>
                <c:pt idx="3">
                  <c:v>1</c:v>
                </c:pt>
                <c:pt idx="4">
                  <c:v>1</c:v>
                </c:pt>
                <c:pt idx="5">
                  <c:v>3</c:v>
                </c:pt>
                <c:pt idx="6">
                  <c:v>1</c:v>
                </c:pt>
                <c:pt idx="7">
                  <c:v>0</c:v>
                </c:pt>
                <c:pt idx="8">
                  <c:v>0</c:v>
                </c:pt>
                <c:pt idx="9">
                  <c:v>2</c:v>
                </c:pt>
                <c:pt idx="10">
                  <c:v>1</c:v>
                </c:pt>
                <c:pt idx="11">
                  <c:v>1</c:v>
                </c:pt>
                <c:pt idx="12">
                  <c:v>2</c:v>
                </c:pt>
                <c:pt idx="13">
                  <c:v>0</c:v>
                </c:pt>
                <c:pt idx="14">
                  <c:v>1</c:v>
                </c:pt>
                <c:pt idx="15">
                  <c:v>0</c:v>
                </c:pt>
                <c:pt idx="16">
                  <c:v>0</c:v>
                </c:pt>
                <c:pt idx="17">
                  <c:v>1</c:v>
                </c:pt>
                <c:pt idx="18">
                  <c:v>0</c:v>
                </c:pt>
                <c:pt idx="19">
                  <c:v>1</c:v>
                </c:pt>
                <c:pt idx="20">
                  <c:v>1</c:v>
                </c:pt>
                <c:pt idx="21">
                  <c:v>2</c:v>
                </c:pt>
                <c:pt idx="22">
                  <c:v>0</c:v>
                </c:pt>
                <c:pt idx="23">
                  <c:v>0</c:v>
                </c:pt>
                <c:pt idx="24">
                  <c:v>2</c:v>
                </c:pt>
                <c:pt idx="25">
                  <c:v>2</c:v>
                </c:pt>
                <c:pt idx="26">
                  <c:v>0</c:v>
                </c:pt>
                <c:pt idx="27">
                  <c:v>2</c:v>
                </c:pt>
                <c:pt idx="28">
                  <c:v>2</c:v>
                </c:pt>
                <c:pt idx="29">
                  <c:v>2</c:v>
                </c:pt>
                <c:pt idx="30">
                  <c:v>0</c:v>
                </c:pt>
                <c:pt idx="31">
                  <c:v>0</c:v>
                </c:pt>
                <c:pt idx="32">
                  <c:v>1</c:v>
                </c:pt>
                <c:pt idx="33">
                  <c:v>0</c:v>
                </c:pt>
                <c:pt idx="34">
                  <c:v>0</c:v>
                </c:pt>
                <c:pt idx="35">
                  <c:v>1</c:v>
                </c:pt>
                <c:pt idx="36">
                  <c:v>0</c:v>
                </c:pt>
                <c:pt idx="37">
                  <c:v>0</c:v>
                </c:pt>
                <c:pt idx="38">
                  <c:v>0</c:v>
                </c:pt>
                <c:pt idx="39">
                  <c:v>0</c:v>
                </c:pt>
                <c:pt idx="40">
                  <c:v>0</c:v>
                </c:pt>
                <c:pt idx="41">
                  <c:v>2</c:v>
                </c:pt>
                <c:pt idx="42">
                  <c:v>1</c:v>
                </c:pt>
                <c:pt idx="43">
                  <c:v>1</c:v>
                </c:pt>
                <c:pt idx="44">
                  <c:v>0</c:v>
                </c:pt>
                <c:pt idx="45">
                  <c:v>0</c:v>
                </c:pt>
                <c:pt idx="46">
                  <c:v>0</c:v>
                </c:pt>
                <c:pt idx="47">
                  <c:v>0</c:v>
                </c:pt>
                <c:pt idx="48">
                  <c:v>0</c:v>
                </c:pt>
                <c:pt idx="49">
                  <c:v>0</c:v>
                </c:pt>
                <c:pt idx="50">
                  <c:v>0</c:v>
                </c:pt>
                <c:pt idx="51">
                  <c:v>0</c:v>
                </c:pt>
                <c:pt idx="52">
                  <c:v>0</c:v>
                </c:pt>
              </c:numCache>
            </c:numRef>
          </c:val>
          <c:smooth val="0"/>
          <c:extLst xmlns:c16r2="http://schemas.microsoft.com/office/drawing/2015/06/chart">
            <c:ext xmlns:c16="http://schemas.microsoft.com/office/drawing/2014/chart" uri="{C3380CC4-5D6E-409C-BE32-E72D297353CC}">
              <c16:uniqueId val="{00000000-68CE-44EE-9BA6-82DC40737ED6}"/>
            </c:ext>
          </c:extLst>
        </c:ser>
        <c:ser>
          <c:idx val="1"/>
          <c:order val="1"/>
          <c:tx>
            <c:strRef>
              <c:f>'Cancer Menor de 18 años'!$A$4</c:f>
              <c:strCache>
                <c:ptCount val="1"/>
                <c:pt idx="0">
                  <c:v>2022</c:v>
                </c:pt>
              </c:strCache>
            </c:strRef>
          </c:tx>
          <c:spPr>
            <a:ln w="28575" cap="rnd">
              <a:solidFill>
                <a:schemeClr val="accent4"/>
              </a:solidFill>
              <a:round/>
            </a:ln>
            <a:effectLst/>
          </c:spPr>
          <c:marker>
            <c:symbol val="none"/>
          </c:marker>
          <c:cat>
            <c:numRef>
              <c:f>'Cancer Menor de 18 años'!$B$1:$BB$1</c:f>
              <c:numCache>
                <c:formatCode>General</c:formatCode>
                <c:ptCount val="5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'Cancer Menor de 18 años'!$B$4:$BB$4</c:f>
              <c:numCache>
                <c:formatCode>General</c:formatCode>
                <c:ptCount val="53"/>
                <c:pt idx="0">
                  <c:v>4</c:v>
                </c:pt>
                <c:pt idx="1">
                  <c:v>1</c:v>
                </c:pt>
                <c:pt idx="2">
                  <c:v>0</c:v>
                </c:pt>
                <c:pt idx="3">
                  <c:v>4</c:v>
                </c:pt>
                <c:pt idx="4">
                  <c:v>0</c:v>
                </c:pt>
                <c:pt idx="5">
                  <c:v>0</c:v>
                </c:pt>
                <c:pt idx="6">
                  <c:v>0</c:v>
                </c:pt>
                <c:pt idx="7">
                  <c:v>0</c:v>
                </c:pt>
                <c:pt idx="8">
                  <c:v>1</c:v>
                </c:pt>
                <c:pt idx="9">
                  <c:v>2</c:v>
                </c:pt>
                <c:pt idx="10">
                  <c:v>0</c:v>
                </c:pt>
                <c:pt idx="11">
                  <c:v>1</c:v>
                </c:pt>
                <c:pt idx="12">
                  <c:v>1</c:v>
                </c:pt>
                <c:pt idx="13">
                  <c:v>2</c:v>
                </c:pt>
                <c:pt idx="14">
                  <c:v>2</c:v>
                </c:pt>
                <c:pt idx="15">
                  <c:v>0</c:v>
                </c:pt>
                <c:pt idx="16">
                  <c:v>2</c:v>
                </c:pt>
                <c:pt idx="17">
                  <c:v>0</c:v>
                </c:pt>
                <c:pt idx="18">
                  <c:v>3</c:v>
                </c:pt>
                <c:pt idx="19">
                  <c:v>4</c:v>
                </c:pt>
                <c:pt idx="20">
                  <c:v>1</c:v>
                </c:pt>
                <c:pt idx="21">
                  <c:v>0</c:v>
                </c:pt>
                <c:pt idx="22">
                  <c:v>2</c:v>
                </c:pt>
                <c:pt idx="23">
                  <c:v>0</c:v>
                </c:pt>
                <c:pt idx="24">
                  <c:v>0</c:v>
                </c:pt>
                <c:pt idx="25">
                  <c:v>0</c:v>
                </c:pt>
                <c:pt idx="26">
                  <c:v>1</c:v>
                </c:pt>
                <c:pt idx="27">
                  <c:v>2</c:v>
                </c:pt>
                <c:pt idx="28">
                  <c:v>0</c:v>
                </c:pt>
                <c:pt idx="29">
                  <c:v>1</c:v>
                </c:pt>
                <c:pt idx="30">
                  <c:v>2</c:v>
                </c:pt>
                <c:pt idx="31">
                  <c:v>0</c:v>
                </c:pt>
                <c:pt idx="32">
                  <c:v>0</c:v>
                </c:pt>
                <c:pt idx="33">
                  <c:v>1</c:v>
                </c:pt>
                <c:pt idx="34">
                  <c:v>2</c:v>
                </c:pt>
                <c:pt idx="35">
                  <c:v>0</c:v>
                </c:pt>
                <c:pt idx="36">
                  <c:v>2</c:v>
                </c:pt>
                <c:pt idx="37">
                  <c:v>1</c:v>
                </c:pt>
                <c:pt idx="38">
                  <c:v>3</c:v>
                </c:pt>
                <c:pt idx="39">
                  <c:v>0</c:v>
                </c:pt>
                <c:pt idx="40">
                  <c:v>1</c:v>
                </c:pt>
                <c:pt idx="41">
                  <c:v>0</c:v>
                </c:pt>
                <c:pt idx="42">
                  <c:v>0</c:v>
                </c:pt>
                <c:pt idx="43">
                  <c:v>0</c:v>
                </c:pt>
                <c:pt idx="44">
                  <c:v>0</c:v>
                </c:pt>
                <c:pt idx="45">
                  <c:v>0</c:v>
                </c:pt>
                <c:pt idx="46">
                  <c:v>0</c:v>
                </c:pt>
                <c:pt idx="47">
                  <c:v>1</c:v>
                </c:pt>
                <c:pt idx="48">
                  <c:v>0</c:v>
                </c:pt>
                <c:pt idx="49">
                  <c:v>0</c:v>
                </c:pt>
                <c:pt idx="50">
                  <c:v>0</c:v>
                </c:pt>
                <c:pt idx="51">
                  <c:v>0</c:v>
                </c:pt>
                <c:pt idx="52">
                  <c:v>0</c:v>
                </c:pt>
              </c:numCache>
            </c:numRef>
          </c:val>
          <c:smooth val="0"/>
          <c:extLst xmlns:c16r2="http://schemas.microsoft.com/office/drawing/2015/06/chart">
            <c:ext xmlns:c16="http://schemas.microsoft.com/office/drawing/2014/chart" uri="{C3380CC4-5D6E-409C-BE32-E72D297353CC}">
              <c16:uniqueId val="{00000001-68CE-44EE-9BA6-82DC40737ED6}"/>
            </c:ext>
          </c:extLst>
        </c:ser>
        <c:ser>
          <c:idx val="2"/>
          <c:order val="2"/>
          <c:tx>
            <c:strRef>
              <c:f>'Cancer Menor de 18 años'!$A$5</c:f>
              <c:strCache>
                <c:ptCount val="1"/>
                <c:pt idx="0">
                  <c:v>2023</c:v>
                </c:pt>
              </c:strCache>
            </c:strRef>
          </c:tx>
          <c:spPr>
            <a:ln w="28575" cap="rnd">
              <a:solidFill>
                <a:schemeClr val="accent6"/>
              </a:solidFill>
              <a:round/>
            </a:ln>
            <a:effectLst/>
          </c:spPr>
          <c:marker>
            <c:symbol val="none"/>
          </c:marker>
          <c:cat>
            <c:numRef>
              <c:f>'Cancer Menor de 18 años'!$B$1:$BB$1</c:f>
              <c:numCache>
                <c:formatCode>General</c:formatCode>
                <c:ptCount val="5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'Cancer Menor de 18 años'!$B$5:$BB$5</c:f>
              <c:numCache>
                <c:formatCode>General</c:formatCode>
                <c:ptCount val="53"/>
                <c:pt idx="0">
                  <c:v>5</c:v>
                </c:pt>
                <c:pt idx="1">
                  <c:v>3</c:v>
                </c:pt>
                <c:pt idx="2">
                  <c:v>1</c:v>
                </c:pt>
                <c:pt idx="3">
                  <c:v>4</c:v>
                </c:pt>
                <c:pt idx="4">
                  <c:v>1</c:v>
                </c:pt>
                <c:pt idx="5">
                  <c:v>0</c:v>
                </c:pt>
                <c:pt idx="6">
                  <c:v>1</c:v>
                </c:pt>
                <c:pt idx="7">
                  <c:v>1</c:v>
                </c:pt>
                <c:pt idx="8">
                  <c:v>1</c:v>
                </c:pt>
                <c:pt idx="9">
                  <c:v>1</c:v>
                </c:pt>
                <c:pt idx="10">
                  <c:v>2</c:v>
                </c:pt>
                <c:pt idx="11">
                  <c:v>1</c:v>
                </c:pt>
                <c:pt idx="12">
                  <c:v>3</c:v>
                </c:pt>
                <c:pt idx="13">
                  <c:v>0</c:v>
                </c:pt>
                <c:pt idx="14">
                  <c:v>3</c:v>
                </c:pt>
                <c:pt idx="15">
                  <c:v>0</c:v>
                </c:pt>
                <c:pt idx="16">
                  <c:v>0</c:v>
                </c:pt>
                <c:pt idx="17">
                  <c:v>5</c:v>
                </c:pt>
                <c:pt idx="18">
                  <c:v>0</c:v>
                </c:pt>
                <c:pt idx="19">
                  <c:v>0</c:v>
                </c:pt>
                <c:pt idx="20">
                  <c:v>1</c:v>
                </c:pt>
                <c:pt idx="21">
                  <c:v>0</c:v>
                </c:pt>
                <c:pt idx="22">
                  <c:v>0</c:v>
                </c:pt>
                <c:pt idx="23">
                  <c:v>0</c:v>
                </c:pt>
                <c:pt idx="24">
                  <c:v>1</c:v>
                </c:pt>
                <c:pt idx="25">
                  <c:v>1</c:v>
                </c:pt>
                <c:pt idx="26">
                  <c:v>2</c:v>
                </c:pt>
                <c:pt idx="27">
                  <c:v>1</c:v>
                </c:pt>
                <c:pt idx="28">
                  <c:v>1</c:v>
                </c:pt>
                <c:pt idx="29">
                  <c:v>1</c:v>
                </c:pt>
                <c:pt idx="30">
                  <c:v>1</c:v>
                </c:pt>
                <c:pt idx="31">
                  <c:v>1</c:v>
                </c:pt>
                <c:pt idx="32">
                  <c:v>1</c:v>
                </c:pt>
                <c:pt idx="33">
                  <c:v>1</c:v>
                </c:pt>
                <c:pt idx="34">
                  <c:v>2</c:v>
                </c:pt>
                <c:pt idx="35">
                  <c:v>0</c:v>
                </c:pt>
                <c:pt idx="36">
                  <c:v>2</c:v>
                </c:pt>
                <c:pt idx="37">
                  <c:v>1</c:v>
                </c:pt>
                <c:pt idx="38">
                  <c:v>3</c:v>
                </c:pt>
                <c:pt idx="39">
                  <c:v>3</c:v>
                </c:pt>
                <c:pt idx="40">
                  <c:v>2</c:v>
                </c:pt>
                <c:pt idx="41">
                  <c:v>1</c:v>
                </c:pt>
                <c:pt idx="42">
                  <c:v>6</c:v>
                </c:pt>
                <c:pt idx="43">
                  <c:v>4</c:v>
                </c:pt>
                <c:pt idx="44">
                  <c:v>4</c:v>
                </c:pt>
                <c:pt idx="45">
                  <c:v>2</c:v>
                </c:pt>
                <c:pt idx="46">
                  <c:v>2</c:v>
                </c:pt>
                <c:pt idx="47">
                  <c:v>2</c:v>
                </c:pt>
                <c:pt idx="48">
                  <c:v>2</c:v>
                </c:pt>
                <c:pt idx="49">
                  <c:v>0</c:v>
                </c:pt>
                <c:pt idx="50">
                  <c:v>2</c:v>
                </c:pt>
                <c:pt idx="51">
                  <c:v>4</c:v>
                </c:pt>
                <c:pt idx="52">
                  <c:v>0</c:v>
                </c:pt>
              </c:numCache>
            </c:numRef>
          </c:val>
          <c:smooth val="0"/>
          <c:extLst xmlns:c16r2="http://schemas.microsoft.com/office/drawing/2015/06/chart">
            <c:ext xmlns:c16="http://schemas.microsoft.com/office/drawing/2014/chart" uri="{C3380CC4-5D6E-409C-BE32-E72D297353CC}">
              <c16:uniqueId val="{00000002-68CE-44EE-9BA6-82DC40737ED6}"/>
            </c:ext>
          </c:extLst>
        </c:ser>
        <c:ser>
          <c:idx val="3"/>
          <c:order val="3"/>
          <c:tx>
            <c:strRef>
              <c:f>'Cancer Menor de 18 años'!$A$6</c:f>
              <c:strCache>
                <c:ptCount val="1"/>
                <c:pt idx="0">
                  <c:v>2024</c:v>
                </c:pt>
              </c:strCache>
            </c:strRef>
          </c:tx>
          <c:spPr>
            <a:ln w="28575" cap="rnd">
              <a:solidFill>
                <a:schemeClr val="accent2">
                  <a:lumMod val="60000"/>
                </a:schemeClr>
              </a:solidFill>
              <a:round/>
            </a:ln>
            <a:effectLst/>
          </c:spPr>
          <c:marker>
            <c:symbol val="none"/>
          </c:marker>
          <c:cat>
            <c:numRef>
              <c:f>'Cancer Menor de 18 años'!$B$1:$BB$1</c:f>
              <c:numCache>
                <c:formatCode>General</c:formatCode>
                <c:ptCount val="5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'Cancer Menor de 18 años'!$B$6:$BB$6</c:f>
              <c:numCache>
                <c:formatCode>General</c:formatCode>
                <c:ptCount val="53"/>
                <c:pt idx="0">
                  <c:v>1</c:v>
                </c:pt>
                <c:pt idx="1">
                  <c:v>1</c:v>
                </c:pt>
                <c:pt idx="2">
                  <c:v>2</c:v>
                </c:pt>
                <c:pt idx="3">
                  <c:v>7</c:v>
                </c:pt>
                <c:pt idx="4">
                  <c:v>3</c:v>
                </c:pt>
                <c:pt idx="5">
                  <c:v>2</c:v>
                </c:pt>
                <c:pt idx="6">
                  <c:v>3</c:v>
                </c:pt>
                <c:pt idx="7">
                  <c:v>1</c:v>
                </c:pt>
                <c:pt idx="8">
                  <c:v>9</c:v>
                </c:pt>
                <c:pt idx="9">
                  <c:v>1</c:v>
                </c:pt>
                <c:pt idx="10">
                  <c:v>6</c:v>
                </c:pt>
                <c:pt idx="11">
                  <c:v>2</c:v>
                </c:pt>
                <c:pt idx="12">
                  <c:v>2</c:v>
                </c:pt>
                <c:pt idx="13">
                  <c:v>4</c:v>
                </c:pt>
                <c:pt idx="14">
                  <c:v>3</c:v>
                </c:pt>
                <c:pt idx="15">
                  <c:v>5</c:v>
                </c:pt>
                <c:pt idx="16">
                  <c:v>2</c:v>
                </c:pt>
                <c:pt idx="17">
                  <c:v>4</c:v>
                </c:pt>
                <c:pt idx="18">
                  <c:v>4</c:v>
                </c:pt>
                <c:pt idx="19">
                  <c:v>3</c:v>
                </c:pt>
                <c:pt idx="20">
                  <c:v>3</c:v>
                </c:pt>
                <c:pt idx="21">
                  <c:v>6</c:v>
                </c:pt>
                <c:pt idx="22">
                  <c:v>3</c:v>
                </c:pt>
                <c:pt idx="23">
                  <c:v>1</c:v>
                </c:pt>
                <c:pt idx="24">
                  <c:v>1</c:v>
                </c:pt>
                <c:pt idx="25">
                  <c:v>2</c:v>
                </c:pt>
                <c:pt idx="26">
                  <c:v>4</c:v>
                </c:pt>
                <c:pt idx="27">
                  <c:v>2</c:v>
                </c:pt>
                <c:pt idx="28">
                  <c:v>2</c:v>
                </c:pt>
                <c:pt idx="29">
                  <c:v>2</c:v>
                </c:pt>
                <c:pt idx="30">
                  <c:v>4</c:v>
                </c:pt>
                <c:pt idx="31">
                  <c:v>5</c:v>
                </c:pt>
                <c:pt idx="32">
                  <c:v>3</c:v>
                </c:pt>
                <c:pt idx="33">
                  <c:v>1</c:v>
                </c:pt>
                <c:pt idx="34">
                  <c:v>0</c:v>
                </c:pt>
                <c:pt idx="35">
                  <c:v>6</c:v>
                </c:pt>
                <c:pt idx="36">
                  <c:v>3</c:v>
                </c:pt>
                <c:pt idx="37">
                  <c:v>2</c:v>
                </c:pt>
                <c:pt idx="38">
                  <c:v>2</c:v>
                </c:pt>
                <c:pt idx="39">
                  <c:v>2</c:v>
                </c:pt>
                <c:pt idx="40">
                  <c:v>0</c:v>
                </c:pt>
                <c:pt idx="41">
                  <c:v>0</c:v>
                </c:pt>
                <c:pt idx="42">
                  <c:v>0</c:v>
                </c:pt>
                <c:pt idx="43">
                  <c:v>0</c:v>
                </c:pt>
                <c:pt idx="44">
                  <c:v>0</c:v>
                </c:pt>
                <c:pt idx="45">
                  <c:v>0</c:v>
                </c:pt>
                <c:pt idx="46">
                  <c:v>0</c:v>
                </c:pt>
                <c:pt idx="47">
                  <c:v>0</c:v>
                </c:pt>
                <c:pt idx="48">
                  <c:v>0</c:v>
                </c:pt>
                <c:pt idx="49">
                  <c:v>0</c:v>
                </c:pt>
                <c:pt idx="50">
                  <c:v>0</c:v>
                </c:pt>
                <c:pt idx="51">
                  <c:v>0</c:v>
                </c:pt>
                <c:pt idx="52">
                  <c:v>0</c:v>
                </c:pt>
              </c:numCache>
            </c:numRef>
          </c:val>
          <c:smooth val="0"/>
        </c:ser>
        <c:dLbls>
          <c:showLegendKey val="0"/>
          <c:showVal val="0"/>
          <c:showCatName val="0"/>
          <c:showSerName val="0"/>
          <c:showPercent val="0"/>
          <c:showBubbleSize val="0"/>
        </c:dLbls>
        <c:smooth val="0"/>
        <c:axId val="287459496"/>
        <c:axId val="287294424"/>
      </c:lineChart>
      <c:catAx>
        <c:axId val="287459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accent5">
                    <a:lumMod val="50000"/>
                  </a:schemeClr>
                </a:solidFill>
                <a:latin typeface="Arial Narrow" panose="020B0606020202030204" pitchFamily="34" charset="0"/>
                <a:ea typeface="+mn-ea"/>
                <a:cs typeface="+mn-cs"/>
              </a:defRPr>
            </a:pPr>
            <a:endParaRPr lang="es-CO"/>
          </a:p>
        </c:txPr>
        <c:crossAx val="287294424"/>
        <c:crosses val="autoZero"/>
        <c:auto val="1"/>
        <c:lblAlgn val="ctr"/>
        <c:lblOffset val="100"/>
        <c:noMultiLvlLbl val="0"/>
      </c:catAx>
      <c:valAx>
        <c:axId val="287294424"/>
        <c:scaling>
          <c:orientation val="minMax"/>
          <c:max val="9"/>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crossAx val="287459496"/>
        <c:crosses val="autoZero"/>
        <c:crossBetween val="between"/>
        <c:majorUnit val="1"/>
        <c:minorUnit val="1"/>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legend>
    <c:plotVisOnly val="1"/>
    <c:dispBlanksAs val="gap"/>
    <c:showDLblsOverMax val="0"/>
  </c:chart>
  <c:spPr>
    <a:solidFill>
      <a:schemeClr val="lt1"/>
    </a:solidFill>
    <a:ln w="38100" cap="flat" cmpd="sng" algn="ctr">
      <a:solidFill>
        <a:schemeClr val="accent5">
          <a:lumMod val="50000"/>
        </a:schemeClr>
      </a:solidFill>
      <a:prstDash val="solid"/>
      <a:miter lim="800000"/>
    </a:ln>
    <a:effectLst/>
  </c:spPr>
  <c:txPr>
    <a:bodyPr/>
    <a:lstStyle/>
    <a:p>
      <a:pPr>
        <a:defRPr>
          <a:solidFill>
            <a:schemeClr val="accent5">
              <a:lumMod val="50000"/>
            </a:schemeClr>
          </a:solidFill>
          <a:latin typeface="Arial Narrow" panose="020B0606020202030204" pitchFamily="34" charset="0"/>
          <a:ea typeface="+mn-ea"/>
          <a:cs typeface="+mn-cs"/>
        </a:defRPr>
      </a:pPr>
      <a:endParaRPr lang="es-CO"/>
    </a:p>
  </c:txPr>
  <c:externalData r:id="rId3">
    <c:autoUpdate val="1"/>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11620332028079"/>
          <c:y val="0.14934314842978047"/>
          <c:w val="0.59205794170387072"/>
          <c:h val="0.82951083692344463"/>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8BDE-4018-82A4-DA6A108994BB}"/>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8BDE-4018-82A4-DA6A108994BB}"/>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8BDE-4018-82A4-DA6A108994BB}"/>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8BDE-4018-82A4-DA6A108994BB}"/>
              </c:ext>
            </c:extLst>
          </c:dPt>
          <c:dPt>
            <c:idx val="4"/>
            <c:bubble3D val="0"/>
            <c:spPr>
              <a:solidFill>
                <a:schemeClr val="accent5"/>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8BDE-4018-82A4-DA6A108994BB}"/>
              </c:ext>
            </c:extLst>
          </c:dPt>
          <c:dPt>
            <c:idx val="5"/>
            <c:bubble3D val="0"/>
            <c:spPr>
              <a:solidFill>
                <a:schemeClr val="accent6"/>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B-8BDE-4018-82A4-DA6A108994BB}"/>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D-8BDE-4018-82A4-DA6A108994BB}"/>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F-8BDE-4018-82A4-DA6A108994BB}"/>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1-8BDE-4018-82A4-DA6A108994BB}"/>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3-8BDE-4018-82A4-DA6A108994BB}"/>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5-8BDE-4018-82A4-DA6A108994BB}"/>
              </c:ext>
            </c:extLst>
          </c:dPt>
          <c:dPt>
            <c:idx val="11"/>
            <c:bubble3D val="0"/>
            <c:spPr>
              <a:solidFill>
                <a:schemeClr val="accent6">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7-8BDE-4018-82A4-DA6A108994BB}"/>
              </c:ext>
            </c:extLst>
          </c:dPt>
          <c:dPt>
            <c:idx val="12"/>
            <c:bubble3D val="0"/>
            <c:spPr>
              <a:solidFill>
                <a:schemeClr val="accent1">
                  <a:lumMod val="80000"/>
                  <a:lumOff val="20000"/>
                </a:schemeClr>
              </a:solidFill>
              <a:ln>
                <a:noFill/>
              </a:ln>
              <a:effectLst>
                <a:outerShdw blurRad="254000" sx="102000" sy="102000" algn="ctr" rotWithShape="0">
                  <a:prstClr val="black">
                    <a:alpha val="20000"/>
                  </a:prstClr>
                </a:outerShdw>
              </a:effectLst>
            </c:spPr>
          </c:dPt>
          <c:dPt>
            <c:idx val="13"/>
            <c:bubble3D val="0"/>
            <c:spPr>
              <a:solidFill>
                <a:schemeClr val="accent2">
                  <a:lumMod val="80000"/>
                  <a:lumOff val="20000"/>
                </a:schemeClr>
              </a:solidFill>
              <a:ln>
                <a:noFill/>
              </a:ln>
              <a:effectLst>
                <a:outerShdw blurRad="254000" sx="102000" sy="102000" algn="ctr" rotWithShape="0">
                  <a:prstClr val="black">
                    <a:alpha val="20000"/>
                  </a:prstClr>
                </a:outerShdw>
              </a:effectLst>
            </c:spPr>
          </c:dPt>
          <c:dLbls>
            <c:dLbl>
              <c:idx val="2"/>
              <c:layout>
                <c:manualLayout>
                  <c:x val="-0.3570841154901564"/>
                  <c:y val="-7.36208262914302E-2"/>
                </c:manualLayout>
              </c:layout>
              <c:showLegendKey val="0"/>
              <c:showVal val="1"/>
              <c:showCatName val="1"/>
              <c:showSerName val="0"/>
              <c:showPercent val="0"/>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CO"/>
              </a:p>
            </c:txPr>
            <c:showLegendKey val="0"/>
            <c:showVal val="1"/>
            <c:showCatName val="1"/>
            <c:showSerName val="0"/>
            <c:showPercent val="0"/>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15:layout/>
              </c:ext>
            </c:extLst>
          </c:dLbls>
          <c:cat>
            <c:strRef>
              <c:f>TD!$E$360:$E$373</c:f>
              <c:strCache>
                <c:ptCount val="14"/>
                <c:pt idx="0">
                  <c:v>Otras neoplasias malignas no especificadas</c:v>
                </c:pt>
                <c:pt idx="1">
                  <c:v>Linfomas y neoplasias reticuloendoteliales</c:v>
                </c:pt>
                <c:pt idx="2">
                  <c:v>Tumores germinales trofoblásticos y otros gonadales</c:v>
                </c:pt>
                <c:pt idx="3">
                  <c:v>Leucemia linfoide aguda</c:v>
                </c:pt>
                <c:pt idx="4">
                  <c:v>Tumores del sistema nervioso central</c:v>
                </c:pt>
                <c:pt idx="5">
                  <c:v>Sarcomas de tejidos blandos y extra óseos</c:v>
                </c:pt>
                <c:pt idx="6">
                  <c:v>Tumores óseos malignos</c:v>
                </c:pt>
                <c:pt idx="7">
                  <c:v>Tumores renales</c:v>
                </c:pt>
                <c:pt idx="8">
                  <c:v>Retinoblastoma</c:v>
                </c:pt>
                <c:pt idx="9">
                  <c:v>Otras leucemias</c:v>
                </c:pt>
                <c:pt idx="10">
                  <c:v>Leucemia mieloide aguda</c:v>
                </c:pt>
                <c:pt idx="11">
                  <c:v>Neuroblastoma y otros tumores de células nerviosas periféricas</c:v>
                </c:pt>
                <c:pt idx="12">
                  <c:v>Tumores epiteliales malignos y melanoma</c:v>
                </c:pt>
                <c:pt idx="13">
                  <c:v>Tumores hepáticos</c:v>
                </c:pt>
              </c:strCache>
            </c:strRef>
          </c:cat>
          <c:val>
            <c:numRef>
              <c:f>TD!$F$360:$F$373</c:f>
              <c:numCache>
                <c:formatCode>General</c:formatCode>
                <c:ptCount val="14"/>
                <c:pt idx="0">
                  <c:v>37</c:v>
                </c:pt>
                <c:pt idx="1">
                  <c:v>18</c:v>
                </c:pt>
                <c:pt idx="2">
                  <c:v>14</c:v>
                </c:pt>
                <c:pt idx="3">
                  <c:v>11</c:v>
                </c:pt>
                <c:pt idx="4">
                  <c:v>8</c:v>
                </c:pt>
                <c:pt idx="5">
                  <c:v>7</c:v>
                </c:pt>
                <c:pt idx="6">
                  <c:v>6</c:v>
                </c:pt>
                <c:pt idx="7">
                  <c:v>6</c:v>
                </c:pt>
                <c:pt idx="8">
                  <c:v>3</c:v>
                </c:pt>
                <c:pt idx="9">
                  <c:v>3</c:v>
                </c:pt>
                <c:pt idx="10">
                  <c:v>2</c:v>
                </c:pt>
                <c:pt idx="11">
                  <c:v>2</c:v>
                </c:pt>
                <c:pt idx="12">
                  <c:v>1</c:v>
                </c:pt>
                <c:pt idx="13">
                  <c:v>1</c:v>
                </c:pt>
              </c:numCache>
            </c:numRef>
          </c:val>
          <c:extLst xmlns:c16r2="http://schemas.microsoft.com/office/drawing/2015/06/chart">
            <c:ext xmlns:c16="http://schemas.microsoft.com/office/drawing/2014/chart" uri="{C3380CC4-5D6E-409C-BE32-E72D297353CC}">
              <c16:uniqueId val="{00000018-8BDE-4018-82A4-DA6A108994BB}"/>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[Cancer en Menor de 18 años.xlsx]TD!TablaDinámica5</c:name>
    <c:fmtId val="86"/>
  </c:pivotSource>
  <c:chart>
    <c:title>
      <c:tx>
        <c:rich>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r>
              <a:rPr lang="en-US" sz="1600" b="1"/>
              <a:t>Casos por</a:t>
            </a:r>
            <a:r>
              <a:rPr lang="en-US" sz="1600" b="1" baseline="0"/>
              <a:t> EAPB</a:t>
            </a:r>
            <a:endParaRPr lang="en-US" sz="1600" b="1"/>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1"/>
          </a:solidFill>
          <a:ln>
            <a:noFill/>
          </a:ln>
          <a:effectLst/>
        </c:spPr>
        <c:marker>
          <c:symbol val="none"/>
        </c:marker>
        <c:dLbl>
          <c:idx val="0"/>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TD!$D$4</c:f>
              <c:strCache>
                <c:ptCount val="1"/>
                <c:pt idx="0">
                  <c:v>Total</c:v>
                </c:pt>
              </c:strCache>
            </c:strRef>
          </c:tx>
          <c:spPr>
            <a:solidFill>
              <a:schemeClr val="accent1"/>
            </a:solidFill>
            <a:ln>
              <a:noFill/>
            </a:ln>
            <a:effectLst/>
          </c:spPr>
          <c:invertIfNegative val="0"/>
          <c:dLbls>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TD!$C$5:$C$18</c:f>
              <c:strCache>
                <c:ptCount val="13"/>
                <c:pt idx="0">
                  <c:v>CAJACOPI ATLANTICO</c:v>
                </c:pt>
                <c:pt idx="1">
                  <c:v>CCF DE SUCRE COMFASUCRE</c:v>
                </c:pt>
                <c:pt idx="2">
                  <c:v>COOSALUD</c:v>
                </c:pt>
                <c:pt idx="3">
                  <c:v>FAMISANAR</c:v>
                </c:pt>
                <c:pt idx="4">
                  <c:v>FUERZAS MILITARES</c:v>
                </c:pt>
                <c:pt idx="5">
                  <c:v>MUTUAL SER</c:v>
                </c:pt>
                <c:pt idx="6">
                  <c:v>NO ASEGURADO</c:v>
                </c:pt>
                <c:pt idx="7">
                  <c:v>NUEVA EPS S.A.</c:v>
                </c:pt>
                <c:pt idx="8">
                  <c:v>POLICIA NACIONAL</c:v>
                </c:pt>
                <c:pt idx="9">
                  <c:v>SALUD TOTAL S.A.</c:v>
                </c:pt>
                <c:pt idx="10">
                  <c:v>SANITAS E.P.S. S.A.</c:v>
                </c:pt>
                <c:pt idx="11">
                  <c:v>SAVIA SALUD EPS</c:v>
                </c:pt>
                <c:pt idx="12">
                  <c:v>SURA EPS</c:v>
                </c:pt>
              </c:strCache>
            </c:strRef>
          </c:cat>
          <c:val>
            <c:numRef>
              <c:f>TD!$D$5:$D$18</c:f>
              <c:numCache>
                <c:formatCode>General</c:formatCode>
                <c:ptCount val="13"/>
                <c:pt idx="0">
                  <c:v>3</c:v>
                </c:pt>
                <c:pt idx="1">
                  <c:v>2</c:v>
                </c:pt>
                <c:pt idx="2">
                  <c:v>38</c:v>
                </c:pt>
                <c:pt idx="3">
                  <c:v>2</c:v>
                </c:pt>
                <c:pt idx="4">
                  <c:v>2</c:v>
                </c:pt>
                <c:pt idx="5">
                  <c:v>30</c:v>
                </c:pt>
                <c:pt idx="6">
                  <c:v>2</c:v>
                </c:pt>
                <c:pt idx="7">
                  <c:v>10</c:v>
                </c:pt>
                <c:pt idx="8">
                  <c:v>2</c:v>
                </c:pt>
                <c:pt idx="9">
                  <c:v>16</c:v>
                </c:pt>
                <c:pt idx="10">
                  <c:v>6</c:v>
                </c:pt>
                <c:pt idx="11">
                  <c:v>1</c:v>
                </c:pt>
                <c:pt idx="12">
                  <c:v>5</c:v>
                </c:pt>
              </c:numCache>
            </c:numRef>
          </c:val>
          <c:extLst xmlns:c16r2="http://schemas.microsoft.com/office/drawing/2015/06/chart">
            <c:ext xmlns:c16="http://schemas.microsoft.com/office/drawing/2014/chart" uri="{C3380CC4-5D6E-409C-BE32-E72D297353CC}">
              <c16:uniqueId val="{00000000-ECA4-4190-80E5-2F347191A51B}"/>
            </c:ext>
          </c:extLst>
        </c:ser>
        <c:dLbls>
          <c:dLblPos val="outEnd"/>
          <c:showLegendKey val="0"/>
          <c:showVal val="1"/>
          <c:showCatName val="0"/>
          <c:showSerName val="0"/>
          <c:showPercent val="0"/>
          <c:showBubbleSize val="0"/>
        </c:dLbls>
        <c:gapWidth val="219"/>
        <c:overlap val="-27"/>
        <c:axId val="287720848"/>
        <c:axId val="287721240"/>
      </c:barChart>
      <c:catAx>
        <c:axId val="287720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crossAx val="287721240"/>
        <c:crosses val="autoZero"/>
        <c:auto val="1"/>
        <c:lblAlgn val="ctr"/>
        <c:lblOffset val="100"/>
        <c:noMultiLvlLbl val="0"/>
      </c:catAx>
      <c:valAx>
        <c:axId val="287721240"/>
        <c:scaling>
          <c:orientation val="minMax"/>
        </c:scaling>
        <c:delete val="1"/>
        <c:axPos val="l"/>
        <c:numFmt formatCode="General" sourceLinked="1"/>
        <c:majorTickMark val="none"/>
        <c:minorTickMark val="none"/>
        <c:tickLblPos val="nextTo"/>
        <c:crossAx val="28772084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3">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[Cancer en Menor de 18 años.xlsx]TD!TablaDinámica1</c:name>
    <c:fmtId val="77"/>
  </c:pivotSource>
  <c:chart>
    <c:title>
      <c:tx>
        <c:rich>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r>
              <a:rPr lang="en-US" sz="1600" b="1"/>
              <a:t>Casos por UPGD</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TD!$D$32</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TD!$C$33:$C$38</c:f>
              <c:strCache>
                <c:ptCount val="5"/>
                <c:pt idx="0">
                  <c:v>CENTRO HOSPITALARIO SERENA DEL MAR SA</c:v>
                </c:pt>
                <c:pt idx="1">
                  <c:v>CLINICA  BLAS  DE  LEZO SA</c:v>
                </c:pt>
                <c:pt idx="2">
                  <c:v>HOSPITAL INFANTIL NAPOLEON FRANCO PAREJA</c:v>
                </c:pt>
                <c:pt idx="3">
                  <c:v>HOSPITAL NAVAL DE CARTAGENA</c:v>
                </c:pt>
                <c:pt idx="4">
                  <c:v>CENTRO DE SALUD PONTEZUELA </c:v>
                </c:pt>
              </c:strCache>
            </c:strRef>
          </c:cat>
          <c:val>
            <c:numRef>
              <c:f>TD!$D$33:$D$38</c:f>
              <c:numCache>
                <c:formatCode>General</c:formatCode>
                <c:ptCount val="5"/>
                <c:pt idx="0">
                  <c:v>4</c:v>
                </c:pt>
                <c:pt idx="1">
                  <c:v>12</c:v>
                </c:pt>
                <c:pt idx="2">
                  <c:v>100</c:v>
                </c:pt>
                <c:pt idx="3">
                  <c:v>2</c:v>
                </c:pt>
                <c:pt idx="4">
                  <c:v>1</c:v>
                </c:pt>
              </c:numCache>
            </c:numRef>
          </c:val>
          <c:extLst xmlns:c16r2="http://schemas.microsoft.com/office/drawing/2015/06/chart">
            <c:ext xmlns:c16="http://schemas.microsoft.com/office/drawing/2014/chart" uri="{C3380CC4-5D6E-409C-BE32-E72D297353CC}">
              <c16:uniqueId val="{00000000-33A6-4574-BC22-3D1CD53B6D57}"/>
            </c:ext>
          </c:extLst>
        </c:ser>
        <c:dLbls>
          <c:dLblPos val="outEnd"/>
          <c:showLegendKey val="0"/>
          <c:showVal val="1"/>
          <c:showCatName val="0"/>
          <c:showSerName val="0"/>
          <c:showPercent val="0"/>
          <c:showBubbleSize val="0"/>
        </c:dLbls>
        <c:gapWidth val="182"/>
        <c:axId val="330337368"/>
        <c:axId val="330332664"/>
      </c:barChart>
      <c:catAx>
        <c:axId val="330337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crossAx val="330332664"/>
        <c:crosses val="autoZero"/>
        <c:auto val="1"/>
        <c:lblAlgn val="ctr"/>
        <c:lblOffset val="100"/>
        <c:noMultiLvlLbl val="0"/>
      </c:catAx>
      <c:valAx>
        <c:axId val="330332664"/>
        <c:scaling>
          <c:orientation val="minMax"/>
        </c:scaling>
        <c:delete val="1"/>
        <c:axPos val="b"/>
        <c:numFmt formatCode="General" sourceLinked="1"/>
        <c:majorTickMark val="none"/>
        <c:minorTickMark val="none"/>
        <c:tickLblPos val="nextTo"/>
        <c:crossAx val="33033736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4">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[Cancer en Menor de 18 años.xlsx]TD!TablaDinámica2</c:name>
    <c:fmtId val="111"/>
  </c:pivotSource>
  <c:chart>
    <c:title>
      <c:tx>
        <c:rich>
          <a:bodyPr rot="0" spcFirstLastPara="1" vertOverflow="ellipsis" vert="horz" wrap="square" anchor="ctr" anchorCtr="1"/>
          <a:lstStyle/>
          <a:p>
            <a:pPr>
              <a:defRPr sz="1400" b="1" i="0" u="none" strike="noStrike" kern="1200" spc="0" baseline="0">
                <a:solidFill>
                  <a:schemeClr val="accent5">
                    <a:lumMod val="50000"/>
                  </a:schemeClr>
                </a:solidFill>
                <a:latin typeface="Arial Narrow" panose="020B0606020202030204" pitchFamily="34" charset="0"/>
                <a:ea typeface="+mn-ea"/>
                <a:cs typeface="+mn-cs"/>
              </a:defRPr>
            </a:pPr>
            <a:r>
              <a:rPr lang="en-US" b="1"/>
              <a:t>Casos por Nacionalidad</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TD!$D$236</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B91-4883-8B07-15ECC6ED7B3C}"/>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B91-4883-8B07-15ECC6ED7B3C}"/>
              </c:ext>
            </c:extLst>
          </c:dPt>
          <c:dLbls>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TD!$C$237:$C$239</c:f>
              <c:strCache>
                <c:ptCount val="2"/>
                <c:pt idx="0">
                  <c:v>COLOMBIA</c:v>
                </c:pt>
                <c:pt idx="1">
                  <c:v>VENEZUELA</c:v>
                </c:pt>
              </c:strCache>
            </c:strRef>
          </c:cat>
          <c:val>
            <c:numRef>
              <c:f>TD!$D$237:$D$239</c:f>
              <c:numCache>
                <c:formatCode>General</c:formatCode>
                <c:ptCount val="2"/>
                <c:pt idx="0">
                  <c:v>110</c:v>
                </c:pt>
                <c:pt idx="1">
                  <c:v>9</c:v>
                </c:pt>
              </c:numCache>
            </c:numRef>
          </c:val>
          <c:extLst xmlns:c16r2="http://schemas.microsoft.com/office/drawing/2015/06/chart">
            <c:ext xmlns:c16="http://schemas.microsoft.com/office/drawing/2014/chart" uri="{C3380CC4-5D6E-409C-BE32-E72D297353CC}">
              <c16:uniqueId val="{00000000-08C0-4934-9A09-EFBF8ADBC91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4">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[Cancer en Menor de 18 años.xlsx]TD!Tabla dinámica4</c:name>
    <c:fmtId val="110"/>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Casos</a:t>
            </a:r>
            <a:r>
              <a:rPr lang="en-US" baseline="0"/>
              <a:t> por Sexo</a:t>
            </a:r>
            <a:endParaRPr lang="en-US"/>
          </a:p>
        </c:rich>
      </c:tx>
      <c:layout>
        <c:manualLayout>
          <c:xMode val="edge"/>
          <c:yMode val="edge"/>
          <c:x val="0.374"/>
          <c:y val="9.981044036162146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TD!$D$105</c:f>
              <c:strCache>
                <c:ptCount val="1"/>
                <c:pt idx="0">
                  <c:v>Total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TD!$C$106:$C$108</c:f>
              <c:strCache>
                <c:ptCount val="2"/>
                <c:pt idx="0">
                  <c:v>F</c:v>
                </c:pt>
                <c:pt idx="1">
                  <c:v>M</c:v>
                </c:pt>
              </c:strCache>
            </c:strRef>
          </c:cat>
          <c:val>
            <c:numRef>
              <c:f>TD!$D$106:$D$108</c:f>
              <c:numCache>
                <c:formatCode>General</c:formatCode>
                <c:ptCount val="2"/>
                <c:pt idx="0">
                  <c:v>54</c:v>
                </c:pt>
                <c:pt idx="1">
                  <c:v>65</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w="28575">
      <a:solidFill>
        <a:schemeClr val="accent5">
          <a:lumMod val="50000"/>
        </a:schemeClr>
      </a:solidFill>
    </a:ln>
    <a:effectLst/>
  </c:spPr>
  <c:txPr>
    <a:bodyPr/>
    <a:lstStyle/>
    <a:p>
      <a:pPr>
        <a:defRPr/>
      </a:pPr>
      <a:endParaRPr lang="es-CO"/>
    </a:p>
  </c:txPr>
  <c:externalData r:id="rId3">
    <c:autoUpdate val="1"/>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[Cancer en Menor de 18 años.xlsx]TD!TablaDinámica6</c:name>
    <c:fmtId val="97"/>
  </c:pivotSource>
  <c:chart>
    <c:title>
      <c:tx>
        <c:rich>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r>
              <a:rPr lang="en-US" sz="1600" b="1"/>
              <a:t>Casos por Etnia</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s>
    <c:plotArea>
      <c:layout/>
      <c:pieChart>
        <c:varyColors val="1"/>
        <c:ser>
          <c:idx val="0"/>
          <c:order val="0"/>
          <c:tx>
            <c:strRef>
              <c:f>TD!$D$160</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24B-4FAA-9126-01FBDE96278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24B-4FAA-9126-01FBDE962788}"/>
              </c:ext>
            </c:extLst>
          </c:dPt>
          <c:dLbls>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TD!$C$161:$C$162</c:f>
              <c:strCache>
                <c:ptCount val="1"/>
                <c:pt idx="0">
                  <c:v>6</c:v>
                </c:pt>
              </c:strCache>
            </c:strRef>
          </c:cat>
          <c:val>
            <c:numRef>
              <c:f>TD!$D$161:$D$162</c:f>
              <c:numCache>
                <c:formatCode>General</c:formatCode>
                <c:ptCount val="1"/>
                <c:pt idx="0">
                  <c:v>119</c:v>
                </c:pt>
              </c:numCache>
            </c:numRef>
          </c:val>
          <c:extLst xmlns:c16r2="http://schemas.microsoft.com/office/drawing/2015/06/chart">
            <c:ext xmlns:c16="http://schemas.microsoft.com/office/drawing/2014/chart" uri="{C3380CC4-5D6E-409C-BE32-E72D297353CC}">
              <c16:uniqueId val="{00000000-9A3C-4859-A090-CDA129F9FBB8}"/>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3">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[Cancer en Menor de 18 años.xlsx]TD!TablaDinámica7</c:name>
    <c:fmtId val="95"/>
  </c:pivotSource>
  <c:chart>
    <c:title>
      <c:tx>
        <c:rich>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r>
              <a:rPr lang="en-US" sz="1600" b="1"/>
              <a:t>Casos</a:t>
            </a:r>
            <a:r>
              <a:rPr lang="en-US" sz="1600" b="1" baseline="0"/>
              <a:t> por Estrato</a:t>
            </a:r>
            <a:endParaRPr lang="en-US" sz="1600" b="1"/>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2"/>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2"/>
          </a:solidFill>
          <a:ln w="19050">
            <a:solidFill>
              <a:schemeClr val="lt1"/>
            </a:solidFill>
          </a:ln>
          <a:effectLst/>
        </c:spPr>
      </c:pivotFmt>
      <c:pivotFmt>
        <c:idx val="2"/>
        <c:spPr>
          <a:solidFill>
            <a:schemeClr val="accent2"/>
          </a:solidFill>
          <a:ln w="19050">
            <a:solidFill>
              <a:schemeClr val="lt1"/>
            </a:solidFill>
          </a:ln>
          <a:effectLst/>
        </c:spPr>
      </c:pivotFmt>
      <c:pivotFmt>
        <c:idx val="3"/>
        <c:spPr>
          <a:solidFill>
            <a:schemeClr val="accent2"/>
          </a:solidFill>
          <a:ln w="19050">
            <a:solidFill>
              <a:schemeClr val="lt1"/>
            </a:solidFill>
          </a:ln>
          <a:effectLst/>
        </c:spPr>
      </c:pivotFmt>
      <c:pivotFmt>
        <c:idx val="4"/>
        <c:spPr>
          <a:solidFill>
            <a:schemeClr val="accent2"/>
          </a:solidFill>
          <a:ln w="19050">
            <a:solidFill>
              <a:schemeClr val="lt1"/>
            </a:solidFill>
          </a:ln>
          <a:effectLst/>
        </c:spPr>
      </c:pivotFmt>
      <c:pivotFmt>
        <c:idx val="5"/>
        <c:spPr>
          <a:solidFill>
            <a:schemeClr val="accent2"/>
          </a:solidFill>
          <a:ln w="19050">
            <a:solidFill>
              <a:schemeClr val="lt1"/>
            </a:solidFill>
          </a:ln>
          <a:effectLst/>
        </c:spPr>
      </c:pivotFmt>
      <c:pivotFmt>
        <c:idx val="6"/>
        <c:spPr>
          <a:solidFill>
            <a:schemeClr val="accent2"/>
          </a:solidFill>
          <a:ln w="19050">
            <a:solidFill>
              <a:schemeClr val="lt1"/>
            </a:solidFill>
          </a:ln>
          <a:effectLst/>
        </c:spPr>
      </c:pivotFmt>
      <c:pivotFmt>
        <c:idx val="7"/>
        <c:spPr>
          <a:solidFill>
            <a:schemeClr val="accent2"/>
          </a:solidFill>
          <a:ln w="19050">
            <a:solidFill>
              <a:schemeClr val="lt1"/>
            </a:solidFill>
          </a:ln>
          <a:effectLst/>
        </c:spPr>
      </c:pivotFmt>
      <c:pivotFmt>
        <c:idx val="8"/>
        <c:spPr>
          <a:solidFill>
            <a:schemeClr val="accent2"/>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2"/>
          </a:solidFill>
          <a:ln w="19050">
            <a:solidFill>
              <a:schemeClr val="lt1"/>
            </a:solidFill>
          </a:ln>
          <a:effectLst/>
        </c:spPr>
      </c:pivotFmt>
      <c:pivotFmt>
        <c:idx val="10"/>
        <c:spPr>
          <a:solidFill>
            <a:schemeClr val="accent2"/>
          </a:solidFill>
          <a:ln w="19050">
            <a:solidFill>
              <a:schemeClr val="lt1"/>
            </a:solidFill>
          </a:ln>
          <a:effectLst/>
        </c:spPr>
      </c:pivotFmt>
      <c:pivotFmt>
        <c:idx val="11"/>
        <c:spPr>
          <a:solidFill>
            <a:schemeClr val="accent2"/>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2"/>
          </a:solidFill>
          <a:ln w="19050">
            <a:solidFill>
              <a:schemeClr val="lt1"/>
            </a:solidFill>
          </a:ln>
          <a:effectLst/>
        </c:spPr>
      </c:pivotFmt>
      <c:pivotFmt>
        <c:idx val="13"/>
        <c:spPr>
          <a:solidFill>
            <a:schemeClr val="accent2"/>
          </a:solidFill>
          <a:ln w="19050">
            <a:solidFill>
              <a:schemeClr val="lt1"/>
            </a:solidFill>
          </a:ln>
          <a:effectLst/>
        </c:spPr>
      </c:pivotFmt>
    </c:pivotFmts>
    <c:plotArea>
      <c:layout/>
      <c:pieChart>
        <c:varyColors val="1"/>
        <c:ser>
          <c:idx val="0"/>
          <c:order val="0"/>
          <c:tx>
            <c:strRef>
              <c:f>TD!$D$186</c:f>
              <c:strCache>
                <c:ptCount val="1"/>
                <c:pt idx="0">
                  <c:v>Total</c:v>
                </c:pt>
              </c:strCache>
            </c:strRef>
          </c:tx>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A76B-413C-975A-3F6C48732C3A}"/>
              </c:ext>
            </c:extLst>
          </c:dPt>
          <c:dPt>
            <c:idx val="1"/>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3-A76B-413C-975A-3F6C48732C3A}"/>
              </c:ext>
            </c:extLst>
          </c:dPt>
          <c:dPt>
            <c:idx val="2"/>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5-A76B-413C-975A-3F6C48732C3A}"/>
              </c:ext>
            </c:extLst>
          </c:dPt>
          <c:dPt>
            <c:idx val="3"/>
            <c:bubble3D val="0"/>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A76B-413C-975A-3F6C48732C3A}"/>
              </c:ext>
            </c:extLst>
          </c:dPt>
          <c:dPt>
            <c:idx val="4"/>
            <c:bubble3D val="0"/>
            <c:spPr>
              <a:solidFill>
                <a:schemeClr val="accent4">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A76B-413C-975A-3F6C48732C3A}"/>
              </c:ext>
            </c:extLst>
          </c:dPt>
          <c:dPt>
            <c:idx val="5"/>
            <c:bubble3D val="0"/>
            <c:spPr>
              <a:solidFill>
                <a:schemeClr val="accent6">
                  <a:lumMod val="60000"/>
                </a:schemeClr>
              </a:solidFill>
              <a:ln w="19050">
                <a:solidFill>
                  <a:schemeClr val="lt1"/>
                </a:solidFill>
              </a:ln>
              <a:effectLst/>
            </c:spPr>
          </c:dPt>
          <c:dLbls>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TD!$C$187:$C$191</c:f>
              <c:strCache>
                <c:ptCount val="4"/>
                <c:pt idx="0">
                  <c:v>1</c:v>
                </c:pt>
                <c:pt idx="1">
                  <c:v>2</c:v>
                </c:pt>
                <c:pt idx="2">
                  <c:v>3</c:v>
                </c:pt>
                <c:pt idx="3">
                  <c:v>4</c:v>
                </c:pt>
              </c:strCache>
            </c:strRef>
          </c:cat>
          <c:val>
            <c:numRef>
              <c:f>TD!$D$187:$D$191</c:f>
              <c:numCache>
                <c:formatCode>General</c:formatCode>
                <c:ptCount val="4"/>
                <c:pt idx="0">
                  <c:v>103</c:v>
                </c:pt>
                <c:pt idx="1">
                  <c:v>9</c:v>
                </c:pt>
                <c:pt idx="2">
                  <c:v>6</c:v>
                </c:pt>
                <c:pt idx="3">
                  <c:v>1</c:v>
                </c:pt>
              </c:numCache>
            </c:numRef>
          </c:val>
          <c:extLst xmlns:c16r2="http://schemas.microsoft.com/office/drawing/2015/06/chart">
            <c:ext xmlns:c16="http://schemas.microsoft.com/office/drawing/2014/chart" uri="{C3380CC4-5D6E-409C-BE32-E72D297353CC}">
              <c16:uniqueId val="{00000000-378C-4FDA-8552-A3497E00A8E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4">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[Cancer en Menor de 18 años.xlsx]TD!TablaDinámica10</c:name>
    <c:fmtId val="88"/>
  </c:pivotSource>
  <c:chart>
    <c:title>
      <c:tx>
        <c:rich>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r>
              <a:rPr lang="en-US" sz="1600" b="1"/>
              <a:t>Casos por</a:t>
            </a:r>
            <a:r>
              <a:rPr lang="en-US" sz="1600" b="1" baseline="0"/>
              <a:t> Edades</a:t>
            </a:r>
            <a:endParaRPr lang="en-US" sz="1600" b="1"/>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TD!$D$133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TD!$C$134:$C$138</c:f>
              <c:strCache>
                <c:ptCount val="4"/>
                <c:pt idx="0">
                  <c:v>0-4</c:v>
                </c:pt>
                <c:pt idx="1">
                  <c:v>5-9</c:v>
                </c:pt>
                <c:pt idx="2">
                  <c:v>10-14</c:v>
                </c:pt>
                <c:pt idx="3">
                  <c:v>15-19</c:v>
                </c:pt>
              </c:strCache>
            </c:strRef>
          </c:cat>
          <c:val>
            <c:numRef>
              <c:f>TD!$D$134:$D$138</c:f>
              <c:numCache>
                <c:formatCode>General</c:formatCode>
                <c:ptCount val="4"/>
                <c:pt idx="0">
                  <c:v>26</c:v>
                </c:pt>
                <c:pt idx="1">
                  <c:v>30</c:v>
                </c:pt>
                <c:pt idx="2">
                  <c:v>39</c:v>
                </c:pt>
                <c:pt idx="3">
                  <c:v>24</c:v>
                </c:pt>
              </c:numCache>
            </c:numRef>
          </c:val>
          <c:extLst xmlns:c16r2="http://schemas.microsoft.com/office/drawing/2015/06/chart">
            <c:ext xmlns:c16="http://schemas.microsoft.com/office/drawing/2014/chart" uri="{C3380CC4-5D6E-409C-BE32-E72D297353CC}">
              <c16:uniqueId val="{00000000-95A7-4A86-8E6B-22E73BD6546B}"/>
            </c:ext>
          </c:extLst>
        </c:ser>
        <c:dLbls>
          <c:dLblPos val="outEnd"/>
          <c:showLegendKey val="0"/>
          <c:showVal val="1"/>
          <c:showCatName val="0"/>
          <c:showSerName val="0"/>
          <c:showPercent val="0"/>
          <c:showBubbleSize val="0"/>
        </c:dLbls>
        <c:gapWidth val="219"/>
        <c:overlap val="-27"/>
        <c:axId val="331120552"/>
        <c:axId val="331120944"/>
      </c:barChart>
      <c:catAx>
        <c:axId val="331120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crossAx val="331120944"/>
        <c:crosses val="autoZero"/>
        <c:auto val="1"/>
        <c:lblAlgn val="ctr"/>
        <c:lblOffset val="100"/>
        <c:noMultiLvlLbl val="0"/>
      </c:catAx>
      <c:valAx>
        <c:axId val="331120944"/>
        <c:scaling>
          <c:orientation val="minMax"/>
        </c:scaling>
        <c:delete val="1"/>
        <c:axPos val="l"/>
        <c:numFmt formatCode="General" sourceLinked="1"/>
        <c:majorTickMark val="none"/>
        <c:minorTickMark val="none"/>
        <c:tickLblPos val="nextTo"/>
        <c:crossAx val="33112055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4">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[Cancer en Menor de 18 años.xlsx]TD!TablaDinámica8</c:name>
    <c:fmtId val="89"/>
  </c:pivotSource>
  <c:chart>
    <c:title>
      <c:tx>
        <c:rich>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r>
              <a:rPr lang="en-US" sz="1600" b="1">
                <a:solidFill>
                  <a:schemeClr val="accent5">
                    <a:lumMod val="50000"/>
                  </a:schemeClr>
                </a:solidFill>
              </a:rPr>
              <a:t>Casos por Regimen</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accent5">
                  <a:lumMod val="50000"/>
                </a:schemeClr>
              </a:solidFill>
              <a:latin typeface="Arial Narrow" panose="020B0606020202030204" pitchFamily="34" charset="0"/>
              <a:ea typeface="+mn-ea"/>
              <a:cs typeface="+mn-cs"/>
            </a:defRPr>
          </a:pPr>
          <a:endParaRPr lang="es-CO"/>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TD!$D$76</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TD!$C$77:$C$81</c:f>
              <c:strCache>
                <c:ptCount val="4"/>
                <c:pt idx="0">
                  <c:v>C</c:v>
                </c:pt>
                <c:pt idx="1">
                  <c:v>S</c:v>
                </c:pt>
                <c:pt idx="2">
                  <c:v>P</c:v>
                </c:pt>
                <c:pt idx="3">
                  <c:v>N</c:v>
                </c:pt>
              </c:strCache>
            </c:strRef>
          </c:cat>
          <c:val>
            <c:numRef>
              <c:f>TD!$D$77:$D$81</c:f>
              <c:numCache>
                <c:formatCode>General</c:formatCode>
                <c:ptCount val="4"/>
                <c:pt idx="0">
                  <c:v>32</c:v>
                </c:pt>
                <c:pt idx="1">
                  <c:v>81</c:v>
                </c:pt>
                <c:pt idx="2">
                  <c:v>4</c:v>
                </c:pt>
                <c:pt idx="3">
                  <c:v>2</c:v>
                </c:pt>
              </c:numCache>
            </c:numRef>
          </c:val>
        </c:ser>
        <c:dLbls>
          <c:dLblPos val="outEnd"/>
          <c:showLegendKey val="0"/>
          <c:showVal val="1"/>
          <c:showCatName val="0"/>
          <c:showSerName val="0"/>
          <c:showPercent val="0"/>
          <c:showBubbleSize val="0"/>
        </c:dLbls>
        <c:gapWidth val="219"/>
        <c:overlap val="-27"/>
        <c:axId val="331122120"/>
        <c:axId val="331124080"/>
      </c:barChart>
      <c:catAx>
        <c:axId val="331122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crossAx val="331124080"/>
        <c:crosses val="autoZero"/>
        <c:auto val="1"/>
        <c:lblAlgn val="ctr"/>
        <c:lblOffset val="100"/>
        <c:noMultiLvlLbl val="0"/>
      </c:catAx>
      <c:valAx>
        <c:axId val="331124080"/>
        <c:scaling>
          <c:orientation val="minMax"/>
        </c:scaling>
        <c:delete val="1"/>
        <c:axPos val="l"/>
        <c:numFmt formatCode="General" sourceLinked="1"/>
        <c:majorTickMark val="none"/>
        <c:minorTickMark val="none"/>
        <c:tickLblPos val="nextTo"/>
        <c:crossAx val="33112212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28575" cap="flat" cmpd="sng" algn="ctr">
      <a:solidFill>
        <a:schemeClr val="accent5">
          <a:lumMod val="50000"/>
        </a:schemeClr>
      </a:solidFill>
      <a:round/>
    </a:ln>
    <a:effectLst/>
  </c:spPr>
  <c:txPr>
    <a:bodyPr/>
    <a:lstStyle/>
    <a:p>
      <a:pPr>
        <a:defRPr>
          <a:solidFill>
            <a:schemeClr val="accent5">
              <a:lumMod val="50000"/>
            </a:schemeClr>
          </a:solidFill>
          <a:latin typeface="Arial Narrow" panose="020B0606020202030204" pitchFamily="34" charset="0"/>
        </a:defRPr>
      </a:pPr>
      <a:endParaRPr lang="es-CO"/>
    </a:p>
  </c:txPr>
  <c:externalData r:id="rId4">
    <c:autoUpdate val="1"/>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MX"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5" name="Shape 15"/>
        <p:cNvGrpSpPr/>
        <p:nvPr/>
      </p:nvGrpSpPr>
      <p:grpSpPr>
        <a:xfrm>
          <a:off x="0" y="0"/>
          <a:ext cx="0" cy="0"/>
          <a:chOff x="0" y="0"/>
          <a:chExt cx="0" cy="0"/>
        </a:xfrm>
      </p:grpSpPr>
      <p:sp>
        <p:nvSpPr>
          <p:cNvPr id="16" name="Google Shape;16;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2" name="Shape 72"/>
        <p:cNvGrpSpPr/>
        <p:nvPr/>
      </p:nvGrpSpPr>
      <p:grpSpPr>
        <a:xfrm>
          <a:off x="0" y="0"/>
          <a:ext cx="0" cy="0"/>
          <a:chOff x="0" y="0"/>
          <a:chExt cx="0" cy="0"/>
        </a:xfrm>
      </p:grpSpPr>
      <p:sp>
        <p:nvSpPr>
          <p:cNvPr id="73" name="Google Shape;73;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9"/>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9"/>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9"/>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Google Shape;79;p20"/>
          <p:cNvSpPr txBox="1"/>
          <p:nvPr>
            <p:ph type="title"/>
          </p:nvPr>
        </p:nvSpPr>
        <p:spPr>
          <a:xfrm rot="5400000">
            <a:off x="7133432"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0"/>
          <p:cNvSpPr txBox="1"/>
          <p:nvPr>
            <p:ph idx="1" type="body"/>
          </p:nvPr>
        </p:nvSpPr>
        <p:spPr>
          <a:xfrm rot="5400000">
            <a:off x="1799432"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1" name="Shape 21"/>
        <p:cNvGrpSpPr/>
        <p:nvPr/>
      </p:nvGrpSpPr>
      <p:grpSpPr>
        <a:xfrm>
          <a:off x="0" y="0"/>
          <a:ext cx="0" cy="0"/>
          <a:chOff x="0" y="0"/>
          <a:chExt cx="0" cy="0"/>
        </a:xfrm>
      </p:grpSpPr>
      <p:sp>
        <p:nvSpPr>
          <p:cNvPr id="22" name="Google Shape;22;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7" name="Shape 27"/>
        <p:cNvGrpSpPr/>
        <p:nvPr/>
      </p:nvGrpSpPr>
      <p:grpSpPr>
        <a:xfrm>
          <a:off x="0" y="0"/>
          <a:ext cx="0" cy="0"/>
          <a:chOff x="0" y="0"/>
          <a:chExt cx="0" cy="0"/>
        </a:xfrm>
      </p:grpSpPr>
      <p:sp>
        <p:nvSpPr>
          <p:cNvPr id="28" name="Google Shape;28;p12"/>
          <p:cNvSpPr txBox="1"/>
          <p:nvPr>
            <p:ph type="title"/>
          </p:nvPr>
        </p:nvSpPr>
        <p:spPr>
          <a:xfrm>
            <a:off x="831851" y="1709739"/>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2"/>
          <p:cNvSpPr txBox="1"/>
          <p:nvPr>
            <p:ph idx="1" type="body"/>
          </p:nvPr>
        </p:nvSpPr>
        <p:spPr>
          <a:xfrm>
            <a:off x="831851" y="4589464"/>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3" name="Shape 33"/>
        <p:cNvGrpSpPr/>
        <p:nvPr/>
      </p:nvGrpSpPr>
      <p:grpSpPr>
        <a:xfrm>
          <a:off x="0" y="0"/>
          <a:ext cx="0" cy="0"/>
          <a:chOff x="0" y="0"/>
          <a:chExt cx="0" cy="0"/>
        </a:xfrm>
      </p:grpSpPr>
      <p:sp>
        <p:nvSpPr>
          <p:cNvPr id="34" name="Google Shape;34;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3"/>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0" name="Shape 40"/>
        <p:cNvGrpSpPr/>
        <p:nvPr/>
      </p:nvGrpSpPr>
      <p:grpSpPr>
        <a:xfrm>
          <a:off x="0" y="0"/>
          <a:ext cx="0" cy="0"/>
          <a:chOff x="0" y="0"/>
          <a:chExt cx="0" cy="0"/>
        </a:xfrm>
      </p:grpSpPr>
      <p:sp>
        <p:nvSpPr>
          <p:cNvPr id="41" name="Google Shape;41;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4"/>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4"/>
          <p:cNvSpPr txBox="1"/>
          <p:nvPr>
            <p:ph idx="2" type="body"/>
          </p:nvPr>
        </p:nvSpPr>
        <p:spPr>
          <a:xfrm>
            <a:off x="839789" y="2505076"/>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4"/>
          <p:cNvSpPr txBox="1"/>
          <p:nvPr>
            <p:ph idx="3" type="body"/>
          </p:nvPr>
        </p:nvSpPr>
        <p:spPr>
          <a:xfrm>
            <a:off x="6172201"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4"/>
          <p:cNvSpPr txBox="1"/>
          <p:nvPr>
            <p:ph idx="4" type="body"/>
          </p:nvPr>
        </p:nvSpPr>
        <p:spPr>
          <a:xfrm>
            <a:off x="6172201" y="2505076"/>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4"/>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4"/>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5"/>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5"/>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4" name="Shape 54"/>
        <p:cNvGrpSpPr/>
        <p:nvPr/>
      </p:nvGrpSpPr>
      <p:grpSpPr>
        <a:xfrm>
          <a:off x="0" y="0"/>
          <a:ext cx="0" cy="0"/>
          <a:chOff x="0" y="0"/>
          <a:chExt cx="0" cy="0"/>
        </a:xfrm>
      </p:grpSpPr>
      <p:sp>
        <p:nvSpPr>
          <p:cNvPr id="55" name="Google Shape;55;p16"/>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6"/>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6"/>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8" name="Shape 58"/>
        <p:cNvGrpSpPr/>
        <p:nvPr/>
      </p:nvGrpSpPr>
      <p:grpSpPr>
        <a:xfrm>
          <a:off x="0" y="0"/>
          <a:ext cx="0" cy="0"/>
          <a:chOff x="0" y="0"/>
          <a:chExt cx="0" cy="0"/>
        </a:xfrm>
      </p:grpSpPr>
      <p:sp>
        <p:nvSpPr>
          <p:cNvPr id="59" name="Google Shape;59;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7"/>
          <p:cNvSpPr txBox="1"/>
          <p:nvPr>
            <p:ph idx="1" type="body"/>
          </p:nvPr>
        </p:nvSpPr>
        <p:spPr>
          <a:xfrm>
            <a:off x="5183188" y="987426"/>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7"/>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7"/>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7"/>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5" name="Shape 65"/>
        <p:cNvGrpSpPr/>
        <p:nvPr/>
      </p:nvGrpSpPr>
      <p:grpSpPr>
        <a:xfrm>
          <a:off x="0" y="0"/>
          <a:ext cx="0" cy="0"/>
          <a:chOff x="0" y="0"/>
          <a:chExt cx="0" cy="0"/>
        </a:xfrm>
      </p:grpSpPr>
      <p:sp>
        <p:nvSpPr>
          <p:cNvPr id="66" name="Google Shape;66;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8"/>
          <p:cNvSpPr/>
          <p:nvPr>
            <p:ph idx="2" type="pic"/>
          </p:nvPr>
        </p:nvSpPr>
        <p:spPr>
          <a:xfrm>
            <a:off x="5183188" y="987426"/>
            <a:ext cx="6172200" cy="4873625"/>
          </a:xfrm>
          <a:prstGeom prst="rect">
            <a:avLst/>
          </a:prstGeom>
          <a:noFill/>
          <a:ln>
            <a:noFill/>
          </a:ln>
        </p:spPr>
      </p:sp>
      <p:sp>
        <p:nvSpPr>
          <p:cNvPr id="68" name="Google Shape;68;p1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8"/>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8"/>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8"/>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9"/>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9"/>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9"/>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3.png"/><Relationship Id="rId5"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chart" Target="../charts/char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chart" Target="../charts/chart4.xml"/><Relationship Id="rId4" Type="http://schemas.openxmlformats.org/officeDocument/2006/relationships/chart" Target="../charts/chart5.xml"/><Relationship Id="rId5" Type="http://schemas.openxmlformats.org/officeDocument/2006/relationships/chart" Target="../charts/chart6.xml"/><Relationship Id="rId6" Type="http://schemas.openxmlformats.org/officeDocument/2006/relationships/chart" Target="../charts/chart7.xml"/><Relationship Id="rId7" Type="http://schemas.openxmlformats.org/officeDocument/2006/relationships/chart" Target="../charts/chart8.xml"/><Relationship Id="rId8" Type="http://schemas.openxmlformats.org/officeDocument/2006/relationships/chart" Target="../charts/char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png"/><Relationship Id="rId4" Type="http://schemas.openxmlformats.org/officeDocument/2006/relationships/image" Target="../media/image1.png"/><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chart" Target="../charts/char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0" y="0"/>
            <a:ext cx="2275840" cy="3200400"/>
          </a:xfrm>
          <a:prstGeom prst="rect">
            <a:avLst/>
          </a:prstGeom>
          <a:gradFill>
            <a:gsLst>
              <a:gs pos="0">
                <a:srgbClr val="70A5DA"/>
              </a:gs>
              <a:gs pos="50000">
                <a:srgbClr val="539BDB"/>
              </a:gs>
              <a:gs pos="100000">
                <a:srgbClr val="4288C8"/>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Ver las imágenes de origen" id="89" name="Google Shape;89;p1"/>
          <p:cNvPicPr preferRelativeResize="0"/>
          <p:nvPr/>
        </p:nvPicPr>
        <p:blipFill rotWithShape="1">
          <a:blip r:embed="rId3">
            <a:alphaModFix/>
          </a:blip>
          <a:srcRect b="0" l="0" r="0" t="0"/>
          <a:stretch/>
        </p:blipFill>
        <p:spPr>
          <a:xfrm>
            <a:off x="135485" y="1386713"/>
            <a:ext cx="2004869" cy="1336167"/>
          </a:xfrm>
          <a:prstGeom prst="rect">
            <a:avLst/>
          </a:prstGeom>
          <a:noFill/>
          <a:ln>
            <a:noFill/>
          </a:ln>
        </p:spPr>
      </p:pic>
      <p:sp>
        <p:nvSpPr>
          <p:cNvPr id="90" name="Google Shape;90;p1"/>
          <p:cNvSpPr/>
          <p:nvPr/>
        </p:nvSpPr>
        <p:spPr>
          <a:xfrm>
            <a:off x="426720" y="447040"/>
            <a:ext cx="1402080" cy="6096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1800" u="none" cap="none" strike="noStrike">
                <a:solidFill>
                  <a:schemeClr val="lt1"/>
                </a:solidFill>
                <a:latin typeface="Arial Narrow"/>
                <a:ea typeface="Arial Narrow"/>
                <a:cs typeface="Arial Narrow"/>
                <a:sym typeface="Arial Narrow"/>
              </a:rPr>
              <a:t>INFORME DE EVENTO</a:t>
            </a:r>
            <a:endParaRPr b="1" i="0" sz="1800" u="none" cap="none" strike="noStrike">
              <a:solidFill>
                <a:schemeClr val="lt1"/>
              </a:solidFill>
              <a:latin typeface="Arial Narrow"/>
              <a:ea typeface="Arial Narrow"/>
              <a:cs typeface="Arial Narrow"/>
              <a:sym typeface="Arial Narrow"/>
            </a:endParaRPr>
          </a:p>
        </p:txBody>
      </p:sp>
      <p:sp>
        <p:nvSpPr>
          <p:cNvPr id="91" name="Google Shape;91;p1"/>
          <p:cNvSpPr/>
          <p:nvPr/>
        </p:nvSpPr>
        <p:spPr>
          <a:xfrm>
            <a:off x="0" y="3200400"/>
            <a:ext cx="2275840" cy="3657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Narrow"/>
              <a:ea typeface="Arial Narrow"/>
              <a:cs typeface="Arial Narrow"/>
              <a:sym typeface="Arial Narrow"/>
            </a:endParaRPr>
          </a:p>
        </p:txBody>
      </p:sp>
      <p:sp>
        <p:nvSpPr>
          <p:cNvPr id="92" name="Google Shape;92;p1"/>
          <p:cNvSpPr/>
          <p:nvPr/>
        </p:nvSpPr>
        <p:spPr>
          <a:xfrm>
            <a:off x="135485" y="3421063"/>
            <a:ext cx="2004869" cy="6096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1400" u="none" cap="none" strike="noStrike">
                <a:solidFill>
                  <a:schemeClr val="lt1"/>
                </a:solidFill>
                <a:latin typeface="Arial Narrow"/>
                <a:ea typeface="Arial Narrow"/>
                <a:cs typeface="Arial Narrow"/>
                <a:sym typeface="Arial Narrow"/>
              </a:rPr>
              <a:t>¿CÓMO SE COMPORTA EL EVENTO?</a:t>
            </a:r>
            <a:endParaRPr b="1" i="0" sz="1400" u="none" cap="none" strike="noStrike">
              <a:solidFill>
                <a:schemeClr val="lt1"/>
              </a:solidFill>
              <a:latin typeface="Arial Narrow"/>
              <a:ea typeface="Arial Narrow"/>
              <a:cs typeface="Arial Narrow"/>
              <a:sym typeface="Arial Narrow"/>
            </a:endParaRPr>
          </a:p>
        </p:txBody>
      </p:sp>
      <p:sp>
        <p:nvSpPr>
          <p:cNvPr id="93" name="Google Shape;93;p1"/>
          <p:cNvSpPr/>
          <p:nvPr/>
        </p:nvSpPr>
        <p:spPr>
          <a:xfrm>
            <a:off x="2391409" y="561579"/>
            <a:ext cx="5718117" cy="914400"/>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FF0000"/>
                </a:solidFill>
                <a:latin typeface="Arial Narrow"/>
                <a:ea typeface="Arial Narrow"/>
                <a:cs typeface="Arial Narrow"/>
                <a:sym typeface="Arial Narrow"/>
              </a:rPr>
              <a:t>CÁNCER MENORES DE 18 AÑOS</a:t>
            </a:r>
            <a:endParaRPr/>
          </a:p>
          <a:p>
            <a:pPr indent="0" lvl="0" marL="0" marR="0" rtl="0" algn="ctr">
              <a:spcBef>
                <a:spcPts val="0"/>
              </a:spcBef>
              <a:spcAft>
                <a:spcPts val="0"/>
              </a:spcAft>
              <a:buNone/>
            </a:pPr>
            <a:r>
              <a:rPr b="1" i="0" lang="es-MX" sz="2400" u="none" cap="none" strike="noStrike">
                <a:solidFill>
                  <a:srgbClr val="1E4E79"/>
                </a:solidFill>
                <a:latin typeface="Arial Narrow"/>
                <a:ea typeface="Arial Narrow"/>
                <a:cs typeface="Arial Narrow"/>
                <a:sym typeface="Arial Narrow"/>
              </a:rPr>
              <a:t>Semana Epidemiológica 40 - 2024</a:t>
            </a:r>
            <a:endParaRPr b="1" i="0" sz="2400" u="none" cap="none" strike="noStrike">
              <a:solidFill>
                <a:srgbClr val="1E4E79"/>
              </a:solidFill>
              <a:latin typeface="Arial Narrow"/>
              <a:ea typeface="Arial Narrow"/>
              <a:cs typeface="Arial Narrow"/>
              <a:sym typeface="Arial Narrow"/>
            </a:endParaRPr>
          </a:p>
        </p:txBody>
      </p:sp>
      <p:grpSp>
        <p:nvGrpSpPr>
          <p:cNvPr id="94" name="Google Shape;94;p1"/>
          <p:cNvGrpSpPr/>
          <p:nvPr/>
        </p:nvGrpSpPr>
        <p:grpSpPr>
          <a:xfrm>
            <a:off x="8760236" y="590518"/>
            <a:ext cx="3005045" cy="980465"/>
            <a:chOff x="3050540" y="1582356"/>
            <a:chExt cx="2760980" cy="980465"/>
          </a:xfrm>
        </p:grpSpPr>
        <p:pic>
          <p:nvPicPr>
            <p:cNvPr descr="Grupo de personas con relleno sólido" id="95" name="Google Shape;95;p1"/>
            <p:cNvPicPr preferRelativeResize="0"/>
            <p:nvPr/>
          </p:nvPicPr>
          <p:blipFill rotWithShape="1">
            <a:blip r:embed="rId4">
              <a:alphaModFix/>
            </a:blip>
            <a:srcRect b="0" l="0" r="0" t="0"/>
            <a:stretch/>
          </p:blipFill>
          <p:spPr>
            <a:xfrm>
              <a:off x="3050540" y="1648421"/>
              <a:ext cx="914400" cy="914400"/>
            </a:xfrm>
            <a:prstGeom prst="rect">
              <a:avLst/>
            </a:prstGeom>
            <a:noFill/>
            <a:ln>
              <a:noFill/>
            </a:ln>
          </p:spPr>
        </p:pic>
        <p:sp>
          <p:nvSpPr>
            <p:cNvPr id="96" name="Google Shape;96;p1"/>
            <p:cNvSpPr/>
            <p:nvPr/>
          </p:nvSpPr>
          <p:spPr>
            <a:xfrm>
              <a:off x="3507740" y="1582356"/>
              <a:ext cx="2303780" cy="914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4400" u="none" cap="none" strike="noStrike">
                  <a:solidFill>
                    <a:srgbClr val="FF0000"/>
                  </a:solidFill>
                  <a:latin typeface="Arial Narrow"/>
                  <a:ea typeface="Arial Narrow"/>
                  <a:cs typeface="Arial Narrow"/>
                  <a:sym typeface="Arial Narrow"/>
                </a:rPr>
                <a:t> 119	</a:t>
              </a:r>
              <a:endParaRPr b="1" i="0" sz="4400" u="none" cap="none" strike="noStrike">
                <a:solidFill>
                  <a:srgbClr val="FF0000"/>
                </a:solidFill>
                <a:latin typeface="Arial Narrow"/>
                <a:ea typeface="Arial Narrow"/>
                <a:cs typeface="Arial Narrow"/>
                <a:sym typeface="Arial Narrow"/>
              </a:endParaRPr>
            </a:p>
            <a:p>
              <a:pPr indent="0" lvl="0" marL="0" marR="0" rtl="0" algn="ctr">
                <a:spcBef>
                  <a:spcPts val="0"/>
                </a:spcBef>
                <a:spcAft>
                  <a:spcPts val="0"/>
                </a:spcAft>
                <a:buNone/>
              </a:pPr>
              <a:r>
                <a:rPr b="1" i="0" lang="es-MX" sz="1800" u="none" cap="none" strike="noStrike">
                  <a:solidFill>
                    <a:srgbClr val="002060"/>
                  </a:solidFill>
                  <a:latin typeface="Arial Narrow"/>
                  <a:ea typeface="Arial Narrow"/>
                  <a:cs typeface="Arial Narrow"/>
                  <a:sym typeface="Arial Narrow"/>
                </a:rPr>
                <a:t>No. de casos</a:t>
              </a:r>
              <a:endParaRPr b="1" i="0" sz="1800" u="none" cap="none" strike="noStrike">
                <a:solidFill>
                  <a:srgbClr val="002060"/>
                </a:solidFill>
                <a:latin typeface="Arial Narrow"/>
                <a:ea typeface="Arial Narrow"/>
                <a:cs typeface="Arial Narrow"/>
                <a:sym typeface="Arial Narrow"/>
              </a:endParaRPr>
            </a:p>
          </p:txBody>
        </p:sp>
      </p:grpSp>
      <p:sp>
        <p:nvSpPr>
          <p:cNvPr id="97" name="Google Shape;97;p1"/>
          <p:cNvSpPr/>
          <p:nvPr/>
        </p:nvSpPr>
        <p:spPr>
          <a:xfrm>
            <a:off x="115163" y="4201035"/>
            <a:ext cx="2004869" cy="6096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1400" u="none" cap="none" strike="noStrike">
                <a:solidFill>
                  <a:schemeClr val="lt1"/>
                </a:solidFill>
                <a:latin typeface="Arial Narrow"/>
                <a:ea typeface="Arial Narrow"/>
                <a:cs typeface="Arial Narrow"/>
                <a:sym typeface="Arial Narrow"/>
              </a:rPr>
              <a:t>2024: 119</a:t>
            </a:r>
            <a:endParaRPr b="1" i="0" sz="1400" u="none" cap="none" strike="noStrike">
              <a:solidFill>
                <a:schemeClr val="lt1"/>
              </a:solidFill>
              <a:latin typeface="Arial Narrow"/>
              <a:ea typeface="Arial Narrow"/>
              <a:cs typeface="Arial Narrow"/>
              <a:sym typeface="Arial Narrow"/>
            </a:endParaRPr>
          </a:p>
        </p:txBody>
      </p:sp>
      <p:sp>
        <p:nvSpPr>
          <p:cNvPr id="98" name="Google Shape;98;p1"/>
          <p:cNvSpPr/>
          <p:nvPr/>
        </p:nvSpPr>
        <p:spPr>
          <a:xfrm>
            <a:off x="135485" y="4941474"/>
            <a:ext cx="2004869" cy="6096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1400" u="none" cap="none" strike="noStrike">
                <a:solidFill>
                  <a:schemeClr val="lt1"/>
                </a:solidFill>
                <a:latin typeface="Arial Narrow"/>
                <a:ea typeface="Arial Narrow"/>
                <a:cs typeface="Arial Narrow"/>
                <a:sym typeface="Arial Narrow"/>
              </a:rPr>
              <a:t>2023: 55</a:t>
            </a:r>
            <a:endParaRPr b="1" i="0" sz="1400" u="none" cap="none" strike="noStrike">
              <a:solidFill>
                <a:schemeClr val="lt1"/>
              </a:solidFill>
              <a:latin typeface="Arial Narrow"/>
              <a:ea typeface="Arial Narrow"/>
              <a:cs typeface="Arial Narrow"/>
              <a:sym typeface="Arial Narrow"/>
            </a:endParaRPr>
          </a:p>
        </p:txBody>
      </p:sp>
      <p:sp>
        <p:nvSpPr>
          <p:cNvPr id="99" name="Google Shape;99;p1"/>
          <p:cNvSpPr/>
          <p:nvPr/>
        </p:nvSpPr>
        <p:spPr>
          <a:xfrm>
            <a:off x="125323" y="5582920"/>
            <a:ext cx="2004869" cy="6096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1400" u="none" cap="none" strike="noStrike">
                <a:solidFill>
                  <a:schemeClr val="lt1"/>
                </a:solidFill>
                <a:latin typeface="Arial Narrow"/>
                <a:ea typeface="Arial Narrow"/>
                <a:cs typeface="Arial Narrow"/>
                <a:sym typeface="Arial Narrow"/>
              </a:rPr>
              <a:t>2022: 45</a:t>
            </a:r>
            <a:endParaRPr b="1" i="0" sz="1400" u="none" cap="none" strike="noStrike">
              <a:solidFill>
                <a:schemeClr val="lt1"/>
              </a:solidFill>
              <a:latin typeface="Arial Narrow"/>
              <a:ea typeface="Arial Narrow"/>
              <a:cs typeface="Arial Narrow"/>
              <a:sym typeface="Arial Narrow"/>
            </a:endParaRPr>
          </a:p>
        </p:txBody>
      </p:sp>
      <p:cxnSp>
        <p:nvCxnSpPr>
          <p:cNvPr id="100" name="Google Shape;100;p1"/>
          <p:cNvCxnSpPr/>
          <p:nvPr/>
        </p:nvCxnSpPr>
        <p:spPr>
          <a:xfrm>
            <a:off x="125323" y="4841113"/>
            <a:ext cx="1994709" cy="0"/>
          </a:xfrm>
          <a:prstGeom prst="straightConnector1">
            <a:avLst/>
          </a:prstGeom>
          <a:noFill/>
          <a:ln cap="flat" cmpd="sng" w="19050">
            <a:solidFill>
              <a:schemeClr val="accent1"/>
            </a:solidFill>
            <a:prstDash val="solid"/>
            <a:miter lim="800000"/>
            <a:headEnd len="sm" w="sm" type="none"/>
            <a:tailEnd len="sm" w="sm" type="none"/>
          </a:ln>
        </p:spPr>
      </p:cxnSp>
      <p:cxnSp>
        <p:nvCxnSpPr>
          <p:cNvPr id="101" name="Google Shape;101;p1"/>
          <p:cNvCxnSpPr/>
          <p:nvPr/>
        </p:nvCxnSpPr>
        <p:spPr>
          <a:xfrm>
            <a:off x="125324" y="5529517"/>
            <a:ext cx="1994709" cy="0"/>
          </a:xfrm>
          <a:prstGeom prst="straightConnector1">
            <a:avLst/>
          </a:prstGeom>
          <a:noFill/>
          <a:ln cap="flat" cmpd="sng" w="19050">
            <a:solidFill>
              <a:schemeClr val="accent1"/>
            </a:solidFill>
            <a:prstDash val="solid"/>
            <a:miter lim="800000"/>
            <a:headEnd len="sm" w="sm" type="none"/>
            <a:tailEnd len="sm" w="sm" type="none"/>
          </a:ln>
        </p:spPr>
      </p:cxnSp>
      <p:cxnSp>
        <p:nvCxnSpPr>
          <p:cNvPr id="102" name="Google Shape;102;p1"/>
          <p:cNvCxnSpPr/>
          <p:nvPr/>
        </p:nvCxnSpPr>
        <p:spPr>
          <a:xfrm>
            <a:off x="115163" y="4084066"/>
            <a:ext cx="1994709" cy="0"/>
          </a:xfrm>
          <a:prstGeom prst="straightConnector1">
            <a:avLst/>
          </a:prstGeom>
          <a:noFill/>
          <a:ln cap="flat" cmpd="sng" w="19050">
            <a:solidFill>
              <a:schemeClr val="accent1"/>
            </a:solidFill>
            <a:prstDash val="solid"/>
            <a:miter lim="800000"/>
            <a:headEnd len="sm" w="sm" type="none"/>
            <a:tailEnd len="sm" w="sm" type="none"/>
          </a:ln>
        </p:spPr>
      </p:cxnSp>
      <p:sp>
        <p:nvSpPr>
          <p:cNvPr id="103" name="Google Shape;103;p1"/>
          <p:cNvSpPr/>
          <p:nvPr/>
        </p:nvSpPr>
        <p:spPr>
          <a:xfrm>
            <a:off x="2411325" y="2054796"/>
            <a:ext cx="9567315" cy="1218946"/>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i="0" lang="es-MX" sz="1400" u="none" cap="none" strike="noStrike">
                <a:solidFill>
                  <a:srgbClr val="002060"/>
                </a:solidFill>
                <a:latin typeface="Arial Narrow"/>
                <a:ea typeface="Arial Narrow"/>
                <a:cs typeface="Arial Narrow"/>
                <a:sym typeface="Arial Narrow"/>
              </a:rPr>
              <a:t>Teniendo en cuenta la notificación al SIVIGILA del evento Cáncer en Menores de 18 años, en el Distrito de Cartagena de Indias a la presente semana epidemiológica se reportaron por parte de las UPGD </a:t>
            </a:r>
            <a:r>
              <a:rPr b="1" i="0" lang="es-MX" sz="1400" u="none" cap="none" strike="noStrike">
                <a:solidFill>
                  <a:srgbClr val="FF0000"/>
                </a:solidFill>
                <a:latin typeface="Arial Narrow"/>
                <a:ea typeface="Arial Narrow"/>
                <a:cs typeface="Arial Narrow"/>
                <a:sym typeface="Arial Narrow"/>
              </a:rPr>
              <a:t>119</a:t>
            </a:r>
            <a:r>
              <a:rPr b="1" i="0" lang="es-MX" sz="1400" u="none" cap="none" strike="noStrike">
                <a:solidFill>
                  <a:srgbClr val="002060"/>
                </a:solidFill>
                <a:latin typeface="Arial Narrow"/>
                <a:ea typeface="Arial Narrow"/>
                <a:cs typeface="Arial Narrow"/>
                <a:sym typeface="Arial Narrow"/>
              </a:rPr>
              <a:t> casos, en la misma semana del año 2021 se notificaron </a:t>
            </a:r>
            <a:r>
              <a:rPr b="1" i="0" lang="es-MX" sz="1400" u="none" cap="none" strike="noStrike">
                <a:solidFill>
                  <a:srgbClr val="FF0000"/>
                </a:solidFill>
                <a:latin typeface="Arial Narrow"/>
                <a:ea typeface="Arial Narrow"/>
                <a:cs typeface="Arial Narrow"/>
                <a:sym typeface="Arial Narrow"/>
              </a:rPr>
              <a:t>32</a:t>
            </a:r>
            <a:r>
              <a:rPr b="1" i="0" lang="es-MX" sz="1400" u="none" cap="none" strike="noStrike">
                <a:solidFill>
                  <a:srgbClr val="002060"/>
                </a:solidFill>
                <a:latin typeface="Arial Narrow"/>
                <a:ea typeface="Arial Narrow"/>
                <a:cs typeface="Arial Narrow"/>
                <a:sym typeface="Arial Narrow"/>
              </a:rPr>
              <a:t> casos, mientras que para la misma semana en el 2022 y 2033 se presentaron </a:t>
            </a:r>
            <a:r>
              <a:rPr b="1" i="0" lang="es-MX" sz="1400" u="none" cap="none" strike="noStrike">
                <a:solidFill>
                  <a:srgbClr val="FF0000"/>
                </a:solidFill>
                <a:latin typeface="Arial Narrow"/>
                <a:ea typeface="Arial Narrow"/>
                <a:cs typeface="Arial Narrow"/>
                <a:sym typeface="Arial Narrow"/>
              </a:rPr>
              <a:t>45 </a:t>
            </a:r>
            <a:r>
              <a:rPr b="1" i="0" lang="es-MX" sz="1400" u="none" cap="none" strike="noStrike">
                <a:solidFill>
                  <a:srgbClr val="002060"/>
                </a:solidFill>
                <a:latin typeface="Arial Narrow"/>
                <a:ea typeface="Arial Narrow"/>
                <a:cs typeface="Arial Narrow"/>
                <a:sym typeface="Arial Narrow"/>
              </a:rPr>
              <a:t>y </a:t>
            </a:r>
            <a:r>
              <a:rPr b="1" i="0" lang="es-MX" sz="1400" u="none" cap="none" strike="noStrike">
                <a:solidFill>
                  <a:srgbClr val="FF0000"/>
                </a:solidFill>
                <a:latin typeface="Arial Narrow"/>
                <a:ea typeface="Arial Narrow"/>
                <a:cs typeface="Arial Narrow"/>
                <a:sym typeface="Arial Narrow"/>
              </a:rPr>
              <a:t>55</a:t>
            </a:r>
            <a:r>
              <a:rPr b="1" i="0" lang="es-MX" sz="1400" u="none" cap="none" strike="noStrike">
                <a:solidFill>
                  <a:srgbClr val="002060"/>
                </a:solidFill>
                <a:latin typeface="Arial Narrow"/>
                <a:ea typeface="Arial Narrow"/>
                <a:cs typeface="Arial Narrow"/>
                <a:sym typeface="Arial Narrow"/>
              </a:rPr>
              <a:t> casos respectivamente. (Figura 1).</a:t>
            </a:r>
            <a:endParaRPr/>
          </a:p>
        </p:txBody>
      </p:sp>
      <p:cxnSp>
        <p:nvCxnSpPr>
          <p:cNvPr id="104" name="Google Shape;104;p1"/>
          <p:cNvCxnSpPr/>
          <p:nvPr/>
        </p:nvCxnSpPr>
        <p:spPr>
          <a:xfrm>
            <a:off x="2275840" y="1665986"/>
            <a:ext cx="9900000" cy="0"/>
          </a:xfrm>
          <a:prstGeom prst="straightConnector1">
            <a:avLst/>
          </a:prstGeom>
          <a:noFill/>
          <a:ln cap="flat" cmpd="sng" w="28575">
            <a:solidFill>
              <a:schemeClr val="accent1"/>
            </a:solidFill>
            <a:prstDash val="solid"/>
            <a:miter lim="800000"/>
            <a:headEnd len="sm" w="sm" type="none"/>
            <a:tailEnd len="sm" w="sm" type="none"/>
          </a:ln>
        </p:spPr>
      </p:cxnSp>
      <p:graphicFrame>
        <p:nvGraphicFramePr>
          <p:cNvPr id="105" name="Google Shape;105;p1"/>
          <p:cNvGraphicFramePr/>
          <p:nvPr/>
        </p:nvGraphicFramePr>
        <p:xfrm>
          <a:off x="3663093" y="3421063"/>
          <a:ext cx="7125493" cy="2692400"/>
        </p:xfrm>
        <a:graphic>
          <a:graphicData uri="http://schemas.openxmlformats.org/drawingml/2006/chart">
            <c:chart r:id="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
          <p:cNvSpPr/>
          <p:nvPr/>
        </p:nvSpPr>
        <p:spPr>
          <a:xfrm>
            <a:off x="0" y="0"/>
            <a:ext cx="12192000" cy="609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002060"/>
                </a:solidFill>
                <a:latin typeface="Arial Narrow"/>
                <a:ea typeface="Arial Narrow"/>
                <a:cs typeface="Arial Narrow"/>
                <a:sym typeface="Arial Narrow"/>
              </a:rPr>
              <a:t>NOTIFICACIÓN POR EAPB - UPGD</a:t>
            </a:r>
            <a:endParaRPr b="1" i="0" sz="3200" u="none" cap="none" strike="noStrike">
              <a:solidFill>
                <a:srgbClr val="002060"/>
              </a:solidFill>
              <a:latin typeface="Arial Narrow"/>
              <a:ea typeface="Arial Narrow"/>
              <a:cs typeface="Arial Narrow"/>
              <a:sym typeface="Arial Narrow"/>
            </a:endParaRPr>
          </a:p>
        </p:txBody>
      </p:sp>
      <p:sp>
        <p:nvSpPr>
          <p:cNvPr id="111" name="Google Shape;111;p2"/>
          <p:cNvSpPr/>
          <p:nvPr/>
        </p:nvSpPr>
        <p:spPr>
          <a:xfrm>
            <a:off x="6096000" y="1259046"/>
            <a:ext cx="5740400" cy="1881188"/>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i="0" lang="es-MX" sz="1400" u="none" cap="none" strike="noStrike">
                <a:solidFill>
                  <a:srgbClr val="002060"/>
                </a:solidFill>
                <a:latin typeface="Arial Narrow"/>
                <a:ea typeface="Arial Narrow"/>
                <a:cs typeface="Arial Narrow"/>
                <a:sym typeface="Arial Narrow"/>
              </a:rPr>
              <a:t>Teniendo en cuenta el número de casos presentados de Cáncer en Menores de 18 años, por afiliación a EAPB en el año 2024 en el Distrito de Cartagena se evidencia que la EPS COOSALUD posee un 31,9% (n=38). (Figura 2)</a:t>
            </a:r>
            <a:endParaRPr/>
          </a:p>
        </p:txBody>
      </p:sp>
      <p:sp>
        <p:nvSpPr>
          <p:cNvPr id="112" name="Google Shape;112;p2"/>
          <p:cNvSpPr/>
          <p:nvPr/>
        </p:nvSpPr>
        <p:spPr>
          <a:xfrm>
            <a:off x="6070600" y="4052252"/>
            <a:ext cx="5740400" cy="2307908"/>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i="0" lang="es-MX" sz="1400" u="none" cap="none" strike="noStrike">
                <a:solidFill>
                  <a:srgbClr val="002060"/>
                </a:solidFill>
                <a:latin typeface="Arial Narrow"/>
                <a:ea typeface="Arial Narrow"/>
                <a:cs typeface="Arial Narrow"/>
                <a:sym typeface="Arial Narrow"/>
              </a:rPr>
              <a:t>En concordancia con la distribución de la notificación de la UPGD a la presente semana epidemiológica del año 2024 en el Distrito de Cartagena, se evidenció que la UPGD que ha reportado al evento Cáncer en Menores de 18 años la mayor cantidad de casos, corresponde a HOSPITAL INFANTIL NAPOLEON FRANCO PAREJA con 84,0% (n=100) (Figura 3).</a:t>
            </a:r>
            <a:endParaRPr b="1" i="0" sz="1400" u="none" cap="none" strike="noStrike">
              <a:solidFill>
                <a:srgbClr val="002060"/>
              </a:solidFill>
              <a:latin typeface="Arial Narrow"/>
              <a:ea typeface="Arial Narrow"/>
              <a:cs typeface="Arial Narrow"/>
              <a:sym typeface="Arial Narrow"/>
            </a:endParaRPr>
          </a:p>
        </p:txBody>
      </p:sp>
      <p:graphicFrame>
        <p:nvGraphicFramePr>
          <p:cNvPr id="113" name="Google Shape;113;p2"/>
          <p:cNvGraphicFramePr/>
          <p:nvPr/>
        </p:nvGraphicFramePr>
        <p:xfrm>
          <a:off x="633458" y="959325"/>
          <a:ext cx="5011966" cy="2541257"/>
        </p:xfrm>
        <a:graphic>
          <a:graphicData uri="http://schemas.openxmlformats.org/drawingml/2006/chart">
            <c:chart r:id="rId3"/>
          </a:graphicData>
        </a:graphic>
      </p:graphicFrame>
      <p:graphicFrame>
        <p:nvGraphicFramePr>
          <p:cNvPr id="114" name="Google Shape;114;p2"/>
          <p:cNvGraphicFramePr/>
          <p:nvPr/>
        </p:nvGraphicFramePr>
        <p:xfrm>
          <a:off x="633458" y="4020234"/>
          <a:ext cx="5011966" cy="2463693"/>
        </p:xfrm>
        <a:graphic>
          <a:graphicData uri="http://schemas.openxmlformats.org/drawingml/2006/chart">
            <c:chart r:id="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3"/>
          <p:cNvSpPr/>
          <p:nvPr/>
        </p:nvSpPr>
        <p:spPr>
          <a:xfrm>
            <a:off x="0" y="0"/>
            <a:ext cx="12192000" cy="609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002060"/>
                </a:solidFill>
                <a:latin typeface="Arial Narrow"/>
                <a:ea typeface="Arial Narrow"/>
                <a:cs typeface="Arial Narrow"/>
                <a:sym typeface="Arial Narrow"/>
              </a:rPr>
              <a:t>COMPORTAMIENTO DEMOGRÁFICO</a:t>
            </a:r>
            <a:endParaRPr b="1" i="0" sz="3200" u="none" cap="none" strike="noStrike">
              <a:solidFill>
                <a:srgbClr val="002060"/>
              </a:solidFill>
              <a:latin typeface="Arial Narrow"/>
              <a:ea typeface="Arial Narrow"/>
              <a:cs typeface="Arial Narrow"/>
              <a:sym typeface="Arial Narrow"/>
            </a:endParaRPr>
          </a:p>
        </p:txBody>
      </p:sp>
      <p:sp>
        <p:nvSpPr>
          <p:cNvPr id="120" name="Google Shape;120;p3"/>
          <p:cNvSpPr txBox="1"/>
          <p:nvPr/>
        </p:nvSpPr>
        <p:spPr>
          <a:xfrm>
            <a:off x="804621" y="5444935"/>
            <a:ext cx="10859057" cy="138499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es-MX" sz="1400" u="none" cap="none" strike="noStrike">
                <a:solidFill>
                  <a:srgbClr val="002060"/>
                </a:solidFill>
                <a:latin typeface="Arial Narrow"/>
                <a:ea typeface="Arial Narrow"/>
                <a:cs typeface="Arial Narrow"/>
                <a:sym typeface="Arial Narrow"/>
              </a:rPr>
              <a:t>El número de casos del evento Cáncer en Menores de 18 años, que se presentaron a la presente semana epidemiológica del año 2024, pertenecen al régimen Subsidiado el 68,07% (n=81); de los casos presentados el 54,62% (n=65) corresponde al sexo masculino; con respecto al rango de edad, los niños entre los 10 y 14 años poseen el 32,77% (n=39); en relación con la pertenencia étnica el 100,00% (n=119) pertenece a la variable Otro; por área de ocurrencia se reporta un 86,55% (n=103) de casos en el estrato 1, siendo la cabecera municipal la de mayor peso porcentual con un 84,87% (n=101). Cabe resaltar que el 7,56% (n=9) de los casos corresponde a nacionalidad venezolana.</a:t>
            </a:r>
            <a:endParaRPr/>
          </a:p>
          <a:p>
            <a:pPr indent="0" lvl="0" marL="0" marR="0" rtl="0" algn="just">
              <a:spcBef>
                <a:spcPts val="0"/>
              </a:spcBef>
              <a:spcAft>
                <a:spcPts val="0"/>
              </a:spcAft>
              <a:buNone/>
            </a:pPr>
            <a:r>
              <a:t/>
            </a:r>
            <a:endParaRPr b="1" i="0" sz="1400" u="none" cap="none" strike="noStrike">
              <a:solidFill>
                <a:srgbClr val="002060"/>
              </a:solidFill>
              <a:latin typeface="Arial Narrow"/>
              <a:ea typeface="Arial Narrow"/>
              <a:cs typeface="Arial Narrow"/>
              <a:sym typeface="Arial Narrow"/>
            </a:endParaRPr>
          </a:p>
        </p:txBody>
      </p:sp>
      <p:graphicFrame>
        <p:nvGraphicFramePr>
          <p:cNvPr id="121" name="Google Shape;121;p3"/>
          <p:cNvGraphicFramePr/>
          <p:nvPr/>
        </p:nvGraphicFramePr>
        <p:xfrm>
          <a:off x="8423678" y="3235405"/>
          <a:ext cx="3240000" cy="2160000"/>
        </p:xfrm>
        <a:graphic>
          <a:graphicData uri="http://schemas.openxmlformats.org/drawingml/2006/chart">
            <c:chart r:id="rId3"/>
          </a:graphicData>
        </a:graphic>
      </p:graphicFrame>
      <p:graphicFrame>
        <p:nvGraphicFramePr>
          <p:cNvPr id="122" name="Google Shape;122;p3"/>
          <p:cNvGraphicFramePr/>
          <p:nvPr/>
        </p:nvGraphicFramePr>
        <p:xfrm>
          <a:off x="4633593" y="890889"/>
          <a:ext cx="3240000" cy="2160000"/>
        </p:xfrm>
        <a:graphic>
          <a:graphicData uri="http://schemas.openxmlformats.org/drawingml/2006/chart">
            <c:chart r:id="rId4"/>
          </a:graphicData>
        </a:graphic>
      </p:graphicFrame>
      <p:graphicFrame>
        <p:nvGraphicFramePr>
          <p:cNvPr id="123" name="Google Shape;123;p3"/>
          <p:cNvGraphicFramePr/>
          <p:nvPr/>
        </p:nvGraphicFramePr>
        <p:xfrm>
          <a:off x="843508" y="3235405"/>
          <a:ext cx="3240000" cy="2160000"/>
        </p:xfrm>
        <a:graphic>
          <a:graphicData uri="http://schemas.openxmlformats.org/drawingml/2006/chart">
            <c:chart r:id="rId5"/>
          </a:graphicData>
        </a:graphic>
      </p:graphicFrame>
      <p:graphicFrame>
        <p:nvGraphicFramePr>
          <p:cNvPr id="124" name="Google Shape;124;p3"/>
          <p:cNvGraphicFramePr/>
          <p:nvPr/>
        </p:nvGraphicFramePr>
        <p:xfrm>
          <a:off x="4633593" y="3235405"/>
          <a:ext cx="3240000" cy="2160000"/>
        </p:xfrm>
        <a:graphic>
          <a:graphicData uri="http://schemas.openxmlformats.org/drawingml/2006/chart">
            <c:chart r:id="rId6"/>
          </a:graphicData>
        </a:graphic>
      </p:graphicFrame>
      <p:graphicFrame>
        <p:nvGraphicFramePr>
          <p:cNvPr id="125" name="Google Shape;125;p3"/>
          <p:cNvGraphicFramePr/>
          <p:nvPr/>
        </p:nvGraphicFramePr>
        <p:xfrm>
          <a:off x="8423678" y="890889"/>
          <a:ext cx="3240000" cy="2160000"/>
        </p:xfrm>
        <a:graphic>
          <a:graphicData uri="http://schemas.openxmlformats.org/drawingml/2006/chart">
            <c:chart r:id="rId7"/>
          </a:graphicData>
        </a:graphic>
      </p:graphicFrame>
      <p:graphicFrame>
        <p:nvGraphicFramePr>
          <p:cNvPr id="126" name="Google Shape;126;p3"/>
          <p:cNvGraphicFramePr/>
          <p:nvPr/>
        </p:nvGraphicFramePr>
        <p:xfrm>
          <a:off x="843508" y="867267"/>
          <a:ext cx="3240000" cy="2160000"/>
        </p:xfrm>
        <a:graphic>
          <a:graphicData uri="http://schemas.openxmlformats.org/drawingml/2006/chart">
            <c:chart r:id="rId8"/>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4"/>
          <p:cNvSpPr/>
          <p:nvPr/>
        </p:nvSpPr>
        <p:spPr>
          <a:xfrm>
            <a:off x="0" y="0"/>
            <a:ext cx="12192000" cy="609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002060"/>
                </a:solidFill>
                <a:latin typeface="Arial Narrow"/>
                <a:ea typeface="Arial Narrow"/>
                <a:cs typeface="Arial Narrow"/>
                <a:sym typeface="Arial Narrow"/>
              </a:rPr>
              <a:t>COMPORTAMIENTO DEMOGRÁFICO</a:t>
            </a:r>
            <a:endParaRPr b="1" i="0" sz="3200" u="none" cap="none" strike="noStrike">
              <a:solidFill>
                <a:srgbClr val="002060"/>
              </a:solidFill>
              <a:latin typeface="Arial Narrow"/>
              <a:ea typeface="Arial Narrow"/>
              <a:cs typeface="Arial Narrow"/>
              <a:sym typeface="Arial Narrow"/>
            </a:endParaRPr>
          </a:p>
        </p:txBody>
      </p:sp>
      <p:sp>
        <p:nvSpPr>
          <p:cNvPr id="132" name="Google Shape;132;p4"/>
          <p:cNvSpPr/>
          <p:nvPr/>
        </p:nvSpPr>
        <p:spPr>
          <a:xfrm>
            <a:off x="461818" y="5430982"/>
            <a:ext cx="11293302" cy="1200727"/>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i="0" lang="es-MX" sz="1600" u="none" cap="none" strike="noStrike">
                <a:solidFill>
                  <a:srgbClr val="002060"/>
                </a:solidFill>
                <a:latin typeface="Arial Narrow"/>
                <a:ea typeface="Arial Narrow"/>
                <a:cs typeface="Arial Narrow"/>
                <a:sym typeface="Arial Narrow"/>
              </a:rPr>
              <a:t>En concordancia con lo anterior y teniendo en cuenta los casos notificados del evento 115 – Cáncer en Menores de 18 años, en el Distrito de Cartagena hasta la presente semana epidemiológica, en la Localidad DE LA VIRGEN Y TURÍSTICA se presentaron 54 casos para un 45,4%; en la localidad HISTORICA Y DEL CARIBE se presentaron 31 casos para un 26,1% y para la localidad INDUSTRIAL Y DE LA BAHIA se presentaron 34 casos para un 28,6%.</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t/>
            </a:r>
            <a:endParaRPr b="1" i="0" sz="9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rPr b="1" i="0" lang="es-MX" sz="1600" u="none" cap="none" strike="noStrike">
                <a:solidFill>
                  <a:srgbClr val="002060"/>
                </a:solidFill>
                <a:latin typeface="Arial Narrow"/>
                <a:ea typeface="Arial Narrow"/>
                <a:cs typeface="Arial Narrow"/>
                <a:sym typeface="Arial Narrow"/>
              </a:rPr>
              <a:t>El barrio con más casos son EL POZÓN con diez (10) casos (8,4%)</a:t>
            </a:r>
            <a:endParaRPr b="1" i="0" sz="1600" u="none" cap="none" strike="noStrike">
              <a:solidFill>
                <a:srgbClr val="002060"/>
              </a:solidFill>
              <a:latin typeface="Arial Narrow"/>
              <a:ea typeface="Arial Narrow"/>
              <a:cs typeface="Arial Narrow"/>
              <a:sym typeface="Arial Narrow"/>
            </a:endParaRPr>
          </a:p>
        </p:txBody>
      </p:sp>
      <p:pic>
        <p:nvPicPr>
          <p:cNvPr id="133" name="Google Shape;133;p4"/>
          <p:cNvPicPr preferRelativeResize="0"/>
          <p:nvPr/>
        </p:nvPicPr>
        <p:blipFill rotWithShape="1">
          <a:blip r:embed="rId3">
            <a:alphaModFix/>
          </a:blip>
          <a:srcRect b="0" l="0" r="0" t="0"/>
          <a:stretch/>
        </p:blipFill>
        <p:spPr>
          <a:xfrm>
            <a:off x="325217" y="711242"/>
            <a:ext cx="2779950" cy="4474934"/>
          </a:xfrm>
          <a:prstGeom prst="rect">
            <a:avLst/>
          </a:prstGeom>
          <a:noFill/>
          <a:ln>
            <a:noFill/>
          </a:ln>
        </p:spPr>
      </p:pic>
      <p:pic>
        <p:nvPicPr>
          <p:cNvPr id="134" name="Google Shape;134;p4"/>
          <p:cNvPicPr preferRelativeResize="0"/>
          <p:nvPr/>
        </p:nvPicPr>
        <p:blipFill rotWithShape="1">
          <a:blip r:embed="rId4">
            <a:alphaModFix/>
          </a:blip>
          <a:srcRect b="0" l="0" r="0" t="0"/>
          <a:stretch/>
        </p:blipFill>
        <p:spPr>
          <a:xfrm>
            <a:off x="4718494" y="711242"/>
            <a:ext cx="2779950" cy="4280934"/>
          </a:xfrm>
          <a:prstGeom prst="rect">
            <a:avLst/>
          </a:prstGeom>
          <a:noFill/>
          <a:ln>
            <a:noFill/>
          </a:ln>
        </p:spPr>
      </p:pic>
      <p:pic>
        <p:nvPicPr>
          <p:cNvPr id="135" name="Google Shape;135;p4"/>
          <p:cNvPicPr preferRelativeResize="0"/>
          <p:nvPr/>
        </p:nvPicPr>
        <p:blipFill rotWithShape="1">
          <a:blip r:embed="rId5">
            <a:alphaModFix/>
          </a:blip>
          <a:srcRect b="0" l="0" r="0" t="0"/>
          <a:stretch/>
        </p:blipFill>
        <p:spPr>
          <a:xfrm>
            <a:off x="9111771" y="711242"/>
            <a:ext cx="2779950" cy="34144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5"/>
          <p:cNvSpPr/>
          <p:nvPr/>
        </p:nvSpPr>
        <p:spPr>
          <a:xfrm>
            <a:off x="0" y="0"/>
            <a:ext cx="12192000" cy="609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002060"/>
                </a:solidFill>
                <a:latin typeface="Arial Narrow"/>
                <a:ea typeface="Arial Narrow"/>
                <a:cs typeface="Arial Narrow"/>
                <a:sym typeface="Arial Narrow"/>
              </a:rPr>
              <a:t>TIPOS DE CÁNCER NOTIFICADOS</a:t>
            </a:r>
            <a:endParaRPr/>
          </a:p>
        </p:txBody>
      </p:sp>
      <p:sp>
        <p:nvSpPr>
          <p:cNvPr id="142" name="Google Shape;142;p5"/>
          <p:cNvSpPr/>
          <p:nvPr/>
        </p:nvSpPr>
        <p:spPr>
          <a:xfrm>
            <a:off x="410094" y="4682836"/>
            <a:ext cx="11486342" cy="1884219"/>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i="0" lang="es-MX" sz="1400" u="none" cap="none" strike="noStrike">
                <a:solidFill>
                  <a:srgbClr val="002060"/>
                </a:solidFill>
                <a:latin typeface="Arial Narrow"/>
                <a:ea typeface="Arial Narrow"/>
                <a:cs typeface="Arial Narrow"/>
                <a:sym typeface="Arial Narrow"/>
              </a:rPr>
              <a:t>Hasta la presente semana epidemiológica del año 2024 se han reportado 119 casos de cáncer en menores de 18 años, de los cuales el 13,45% (n=16) corresponden a leucemias y el 86,55% restante a otros tipos de cáncer diferentes a leucemia. El 15,97% (n=19) de los casos se encuentran confirmados. De acuerdo con la clasificación de ingreso, se reportan 5 casos con recaída y 2 casos como segunda neoplasia. </a:t>
            </a:r>
            <a:endParaRPr/>
          </a:p>
          <a:p>
            <a:pPr indent="0" lvl="0" marL="0" marR="0" rtl="0" algn="just">
              <a:spcBef>
                <a:spcPts val="0"/>
              </a:spcBef>
              <a:spcAft>
                <a:spcPts val="0"/>
              </a:spcAft>
              <a:buNone/>
            </a:pPr>
            <a:r>
              <a:t/>
            </a:r>
            <a:endParaRPr b="1" i="0" sz="14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rPr b="1" i="0" lang="es-MX" sz="1400" u="none" cap="none" strike="noStrike">
                <a:solidFill>
                  <a:srgbClr val="002060"/>
                </a:solidFill>
                <a:latin typeface="Arial Narrow"/>
                <a:ea typeface="Arial Narrow"/>
                <a:cs typeface="Arial Narrow"/>
                <a:sym typeface="Arial Narrow"/>
              </a:rPr>
              <a:t>De acuerdo a la adaptación de la Clasificación Internacional de Cáncer Infantil, ICCC-3, establecida en el Protocolo de Vigilancia en Salud Pública para CÁNCER EN MENORES DE 18 AÑOS, código 115, se han reportado 14 tipos de cáncer siendo OTRAS NEOPLASIAS MALIGNAS NO ESPECIFICADAS el de mayor proporción con 31,09% (n=37), seguido LINFOMAS Y NEOPLASIAS RETICULOENDOTELIALES con 15,13% (n=18) (Figura 11).</a:t>
            </a:r>
            <a:endParaRPr b="1" i="0" sz="1400" u="none" cap="none" strike="noStrike">
              <a:solidFill>
                <a:srgbClr val="002060"/>
              </a:solidFill>
              <a:latin typeface="Arial Narrow"/>
              <a:ea typeface="Arial Narrow"/>
              <a:cs typeface="Arial Narrow"/>
              <a:sym typeface="Arial Narrow"/>
            </a:endParaRPr>
          </a:p>
        </p:txBody>
      </p:sp>
      <p:graphicFrame>
        <p:nvGraphicFramePr>
          <p:cNvPr id="143" name="Google Shape;143;p5"/>
          <p:cNvGraphicFramePr/>
          <p:nvPr/>
        </p:nvGraphicFramePr>
        <p:xfrm>
          <a:off x="1793261" y="609600"/>
          <a:ext cx="8605478" cy="4073236"/>
        </p:xfrm>
        <a:graphic>
          <a:graphicData uri="http://schemas.openxmlformats.org/drawingml/2006/chart">
            <c:chart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6"/>
          <p:cNvSpPr/>
          <p:nvPr/>
        </p:nvSpPr>
        <p:spPr>
          <a:xfrm>
            <a:off x="0" y="0"/>
            <a:ext cx="12192000" cy="609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002060"/>
                </a:solidFill>
                <a:latin typeface="Arial Narrow"/>
                <a:ea typeface="Arial Narrow"/>
                <a:cs typeface="Arial Narrow"/>
                <a:sym typeface="Arial Narrow"/>
              </a:rPr>
              <a:t>COMPORTAMIENTO DE LOS INDICADORES DE VIGILANCIA</a:t>
            </a:r>
            <a:endParaRPr b="1" i="0" sz="3200" u="none" cap="none" strike="noStrike">
              <a:solidFill>
                <a:srgbClr val="002060"/>
              </a:solidFill>
              <a:latin typeface="Arial Narrow"/>
              <a:ea typeface="Arial Narrow"/>
              <a:cs typeface="Arial Narrow"/>
              <a:sym typeface="Arial Narrow"/>
            </a:endParaRPr>
          </a:p>
        </p:txBody>
      </p:sp>
      <p:sp>
        <p:nvSpPr>
          <p:cNvPr id="149" name="Google Shape;149;p6"/>
          <p:cNvSpPr/>
          <p:nvPr/>
        </p:nvSpPr>
        <p:spPr>
          <a:xfrm>
            <a:off x="426720" y="1056640"/>
            <a:ext cx="11297920" cy="5603240"/>
          </a:xfrm>
          <a:prstGeom prst="roundRect">
            <a:avLst>
              <a:gd fmla="val 16667" name="adj"/>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i="0" lang="es-MX" sz="1600" u="none" cap="none" strike="noStrike">
                <a:solidFill>
                  <a:srgbClr val="002060"/>
                </a:solidFill>
                <a:latin typeface="Arial Narrow"/>
                <a:ea typeface="Arial Narrow"/>
                <a:cs typeface="Arial Narrow"/>
                <a:sym typeface="Arial Narrow"/>
              </a:rPr>
              <a:t>La Tasa de incidencia de leucemias en menores de 15 años se presentaron 2 casos, para un valor de 0,823 por cada 100.000 habitantes. Por otro lado, la Tasa de incidencia de cáncer en menores de 18 años a partir del reporte de SIVIGILA presentaron dieciseis (16) casos hasta la presente semana epidemiológica, obteniendo un valor de 5,112 por cada 100.000 habitantes.</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rPr b="1" i="0" lang="es-MX" sz="1600" u="none" cap="none" strike="noStrike">
                <a:solidFill>
                  <a:srgbClr val="002060"/>
                </a:solidFill>
                <a:latin typeface="Arial Narrow"/>
                <a:ea typeface="Arial Narrow"/>
                <a:cs typeface="Arial Narrow"/>
                <a:sym typeface="Arial Narrow"/>
              </a:rPr>
              <a:t>Se han presentado 2 casos de defunción por este evento, lo que representa un valor de 0,682 por cada 100.000 habitantes.</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rPr b="1" i="0" lang="es-MX" sz="1600" u="none" cap="none" strike="noStrike">
                <a:solidFill>
                  <a:srgbClr val="002060"/>
                </a:solidFill>
                <a:latin typeface="Arial Narrow"/>
                <a:ea typeface="Arial Narrow"/>
                <a:cs typeface="Arial Narrow"/>
                <a:sym typeface="Arial Narrow"/>
              </a:rPr>
              <a:t>Hasta la presente semana se contó con una oportunidad dentro del rango ALTA para el indicador Oportunidad en la Presunción Diagnóstica (diagnóstico probable) ya que se obtuvo un valor promedio de 0,52; mientras que para el indicador Oportunidad en el Inicio de Tratamiento se obtuvo un resultado que se ubica en un rango de oportunidad ALTO con un promedio de 0,0. Por otro lado para la Oportunidad en la Confirmación Diagnóstica se ubica en el rango de oportunidad ALTO con un valor de 3,40.</a:t>
            </a:r>
            <a:endParaRPr/>
          </a:p>
          <a:p>
            <a:pPr indent="0" lvl="0" marL="0" marR="0" rtl="0" algn="just">
              <a:spcBef>
                <a:spcPts val="0"/>
              </a:spcBef>
              <a:spcAft>
                <a:spcPts val="0"/>
              </a:spcAft>
              <a:buNone/>
            </a:pPr>
            <a:r>
              <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rPr b="1" i="0" lang="es-MX" sz="1600" u="none" cap="none" strike="noStrike">
                <a:solidFill>
                  <a:srgbClr val="002060"/>
                </a:solidFill>
                <a:latin typeface="Arial Narrow"/>
                <a:ea typeface="Arial Narrow"/>
                <a:cs typeface="Arial Narrow"/>
                <a:sym typeface="Arial Narrow"/>
              </a:rPr>
              <a:t>Hay siete (n=7) registros reportados como Probables que no han sido ajustados por las UPGD, confirmando o descartando con ajustes 3 (confirmado por laboratorio), 6 (descartado) o D (descarte por error en digitación), por lo que el indicador Proporción De Casos Que Permanecen Como Probables se ubica en un 5,9%.</a:t>
            </a:r>
            <a:endParaRPr b="1" i="0" sz="1600" u="none" cap="none" strike="noStrike">
              <a:solidFill>
                <a:srgbClr val="002060"/>
              </a:solidFill>
              <a:latin typeface="Arial Narrow"/>
              <a:ea typeface="Arial Narrow"/>
              <a:cs typeface="Arial Narrow"/>
              <a:sym typeface="Arial Narrow"/>
            </a:endParaRPr>
          </a:p>
          <a:p>
            <a:pPr indent="0" lvl="0" marL="0" marR="0" rtl="0" algn="just">
              <a:spcBef>
                <a:spcPts val="0"/>
              </a:spcBef>
              <a:spcAft>
                <a:spcPts val="0"/>
              </a:spcAft>
              <a:buNone/>
            </a:pPr>
            <a:r>
              <a:t/>
            </a:r>
            <a:endParaRPr b="1" i="0" sz="1600" u="none" cap="none" strike="noStrike">
              <a:solidFill>
                <a:srgbClr val="002060"/>
              </a:solidFill>
              <a:latin typeface="Arial Narrow"/>
              <a:ea typeface="Arial Narrow"/>
              <a:cs typeface="Arial Narrow"/>
              <a:sym typeface="Arial Narrow"/>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7"/>
          <p:cNvSpPr/>
          <p:nvPr/>
        </p:nvSpPr>
        <p:spPr>
          <a:xfrm>
            <a:off x="0" y="0"/>
            <a:ext cx="12192000" cy="609600"/>
          </a:xfrm>
          <a:prstGeom prst="rect">
            <a:avLst/>
          </a:prstGeom>
          <a:gradFill>
            <a:gsLst>
              <a:gs pos="0">
                <a:srgbClr val="FFC647"/>
              </a:gs>
              <a:gs pos="50000">
                <a:srgbClr val="FFC600"/>
              </a:gs>
              <a:gs pos="100000">
                <a:srgbClr val="E3B400"/>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s-MX" sz="3200" u="none" cap="none" strike="noStrike">
                <a:solidFill>
                  <a:srgbClr val="002060"/>
                </a:solidFill>
                <a:latin typeface="Arial Narrow"/>
                <a:ea typeface="Arial Narrow"/>
                <a:cs typeface="Arial Narrow"/>
                <a:sym typeface="Arial Narrow"/>
              </a:rPr>
              <a:t>CONCLUSIONES</a:t>
            </a:r>
            <a:endParaRPr b="1" i="0" sz="3200" u="none" cap="none" strike="noStrike">
              <a:solidFill>
                <a:srgbClr val="002060"/>
              </a:solidFill>
              <a:latin typeface="Arial Narrow"/>
              <a:ea typeface="Arial Narrow"/>
              <a:cs typeface="Arial Narrow"/>
              <a:sym typeface="Arial Narrow"/>
            </a:endParaRPr>
          </a:p>
        </p:txBody>
      </p:sp>
      <p:sp>
        <p:nvSpPr>
          <p:cNvPr id="155" name="Google Shape;155;p7"/>
          <p:cNvSpPr/>
          <p:nvPr/>
        </p:nvSpPr>
        <p:spPr>
          <a:xfrm>
            <a:off x="426720" y="1056640"/>
            <a:ext cx="11297920" cy="5603240"/>
          </a:xfrm>
          <a:prstGeom prst="roundRect">
            <a:avLst>
              <a:gd fmla="val 16667" name="adj"/>
            </a:avLst>
          </a:prstGeom>
          <a:noFill/>
          <a:ln>
            <a:noFill/>
          </a:ln>
        </p:spPr>
        <p:txBody>
          <a:bodyPr anchorCtr="0" anchor="ctr" bIns="45700" lIns="91425" spcFirstLastPara="1" rIns="91425" wrap="square" tIns="45700">
            <a:noAutofit/>
          </a:bodyPr>
          <a:lstStyle/>
          <a:p>
            <a:pPr indent="-285750" lvl="0" marL="285750" marR="0" rtl="0" algn="just">
              <a:spcBef>
                <a:spcPts val="0"/>
              </a:spcBef>
              <a:spcAft>
                <a:spcPts val="0"/>
              </a:spcAft>
              <a:buClr>
                <a:srgbClr val="002060"/>
              </a:buClr>
              <a:buSzPts val="1600"/>
              <a:buFont typeface="Arial"/>
              <a:buChar char="•"/>
            </a:pPr>
            <a:r>
              <a:rPr b="1" i="0" lang="es-MX" sz="1600" u="none" cap="none" strike="noStrike">
                <a:solidFill>
                  <a:srgbClr val="002060"/>
                </a:solidFill>
                <a:latin typeface="Arial Narrow"/>
                <a:ea typeface="Arial Narrow"/>
                <a:cs typeface="Arial Narrow"/>
                <a:sym typeface="Arial Narrow"/>
              </a:rPr>
              <a:t>Año tras año, el número de casos reportados por las UPGD de la ciudad de Cartagena ha ido presentando un aumento significativo al duplicar los registros, pasando de 55 a 119 casos comparado con la misma semana del año inmediatamente anterior. </a:t>
            </a:r>
            <a:endParaRPr/>
          </a:p>
          <a:p>
            <a:pPr indent="-184150" lvl="0" marL="285750" marR="0" rtl="0" algn="just">
              <a:spcBef>
                <a:spcPts val="0"/>
              </a:spcBef>
              <a:spcAft>
                <a:spcPts val="0"/>
              </a:spcAft>
              <a:buClr>
                <a:schemeClr val="dk1"/>
              </a:buClr>
              <a:buSzPts val="1600"/>
              <a:buFont typeface="Arial"/>
              <a:buNone/>
            </a:pPr>
            <a:r>
              <a:t/>
            </a:r>
            <a:endParaRPr b="1" i="0" sz="1600" u="none" cap="none" strike="noStrike">
              <a:solidFill>
                <a:srgbClr val="002060"/>
              </a:solidFill>
              <a:latin typeface="Arial Narrow"/>
              <a:ea typeface="Arial Narrow"/>
              <a:cs typeface="Arial Narrow"/>
              <a:sym typeface="Arial Narrow"/>
            </a:endParaRPr>
          </a:p>
          <a:p>
            <a:pPr indent="-285750" lvl="0" marL="285750" marR="0" rtl="0" algn="just">
              <a:spcBef>
                <a:spcPts val="0"/>
              </a:spcBef>
              <a:spcAft>
                <a:spcPts val="0"/>
              </a:spcAft>
              <a:buClr>
                <a:srgbClr val="002060"/>
              </a:buClr>
              <a:buSzPts val="1600"/>
              <a:buFont typeface="Arial"/>
              <a:buChar char="•"/>
            </a:pPr>
            <a:r>
              <a:rPr b="1" i="0" lang="es-MX" sz="1600" u="none" cap="none" strike="noStrike">
                <a:solidFill>
                  <a:srgbClr val="002060"/>
                </a:solidFill>
                <a:latin typeface="Arial Narrow"/>
                <a:ea typeface="Arial Narrow"/>
                <a:cs typeface="Arial Narrow"/>
                <a:sym typeface="Arial Narrow"/>
              </a:rPr>
              <a:t>Los indicadores de Oportunidad de Presunción Diagnóstica, Oportunidad de Confirmación Diagnóstica y Oportunidad en el Inicio de Tratamiento, presentaron cifras acordes con el promedio nacional para los mismos.</a:t>
            </a:r>
            <a:endParaRPr/>
          </a:p>
          <a:p>
            <a:pPr indent="-184150" lvl="0" marL="285750" marR="0" rtl="0" algn="just">
              <a:spcBef>
                <a:spcPts val="0"/>
              </a:spcBef>
              <a:spcAft>
                <a:spcPts val="0"/>
              </a:spcAft>
              <a:buClr>
                <a:schemeClr val="dk1"/>
              </a:buClr>
              <a:buSzPts val="1600"/>
              <a:buFont typeface="Arial"/>
              <a:buNone/>
            </a:pPr>
            <a:r>
              <a:t/>
            </a:r>
            <a:endParaRPr b="1" i="0" sz="1600" u="none" cap="none" strike="noStrike">
              <a:solidFill>
                <a:srgbClr val="002060"/>
              </a:solidFill>
              <a:latin typeface="Arial Narrow"/>
              <a:ea typeface="Arial Narrow"/>
              <a:cs typeface="Arial Narrow"/>
              <a:sym typeface="Arial Narrow"/>
            </a:endParaRPr>
          </a:p>
          <a:p>
            <a:pPr indent="-285750" lvl="0" marL="285750" marR="0" rtl="0" algn="just">
              <a:spcBef>
                <a:spcPts val="0"/>
              </a:spcBef>
              <a:spcAft>
                <a:spcPts val="0"/>
              </a:spcAft>
              <a:buClr>
                <a:srgbClr val="002060"/>
              </a:buClr>
              <a:buSzPts val="1600"/>
              <a:buFont typeface="Arial"/>
              <a:buChar char="•"/>
            </a:pPr>
            <a:r>
              <a:rPr b="1" i="0" lang="es-MX" sz="1600" u="none" cap="none" strike="noStrike">
                <a:solidFill>
                  <a:srgbClr val="002060"/>
                </a:solidFill>
                <a:latin typeface="Arial Narrow"/>
                <a:ea typeface="Arial Narrow"/>
                <a:cs typeface="Arial Narrow"/>
                <a:sym typeface="Arial Narrow"/>
              </a:rPr>
              <a:t>Las neoplasias clasificadas como “Otras neoplasias malignas no especificadas” son las notificadas con mayor frecuencia y afecta principalmente a los grupos de edad entre los 10 y 14 años y entre los 0 y 4 años con 13 casos cada grupo. El segundo grupo de mayor notificación lo ocupa “Linfomas y neoplasias reticuloendoteliales” afectando en mayor proporción a los grupos de edad entre los 5 y 9 años.</a:t>
            </a:r>
            <a:endParaRPr b="1" i="0" sz="1600" u="none" cap="none" strike="noStrike">
              <a:solidFill>
                <a:srgbClr val="002060"/>
              </a:solidFill>
              <a:latin typeface="Arial Narrow"/>
              <a:ea typeface="Arial Narrow"/>
              <a:cs typeface="Arial Narrow"/>
              <a:sym typeface="Arial Narrow"/>
            </a:endParaRPr>
          </a:p>
          <a:p>
            <a:pPr indent="-184150" lvl="0" marL="285750" marR="0" rtl="0" algn="just">
              <a:spcBef>
                <a:spcPts val="0"/>
              </a:spcBef>
              <a:spcAft>
                <a:spcPts val="0"/>
              </a:spcAft>
              <a:buClr>
                <a:schemeClr val="dk1"/>
              </a:buClr>
              <a:buSzPts val="1600"/>
              <a:buFont typeface="Arial"/>
              <a:buNone/>
            </a:pPr>
            <a:r>
              <a:t/>
            </a:r>
            <a:endParaRPr b="1" i="0" sz="1600" u="none" cap="none" strike="noStrike">
              <a:solidFill>
                <a:srgbClr val="002060"/>
              </a:solidFill>
              <a:latin typeface="Arial Narrow"/>
              <a:ea typeface="Arial Narrow"/>
              <a:cs typeface="Arial Narrow"/>
              <a:sym typeface="Arial Narrow"/>
            </a:endParaRPr>
          </a:p>
          <a:p>
            <a:pPr indent="-285750" lvl="0" marL="285750" marR="0" rtl="0" algn="just">
              <a:spcBef>
                <a:spcPts val="0"/>
              </a:spcBef>
              <a:spcAft>
                <a:spcPts val="0"/>
              </a:spcAft>
              <a:buClr>
                <a:srgbClr val="002060"/>
              </a:buClr>
              <a:buSzPts val="1600"/>
              <a:buFont typeface="Arial"/>
              <a:buChar char="•"/>
            </a:pPr>
            <a:r>
              <a:rPr b="1" i="0" lang="es-MX" sz="1600" u="none" cap="none" strike="noStrike">
                <a:solidFill>
                  <a:srgbClr val="002060"/>
                </a:solidFill>
                <a:latin typeface="Arial Narrow"/>
                <a:ea typeface="Arial Narrow"/>
                <a:cs typeface="Arial Narrow"/>
                <a:sym typeface="Arial Narrow"/>
              </a:rPr>
              <a:t>Se hace énfasis en que el 86,55% de los casos reportados pertenecen al estrato 1.</a:t>
            </a:r>
            <a:endParaRPr/>
          </a:p>
          <a:p>
            <a:pPr indent="-184150" lvl="0" marL="285750" marR="0" rtl="0" algn="just">
              <a:spcBef>
                <a:spcPts val="0"/>
              </a:spcBef>
              <a:spcAft>
                <a:spcPts val="0"/>
              </a:spcAft>
              <a:buClr>
                <a:schemeClr val="dk1"/>
              </a:buClr>
              <a:buSzPts val="1600"/>
              <a:buFont typeface="Arial"/>
              <a:buNone/>
            </a:pPr>
            <a:r>
              <a:t/>
            </a:r>
            <a:endParaRPr b="1" i="0" sz="1600" u="none" cap="none" strike="noStrike">
              <a:solidFill>
                <a:srgbClr val="002060"/>
              </a:solidFill>
              <a:latin typeface="Arial Narrow"/>
              <a:ea typeface="Arial Narrow"/>
              <a:cs typeface="Arial Narrow"/>
              <a:sym typeface="Arial Narrow"/>
            </a:endParaRPr>
          </a:p>
          <a:p>
            <a:pPr indent="-184150" lvl="0" marL="285750" marR="0" rtl="0" algn="just">
              <a:spcBef>
                <a:spcPts val="0"/>
              </a:spcBef>
              <a:spcAft>
                <a:spcPts val="0"/>
              </a:spcAft>
              <a:buClr>
                <a:schemeClr val="dk1"/>
              </a:buClr>
              <a:buSzPts val="1600"/>
              <a:buFont typeface="Arial"/>
              <a:buNone/>
            </a:pPr>
            <a:r>
              <a:t/>
            </a:r>
            <a:endParaRPr b="1" i="0" sz="1600" u="none" cap="none" strike="noStrike">
              <a:solidFill>
                <a:srgbClr val="002060"/>
              </a:solidFill>
              <a:latin typeface="Arial Narrow"/>
              <a:ea typeface="Arial Narrow"/>
              <a:cs typeface="Arial Narrow"/>
              <a:sym typeface="Arial Narro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8"/>
          <p:cNvSpPr txBox="1"/>
          <p:nvPr/>
        </p:nvSpPr>
        <p:spPr>
          <a:xfrm>
            <a:off x="6096000" y="565864"/>
            <a:ext cx="5233034" cy="5726272"/>
          </a:xfrm>
          <a:prstGeom prst="rect">
            <a:avLst/>
          </a:prstGeom>
          <a:no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MX" sz="2000" u="none" cap="none" strike="noStrike">
                <a:solidFill>
                  <a:srgbClr val="1F3864"/>
                </a:solidFill>
                <a:latin typeface="Arial Narrow"/>
                <a:ea typeface="Arial Narrow"/>
                <a:cs typeface="Arial Narrow"/>
                <a:sym typeface="Arial Narrow"/>
              </a:rPr>
              <a:t>PROGRAMA DE VIGILANCIA EN SALUD PÚBLICA</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1" i="0" lang="es-MX" sz="2000" u="none" cap="none" strike="noStrike">
                <a:solidFill>
                  <a:srgbClr val="1F3864"/>
                </a:solidFill>
                <a:latin typeface="Arial Narrow"/>
                <a:ea typeface="Arial Narrow"/>
                <a:cs typeface="Arial Narrow"/>
                <a:sym typeface="Arial Narrow"/>
              </a:rPr>
              <a:t>DEPARTAMENTO ADMINISTRATIVO DISTRITAL DE SALUD DADIS</a:t>
            </a:r>
            <a:endParaRPr b="0" i="0" sz="1200" u="none" cap="none" strike="noStrike">
              <a:solidFill>
                <a:schemeClr val="dk1"/>
              </a:solidFill>
              <a:latin typeface="Arial"/>
              <a:ea typeface="Arial"/>
              <a:cs typeface="Arial"/>
              <a:sym typeface="Arial"/>
            </a:endParaRPr>
          </a:p>
          <a:p>
            <a:pPr indent="0" lvl="0" marL="0" marR="0" rtl="0" algn="ctr">
              <a:lnSpc>
                <a:spcPct val="107000"/>
              </a:lnSpc>
              <a:spcBef>
                <a:spcPts val="0"/>
              </a:spcBef>
              <a:spcAft>
                <a:spcPts val="0"/>
              </a:spcAft>
              <a:buNone/>
            </a:pPr>
            <a:r>
              <a:rPr b="1" i="0" lang="es-MX" sz="2000" u="none" cap="none" strike="noStrike">
                <a:solidFill>
                  <a:srgbClr val="1F3864"/>
                </a:solidFill>
                <a:latin typeface="Arial Narrow"/>
                <a:ea typeface="Arial Narrow"/>
                <a:cs typeface="Arial Narrow"/>
                <a:sym typeface="Arial Narrow"/>
              </a:rPr>
              <a:t> </a:t>
            </a:r>
            <a:endParaRPr/>
          </a:p>
          <a:p>
            <a:pPr indent="0" lvl="0" marL="0" marR="0" rtl="0" algn="ctr">
              <a:lnSpc>
                <a:spcPct val="107000"/>
              </a:lnSpc>
              <a:spcBef>
                <a:spcPts val="80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ctr">
              <a:spcBef>
                <a:spcPts val="800"/>
              </a:spcBef>
              <a:spcAft>
                <a:spcPts val="0"/>
              </a:spcAft>
              <a:buNone/>
            </a:pPr>
            <a:r>
              <a:rPr b="1" i="0" lang="es-MX" sz="2000" u="none" cap="none" strike="noStrike">
                <a:solidFill>
                  <a:srgbClr val="1F3864"/>
                </a:solidFill>
                <a:latin typeface="Arial Narrow"/>
                <a:ea typeface="Arial Narrow"/>
                <a:cs typeface="Arial Narrow"/>
                <a:sym typeface="Arial Narrow"/>
              </a:rPr>
              <a:t>ALEX ALBERTO TEJADA NUÑEZ</a:t>
            </a:r>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Director DADIS</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  </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 </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1" i="0" lang="es-MX" sz="2000" u="none" cap="none" strike="noStrike">
                <a:solidFill>
                  <a:srgbClr val="1F3864"/>
                </a:solidFill>
                <a:latin typeface="Arial Narrow"/>
                <a:ea typeface="Arial Narrow"/>
                <a:cs typeface="Arial Narrow"/>
                <a:sym typeface="Arial Narrow"/>
              </a:rPr>
              <a:t>EVA MASIEL PEREZ TORRES</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Líder Programa De Vigilancia En Salud Pública</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 </a:t>
            </a:r>
            <a:endParaRPr/>
          </a:p>
          <a:p>
            <a:pPr indent="0" lvl="0" marL="0" marR="0" rtl="0" algn="ctr">
              <a:spcBef>
                <a:spcPts val="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ELABORADO POR</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1" i="0" lang="es-MX" sz="2000" u="none" cap="none" strike="noStrike">
                <a:solidFill>
                  <a:srgbClr val="1F3864"/>
                </a:solidFill>
                <a:latin typeface="Arial Narrow"/>
                <a:ea typeface="Arial Narrow"/>
                <a:cs typeface="Arial Narrow"/>
                <a:sym typeface="Arial Narrow"/>
              </a:rPr>
              <a:t>DARYNEL DAVID DEL TORO LÓPEZ</a:t>
            </a:r>
            <a:endParaRPr b="0" i="0" sz="1200" u="none" cap="none" strike="noStrike">
              <a:solidFill>
                <a:schemeClr val="dk1"/>
              </a:solidFill>
              <a:latin typeface="Arial"/>
              <a:ea typeface="Arial"/>
              <a:cs typeface="Arial"/>
              <a:sym typeface="Arial"/>
            </a:endParaRPr>
          </a:p>
          <a:p>
            <a:pPr indent="0" lvl="0" marL="0" marR="0" rtl="0" algn="ctr">
              <a:spcBef>
                <a:spcPts val="0"/>
              </a:spcBef>
              <a:spcAft>
                <a:spcPts val="0"/>
              </a:spcAft>
              <a:buNone/>
            </a:pPr>
            <a:r>
              <a:rPr b="0" i="0" lang="es-MX" sz="2000" u="none" cap="none" strike="noStrike">
                <a:solidFill>
                  <a:srgbClr val="1F3864"/>
                </a:solidFill>
                <a:latin typeface="Arial Narrow"/>
                <a:ea typeface="Arial Narrow"/>
                <a:cs typeface="Arial Narrow"/>
                <a:sym typeface="Arial Narrow"/>
              </a:rPr>
              <a:t>Profesional Universitario</a:t>
            </a:r>
            <a:endParaRPr b="0" i="0" sz="1200" u="none" cap="none" strike="noStrike">
              <a:solidFill>
                <a:schemeClr val="dk1"/>
              </a:solidFill>
              <a:latin typeface="Arial"/>
              <a:ea typeface="Arial"/>
              <a:cs typeface="Arial"/>
              <a:sym typeface="Arial"/>
            </a:endParaRPr>
          </a:p>
        </p:txBody>
      </p:sp>
      <p:pic>
        <p:nvPicPr>
          <p:cNvPr descr="Ver las imágenes de origen" id="161" name="Google Shape;161;p8"/>
          <p:cNvPicPr preferRelativeResize="0"/>
          <p:nvPr/>
        </p:nvPicPr>
        <p:blipFill rotWithShape="1">
          <a:blip r:embed="rId3">
            <a:alphaModFix amt="85000"/>
          </a:blip>
          <a:srcRect b="0" l="0" r="0" t="0"/>
          <a:stretch/>
        </p:blipFill>
        <p:spPr>
          <a:xfrm>
            <a:off x="326707" y="751840"/>
            <a:ext cx="4828589" cy="2512457"/>
          </a:xfrm>
          <a:prstGeom prst="rect">
            <a:avLst/>
          </a:prstGeom>
          <a:noFill/>
          <a:ln>
            <a:noFill/>
          </a:ln>
        </p:spPr>
      </p:pic>
      <p:pic>
        <p:nvPicPr>
          <p:cNvPr descr="Logotipo, nombre de la empresa&#10;&#10;Descripción generada automáticamente" id="162" name="Google Shape;162;p8"/>
          <p:cNvPicPr preferRelativeResize="0"/>
          <p:nvPr/>
        </p:nvPicPr>
        <p:blipFill rotWithShape="1">
          <a:blip r:embed="rId4">
            <a:alphaModFix/>
          </a:blip>
          <a:srcRect b="0" l="0" r="0" t="0"/>
          <a:stretch/>
        </p:blipFill>
        <p:spPr>
          <a:xfrm>
            <a:off x="1166495" y="3276424"/>
            <a:ext cx="3232785" cy="2829736"/>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Carlos Alfonso LARA OROZCO</dc:creator>
</cp:coreProperties>
</file>