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62" r:id="rId3"/>
  </p:sldIdLst>
  <p:sldSz cx="9902825" cy="25201563"/>
  <p:notesSz cx="9144000" cy="6858000"/>
  <p:defaultTextStyle>
    <a:defPPr>
      <a:defRPr lang="es-ES"/>
    </a:defPPr>
    <a:lvl1pPr marL="0" algn="l" defTabSz="673776" rtl="0" eaLnBrk="1" latinLnBrk="0" hangingPunct="1">
      <a:defRPr sz="2700" kern="1200">
        <a:solidFill>
          <a:schemeClr val="tx1"/>
        </a:solidFill>
        <a:latin typeface="+mn-lt"/>
        <a:ea typeface="+mn-ea"/>
        <a:cs typeface="+mn-cs"/>
      </a:defRPr>
    </a:lvl1pPr>
    <a:lvl2pPr marL="673776" algn="l" defTabSz="673776" rtl="0" eaLnBrk="1" latinLnBrk="0" hangingPunct="1">
      <a:defRPr sz="2700" kern="1200">
        <a:solidFill>
          <a:schemeClr val="tx1"/>
        </a:solidFill>
        <a:latin typeface="+mn-lt"/>
        <a:ea typeface="+mn-ea"/>
        <a:cs typeface="+mn-cs"/>
      </a:defRPr>
    </a:lvl2pPr>
    <a:lvl3pPr marL="1347551" algn="l" defTabSz="673776" rtl="0" eaLnBrk="1" latinLnBrk="0" hangingPunct="1">
      <a:defRPr sz="2700" kern="1200">
        <a:solidFill>
          <a:schemeClr val="tx1"/>
        </a:solidFill>
        <a:latin typeface="+mn-lt"/>
        <a:ea typeface="+mn-ea"/>
        <a:cs typeface="+mn-cs"/>
      </a:defRPr>
    </a:lvl3pPr>
    <a:lvl4pPr marL="2021327" algn="l" defTabSz="673776" rtl="0" eaLnBrk="1" latinLnBrk="0" hangingPunct="1">
      <a:defRPr sz="2700" kern="1200">
        <a:solidFill>
          <a:schemeClr val="tx1"/>
        </a:solidFill>
        <a:latin typeface="+mn-lt"/>
        <a:ea typeface="+mn-ea"/>
        <a:cs typeface="+mn-cs"/>
      </a:defRPr>
    </a:lvl4pPr>
    <a:lvl5pPr marL="2695103" algn="l" defTabSz="673776" rtl="0" eaLnBrk="1" latinLnBrk="0" hangingPunct="1">
      <a:defRPr sz="2700" kern="1200">
        <a:solidFill>
          <a:schemeClr val="tx1"/>
        </a:solidFill>
        <a:latin typeface="+mn-lt"/>
        <a:ea typeface="+mn-ea"/>
        <a:cs typeface="+mn-cs"/>
      </a:defRPr>
    </a:lvl5pPr>
    <a:lvl6pPr marL="3368878" algn="l" defTabSz="673776" rtl="0" eaLnBrk="1" latinLnBrk="0" hangingPunct="1">
      <a:defRPr sz="2700" kern="1200">
        <a:solidFill>
          <a:schemeClr val="tx1"/>
        </a:solidFill>
        <a:latin typeface="+mn-lt"/>
        <a:ea typeface="+mn-ea"/>
        <a:cs typeface="+mn-cs"/>
      </a:defRPr>
    </a:lvl6pPr>
    <a:lvl7pPr marL="4042654" algn="l" defTabSz="673776" rtl="0" eaLnBrk="1" latinLnBrk="0" hangingPunct="1">
      <a:defRPr sz="2700" kern="1200">
        <a:solidFill>
          <a:schemeClr val="tx1"/>
        </a:solidFill>
        <a:latin typeface="+mn-lt"/>
        <a:ea typeface="+mn-ea"/>
        <a:cs typeface="+mn-cs"/>
      </a:defRPr>
    </a:lvl7pPr>
    <a:lvl8pPr marL="4716429" algn="l" defTabSz="673776" rtl="0" eaLnBrk="1" latinLnBrk="0" hangingPunct="1">
      <a:defRPr sz="2700" kern="1200">
        <a:solidFill>
          <a:schemeClr val="tx1"/>
        </a:solidFill>
        <a:latin typeface="+mn-lt"/>
        <a:ea typeface="+mn-ea"/>
        <a:cs typeface="+mn-cs"/>
      </a:defRPr>
    </a:lvl8pPr>
    <a:lvl9pPr marL="5390205" algn="l" defTabSz="673776"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25" userDrawn="1">
          <p15:clr>
            <a:srgbClr val="A4A3A4"/>
          </p15:clr>
        </p15:guide>
        <p15:guide id="2" pos="3119" userDrawn="1">
          <p15:clr>
            <a:srgbClr val="A4A3A4"/>
          </p15:clr>
        </p15:guide>
        <p15:guide id="3" orient="horz" pos="793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ace Alejandra Avila Mellizo" initials="GAAM" lastIdx="1" clrIdx="0">
    <p:extLst>
      <p:ext uri="{19B8F6BF-5375-455C-9EA6-DF929625EA0E}">
        <p15:presenceInfo xmlns:p15="http://schemas.microsoft.com/office/powerpoint/2012/main" userId="S-1-5-21-1123561945-299502267-1177238915-134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A8E0"/>
    <a:srgbClr val="F4FBBC"/>
    <a:srgbClr val="307BA3"/>
    <a:srgbClr val="B1DDBE"/>
    <a:srgbClr val="FDB985"/>
    <a:srgbClr val="FA7625"/>
    <a:srgbClr val="F5964F"/>
    <a:srgbClr val="FFFFFF"/>
    <a:srgbClr val="333333"/>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B0C766-8983-4D30-B890-5FA2163C83F5}" v="2" dt="2024-02-22T21:28:37.614"/>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Estilo claro 1 - Acento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64" autoAdjust="0"/>
    <p:restoredTop sz="99165" autoAdjust="0"/>
  </p:normalViewPr>
  <p:slideViewPr>
    <p:cSldViewPr snapToGrid="0" snapToObjects="1">
      <p:cViewPr>
        <p:scale>
          <a:sx n="100" d="100"/>
          <a:sy n="100" d="100"/>
        </p:scale>
        <p:origin x="854" y="72"/>
      </p:cViewPr>
      <p:guideLst>
        <p:guide orient="horz" pos="4425"/>
        <p:guide pos="3119"/>
        <p:guide orient="horz" pos="7939"/>
      </p:guideLst>
    </p:cSldViewPr>
  </p:slideViewPr>
  <p:notesTextViewPr>
    <p:cViewPr>
      <p:scale>
        <a:sx n="100" d="100"/>
        <a:sy n="100" d="100"/>
      </p:scale>
      <p:origin x="0" y="0"/>
    </p:cViewPr>
  </p:notesTextViewPr>
  <p:sorterViewPr>
    <p:cViewPr>
      <p:scale>
        <a:sx n="200" d="100"/>
        <a:sy n="200" d="100"/>
      </p:scale>
      <p:origin x="0" y="-10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sus\Desktop\VSP%20DADIS%202024\BOLETINES%20Y%20BASES%20DEPURADAS\BOLETINES\DEFECTOS%20CONGENITOS\Dasboard_Defectos%20Congenitos%202023.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sus\Desktop\VSP%20DADIS%202024\BOLETINES%20Y%20BASES%20DEPURADAS\BOLETINES\DEFECTOS%20CONGENITOS\Libro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sus\Desktop\VSP%20DADIS%202024\BOLETINES%20Y%20BASES%20DEPURADAS\BOLETINES\DEFECTOS%20CONGENITOS\Libro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Asus\Desktop\VSP%20DADIS%202024\BOLETINES%20Y%20BASES%20DEPURADAS\BOLETINES\DEFECTOS%20CONGENITOS\Libro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pivotSource>
    <c:name>[Dasboard_Defectos Congenitos 2023.xlsx]TD!TablaDinámica16</c:name>
    <c:fmtId val="96"/>
  </c:pivotSource>
  <c:chart>
    <c:autoTitleDeleted val="1"/>
    <c:pivotFmts>
      <c:pivotFmt>
        <c:idx val="0"/>
        <c:spPr>
          <a:solidFill>
            <a:schemeClr val="accent6"/>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1"/>
        <c:spPr>
          <a:solidFill>
            <a:schemeClr val="accent6"/>
          </a:solidFill>
          <a:ln w="19050">
            <a:solidFill>
              <a:schemeClr val="lt1"/>
            </a:solidFill>
          </a:ln>
          <a:effectLst/>
        </c:spPr>
      </c:pivotFmt>
      <c:pivotFmt>
        <c:idx val="2"/>
        <c:spPr>
          <a:solidFill>
            <a:schemeClr val="accent6"/>
          </a:solidFill>
          <a:ln w="19050">
            <a:solidFill>
              <a:schemeClr val="lt1"/>
            </a:solidFill>
          </a:ln>
          <a:effectLst/>
        </c:spPr>
      </c:pivotFmt>
      <c:pivotFmt>
        <c:idx val="3"/>
        <c:spPr>
          <a:solidFill>
            <a:schemeClr val="accent6"/>
          </a:solidFill>
          <a:ln w="19050">
            <a:solidFill>
              <a:schemeClr val="lt1"/>
            </a:solidFill>
          </a:ln>
          <a:effectLst/>
        </c:spPr>
      </c:pivotFmt>
      <c:pivotFmt>
        <c:idx val="4"/>
        <c:spPr>
          <a:solidFill>
            <a:schemeClr val="accent6"/>
          </a:solidFill>
          <a:ln w="19050">
            <a:solidFill>
              <a:schemeClr val="lt1"/>
            </a:solidFill>
          </a:ln>
          <a:effectLst/>
        </c:spPr>
      </c:pivotFmt>
      <c:pivotFmt>
        <c:idx val="5"/>
        <c:spPr>
          <a:solidFill>
            <a:schemeClr val="accent6"/>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6"/>
        <c:spPr>
          <a:solidFill>
            <a:schemeClr val="accent6"/>
          </a:solidFill>
          <a:ln w="19050">
            <a:solidFill>
              <a:schemeClr val="lt1"/>
            </a:solidFill>
          </a:ln>
          <a:effectLst/>
        </c:spPr>
      </c:pivotFmt>
      <c:pivotFmt>
        <c:idx val="7"/>
        <c:spPr>
          <a:solidFill>
            <a:schemeClr val="accent6"/>
          </a:solidFill>
          <a:ln w="19050">
            <a:solidFill>
              <a:schemeClr val="lt1"/>
            </a:solidFill>
          </a:ln>
          <a:effectLst/>
        </c:spPr>
      </c:pivotFmt>
      <c:pivotFmt>
        <c:idx val="8"/>
        <c:spPr>
          <a:solidFill>
            <a:schemeClr val="accent6"/>
          </a:solidFill>
          <a:ln w="19050">
            <a:solidFill>
              <a:schemeClr val="lt1"/>
            </a:solidFill>
          </a:ln>
          <a:effectLst/>
        </c:spPr>
      </c:pivotFmt>
      <c:pivotFmt>
        <c:idx val="9"/>
        <c:spPr>
          <a:solidFill>
            <a:schemeClr val="accent6"/>
          </a:solidFill>
          <a:ln w="19050">
            <a:solidFill>
              <a:schemeClr val="lt1"/>
            </a:solidFill>
          </a:ln>
          <a:effectLst/>
        </c:spPr>
      </c:pivotFmt>
      <c:pivotFmt>
        <c:idx val="10"/>
        <c:spPr>
          <a:solidFill>
            <a:schemeClr val="accent6"/>
          </a:solidFill>
          <a:ln w="19050">
            <a:solidFill>
              <a:schemeClr val="lt1"/>
            </a:solidFill>
          </a:ln>
          <a:effectLst/>
        </c:spPr>
      </c:pivotFmt>
      <c:pivotFmt>
        <c:idx val="11"/>
        <c:spPr>
          <a:solidFill>
            <a:schemeClr val="accent6"/>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12"/>
        <c:spPr>
          <a:solidFill>
            <a:schemeClr val="accent6"/>
          </a:solidFill>
          <a:ln w="19050">
            <a:solidFill>
              <a:schemeClr val="lt1"/>
            </a:solidFill>
          </a:ln>
          <a:effectLst/>
        </c:spPr>
      </c:pivotFmt>
      <c:pivotFmt>
        <c:idx val="13"/>
        <c:spPr>
          <a:solidFill>
            <a:schemeClr val="accent6"/>
          </a:solidFill>
          <a:ln w="19050">
            <a:solidFill>
              <a:schemeClr val="lt1"/>
            </a:solidFill>
          </a:ln>
          <a:effectLst/>
        </c:spPr>
      </c:pivotFmt>
      <c:pivotFmt>
        <c:idx val="14"/>
        <c:spPr>
          <a:solidFill>
            <a:schemeClr val="accent6"/>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15"/>
        <c:spPr>
          <a:solidFill>
            <a:schemeClr val="accent6"/>
          </a:solidFill>
          <a:ln w="19050">
            <a:solidFill>
              <a:schemeClr val="lt1"/>
            </a:solidFill>
          </a:ln>
          <a:effectLst/>
        </c:spPr>
      </c:pivotFmt>
      <c:pivotFmt>
        <c:idx val="16"/>
        <c:spPr>
          <a:solidFill>
            <a:schemeClr val="accent6"/>
          </a:solidFill>
          <a:ln w="19050">
            <a:solidFill>
              <a:schemeClr val="lt1"/>
            </a:solidFill>
          </a:ln>
          <a:effectLst/>
        </c:spPr>
      </c:pivotFmt>
      <c:pivotFmt>
        <c:idx val="17"/>
        <c:spPr>
          <a:solidFill>
            <a:schemeClr val="accent6"/>
          </a:solidFill>
          <a:ln w="19050">
            <a:solidFill>
              <a:schemeClr val="lt1"/>
            </a:solidFill>
          </a:ln>
          <a:effectLst/>
        </c:spPr>
        <c:marker>
          <c:symbol val="none"/>
        </c:marker>
        <c:dLbl>
          <c:idx val="0"/>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18"/>
        <c:spPr>
          <a:solidFill>
            <a:schemeClr val="accent6"/>
          </a:solidFill>
          <a:ln w="19050">
            <a:solidFill>
              <a:schemeClr val="lt1"/>
            </a:solidFill>
          </a:ln>
          <a:effectLst/>
        </c:spPr>
      </c:pivotFmt>
      <c:pivotFmt>
        <c:idx val="19"/>
        <c:spPr>
          <a:solidFill>
            <a:schemeClr val="accent6"/>
          </a:solidFill>
          <a:ln w="19050">
            <a:solidFill>
              <a:schemeClr val="lt1"/>
            </a:solidFill>
          </a:ln>
          <a:effectLst/>
        </c:spPr>
      </c:pivotFmt>
      <c:pivotFmt>
        <c:idx val="20"/>
        <c:spPr>
          <a:solidFill>
            <a:schemeClr val="accent6"/>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Lst>
        </c:dLbl>
      </c:pivotFmt>
      <c:pivotFmt>
        <c:idx val="21"/>
        <c:spPr>
          <a:solidFill>
            <a:schemeClr val="accent6"/>
          </a:solidFill>
          <a:ln w="19050">
            <a:solidFill>
              <a:schemeClr val="lt1"/>
            </a:solidFill>
          </a:ln>
          <a:effectLst/>
        </c:spPr>
      </c:pivotFmt>
      <c:pivotFmt>
        <c:idx val="22"/>
        <c:spPr>
          <a:solidFill>
            <a:schemeClr val="accent6"/>
          </a:solidFill>
          <a:ln w="19050">
            <a:solidFill>
              <a:schemeClr val="lt1"/>
            </a:solidFill>
          </a:ln>
          <a:effectLst/>
        </c:spPr>
      </c:pivotFmt>
    </c:pivotFmts>
    <c:plotArea>
      <c:layout/>
      <c:pieChart>
        <c:varyColors val="1"/>
        <c:ser>
          <c:idx val="0"/>
          <c:order val="0"/>
          <c:tx>
            <c:strRef>
              <c:f>TD!$B$95</c:f>
              <c:strCache>
                <c:ptCount val="1"/>
                <c:pt idx="0">
                  <c:v>Cuenta de nombre_nacionalidad</c:v>
                </c:pt>
              </c:strCache>
            </c:strRef>
          </c:tx>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1-3DE5-4E2D-BD72-0EC59C9147F7}"/>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3-3DE5-4E2D-BD72-0EC59C9147F7}"/>
              </c:ext>
            </c:extLst>
          </c:dPt>
          <c:dLbls>
            <c:dLbl>
              <c:idx val="0"/>
              <c:layout>
                <c:manualLayout>
                  <c:x val="-5.3459210832604055E-2"/>
                  <c:y val="-0.19142690174233107"/>
                </c:manualLayout>
              </c:layout>
              <c:tx>
                <c:rich>
                  <a:bodyPr/>
                  <a:lstStyle/>
                  <a:p>
                    <a:r>
                      <a:rPr lang="en-US" dirty="0"/>
                      <a:t>97,24%</a:t>
                    </a:r>
                  </a:p>
                </c:rich>
              </c:tx>
              <c:showLegendKey val="0"/>
              <c:showVal val="1"/>
              <c:showCatName val="0"/>
              <c:showSerName val="0"/>
              <c:showPercent val="0"/>
              <c:showBubbleSize val="0"/>
              <c:extLst>
                <c:ext xmlns:c15="http://schemas.microsoft.com/office/drawing/2012/chart" uri="{CE6537A1-D6FC-4f65-9D91-7224C49458BB}">
                  <c15:layout>
                    <c:manualLayout>
                      <c:w val="0.33278358743296027"/>
                      <c:h val="0.17806227525720236"/>
                    </c:manualLayout>
                  </c15:layout>
                  <c15:showDataLabelsRange val="0"/>
                </c:ext>
                <c:ext xmlns:c16="http://schemas.microsoft.com/office/drawing/2014/chart" uri="{C3380CC4-5D6E-409C-BE32-E72D297353CC}">
                  <c16:uniqueId val="{00000001-3DE5-4E2D-BD72-0EC59C9147F7}"/>
                </c:ext>
              </c:extLst>
            </c:dLbl>
            <c:dLbl>
              <c:idx val="1"/>
              <c:layout>
                <c:manualLayout>
                  <c:x val="5.0444448092579565E-2"/>
                  <c:y val="7.4257141106665342E-2"/>
                </c:manualLayout>
              </c:layout>
              <c:tx>
                <c:rich>
                  <a:bodyPr/>
                  <a:lstStyle/>
                  <a:p>
                    <a:r>
                      <a:rPr lang="en-US" dirty="0"/>
                      <a:t>2,76%</a:t>
                    </a:r>
                  </a:p>
                </c:rich>
              </c:tx>
              <c:showLegendKey val="0"/>
              <c:showVal val="1"/>
              <c:showCatName val="0"/>
              <c:showSerName val="0"/>
              <c:showPercent val="0"/>
              <c:showBubbleSize val="0"/>
              <c:extLst>
                <c:ext xmlns:c15="http://schemas.microsoft.com/office/drawing/2012/chart" uri="{CE6537A1-D6FC-4f65-9D91-7224C49458BB}">
                  <c15:layout>
                    <c:manualLayout>
                      <c:w val="0.35684023230763207"/>
                      <c:h val="0.18853652674292015"/>
                    </c:manualLayout>
                  </c15:layout>
                  <c15:showDataLabelsRange val="0"/>
                </c:ext>
                <c:ext xmlns:c16="http://schemas.microsoft.com/office/drawing/2014/chart" uri="{C3380CC4-5D6E-409C-BE32-E72D297353CC}">
                  <c16:uniqueId val="{00000003-3DE5-4E2D-BD72-0EC59C9147F7}"/>
                </c:ext>
              </c:extLst>
            </c:dLbl>
            <c:spPr>
              <a:noFill/>
              <a:ln>
                <a:noFill/>
              </a:ln>
              <a:effectLst/>
            </c:spPr>
            <c:txPr>
              <a:bodyPr rot="0" spcFirstLastPara="1" vertOverflow="ellipsis" vert="horz" wrap="square" anchor="ctr" anchorCtr="1"/>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TD!$A$96:$A$98</c:f>
              <c:strCache>
                <c:ptCount val="2"/>
                <c:pt idx="0">
                  <c:v>COLOMBIA</c:v>
                </c:pt>
                <c:pt idx="1">
                  <c:v>VENEZUELA</c:v>
                </c:pt>
              </c:strCache>
            </c:strRef>
          </c:cat>
          <c:val>
            <c:numRef>
              <c:f>TD!$B$96:$B$98</c:f>
              <c:numCache>
                <c:formatCode>General</c:formatCode>
                <c:ptCount val="2"/>
                <c:pt idx="0">
                  <c:v>93</c:v>
                </c:pt>
                <c:pt idx="1">
                  <c:v>3</c:v>
                </c:pt>
              </c:numCache>
            </c:numRef>
          </c:val>
          <c:extLst>
            <c:ext xmlns:c16="http://schemas.microsoft.com/office/drawing/2014/chart" uri="{C3380CC4-5D6E-409C-BE32-E72D297353CC}">
              <c16:uniqueId val="{00000004-3DE5-4E2D-BD72-0EC59C9147F7}"/>
            </c:ext>
          </c:extLst>
        </c:ser>
        <c:ser>
          <c:idx val="1"/>
          <c:order val="1"/>
          <c:tx>
            <c:strRef>
              <c:f>TD!$C$95</c:f>
              <c:strCache>
                <c:ptCount val="1"/>
                <c:pt idx="0">
                  <c:v>Cuenta de nombre_nacionalidad2</c:v>
                </c:pt>
              </c:strCache>
            </c:strRef>
          </c:tx>
          <c:dPt>
            <c:idx val="0"/>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6-3DE5-4E2D-BD72-0EC59C9147F7}"/>
              </c:ext>
            </c:extLst>
          </c:dPt>
          <c:dPt>
            <c:idx val="1"/>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8-3DE5-4E2D-BD72-0EC59C9147F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accent5">
                        <a:lumMod val="50000"/>
                      </a:schemeClr>
                    </a:solidFill>
                    <a:latin typeface="Arial Narrow" panose="020B0606020202030204" pitchFamily="34" charset="0"/>
                    <a:ea typeface="+mn-ea"/>
                    <a:cs typeface="+mn-cs"/>
                  </a:defRPr>
                </a:pPr>
                <a:endParaRPr lang="es-CO"/>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TD!$A$96:$A$98</c:f>
              <c:strCache>
                <c:ptCount val="2"/>
                <c:pt idx="0">
                  <c:v>COLOMBIA</c:v>
                </c:pt>
                <c:pt idx="1">
                  <c:v>VENEZUELA</c:v>
                </c:pt>
              </c:strCache>
            </c:strRef>
          </c:cat>
          <c:val>
            <c:numRef>
              <c:f>TD!$C$96:$C$98</c:f>
              <c:numCache>
                <c:formatCode>0.00%</c:formatCode>
                <c:ptCount val="2"/>
                <c:pt idx="0">
                  <c:v>0.96875</c:v>
                </c:pt>
                <c:pt idx="1">
                  <c:v>3.125E-2</c:v>
                </c:pt>
              </c:numCache>
            </c:numRef>
          </c:val>
          <c:extLst>
            <c:ext xmlns:c16="http://schemas.microsoft.com/office/drawing/2014/chart" uri="{C3380CC4-5D6E-409C-BE32-E72D297353CC}">
              <c16:uniqueId val="{00000009-3DE5-4E2D-BD72-0EC59C9147F7}"/>
            </c:ext>
          </c:extLst>
        </c:ser>
        <c:dLbls>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700" b="0" i="0" u="none" strike="noStrike" kern="1200" baseline="0">
              <a:solidFill>
                <a:schemeClr val="accent5">
                  <a:lumMod val="50000"/>
                </a:schemeClr>
              </a:solidFill>
              <a:latin typeface="Arial Narrow" panose="020B0606020202030204" pitchFamily="34" charset="0"/>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28575" cap="flat" cmpd="sng" algn="ctr">
      <a:noFill/>
      <a:prstDash val="solid"/>
      <a:miter lim="800000"/>
    </a:ln>
    <a:effectLst/>
  </c:spPr>
  <c:txPr>
    <a:bodyPr/>
    <a:lstStyle/>
    <a:p>
      <a:pPr>
        <a:defRPr>
          <a:solidFill>
            <a:schemeClr val="accent5">
              <a:lumMod val="50000"/>
            </a:schemeClr>
          </a:solidFill>
          <a:latin typeface="Arial Narrow" panose="020B0606020202030204" pitchFamily="34" charset="0"/>
          <a:ea typeface="+mn-ea"/>
          <a:cs typeface="+mn-cs"/>
        </a:defRPr>
      </a:pPr>
      <a:endParaRPr lang="es-CO"/>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Hoja1!$I$47</c:f>
              <c:strCache>
                <c:ptCount val="1"/>
                <c:pt idx="0">
                  <c:v>CASOS</c:v>
                </c:pt>
              </c:strCache>
            </c:strRef>
          </c:tx>
          <c:spPr>
            <a:solidFill>
              <a:schemeClr val="accent6">
                <a:lumMod val="20000"/>
                <a:lumOff val="80000"/>
              </a:schemeClr>
            </a:solidFill>
            <a:ln>
              <a:solidFill>
                <a:schemeClr val="accent6">
                  <a:lumMod val="50000"/>
                </a:schemeClr>
              </a:solidFill>
            </a:ln>
            <a:effectLst/>
          </c:spPr>
          <c:invertIfNegative val="0"/>
          <c:dLbls>
            <c:dLbl>
              <c:idx val="2"/>
              <c:tx>
                <c:rich>
                  <a:bodyPr/>
                  <a:lstStyle/>
                  <a:p>
                    <a:r>
                      <a:rPr lang="en-US" dirty="0"/>
                      <a:t>95</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6DF7-4C4E-9640-028134B5DB76}"/>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Hoja1!$H$48:$H$52</c:f>
              <c:strCache>
                <c:ptCount val="5"/>
                <c:pt idx="0">
                  <c:v>&lt; 14 años</c:v>
                </c:pt>
                <c:pt idx="1">
                  <c:v>15-19</c:v>
                </c:pt>
                <c:pt idx="2">
                  <c:v>20 -34</c:v>
                </c:pt>
                <c:pt idx="3">
                  <c:v>35-39</c:v>
                </c:pt>
                <c:pt idx="4">
                  <c:v>40 y mas</c:v>
                </c:pt>
              </c:strCache>
            </c:strRef>
          </c:cat>
          <c:val>
            <c:numRef>
              <c:f>Hoja1!$I$48:$I$52</c:f>
              <c:numCache>
                <c:formatCode>General</c:formatCode>
                <c:ptCount val="5"/>
                <c:pt idx="0">
                  <c:v>0</c:v>
                </c:pt>
                <c:pt idx="1">
                  <c:v>21</c:v>
                </c:pt>
                <c:pt idx="2">
                  <c:v>92</c:v>
                </c:pt>
                <c:pt idx="3">
                  <c:v>17</c:v>
                </c:pt>
                <c:pt idx="4">
                  <c:v>12</c:v>
                </c:pt>
              </c:numCache>
            </c:numRef>
          </c:val>
          <c:extLst>
            <c:ext xmlns:c16="http://schemas.microsoft.com/office/drawing/2014/chart" uri="{C3380CC4-5D6E-409C-BE32-E72D297353CC}">
              <c16:uniqueId val="{00000000-2D25-4F91-87E1-B3BF3CCA7A2E}"/>
            </c:ext>
          </c:extLst>
        </c:ser>
        <c:dLbls>
          <c:dLblPos val="outEnd"/>
          <c:showLegendKey val="0"/>
          <c:showVal val="1"/>
          <c:showCatName val="0"/>
          <c:showSerName val="0"/>
          <c:showPercent val="0"/>
          <c:showBubbleSize val="0"/>
        </c:dLbls>
        <c:gapWidth val="0"/>
        <c:axId val="607170143"/>
        <c:axId val="607145183"/>
      </c:barChart>
      <c:catAx>
        <c:axId val="607170143"/>
        <c:scaling>
          <c:orientation val="minMax"/>
        </c:scaling>
        <c:delete val="0"/>
        <c:axPos val="l"/>
        <c:title>
          <c:tx>
            <c:rich>
              <a:bodyPr rot="-54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r>
                  <a:rPr lang="es-CO" sz="700"/>
                  <a:t>Grupos</a:t>
                </a:r>
                <a:r>
                  <a:rPr lang="es-CO" sz="700" baseline="0"/>
                  <a:t> de edad</a:t>
                </a:r>
                <a:endParaRPr lang="es-CO" sz="700"/>
              </a:p>
            </c:rich>
          </c:tx>
          <c:overlay val="0"/>
          <c:spPr>
            <a:noFill/>
            <a:ln>
              <a:noFill/>
            </a:ln>
            <a:effectLst/>
          </c:spPr>
          <c:txPr>
            <a:bodyPr rot="-54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CO"/>
          </a:p>
        </c:txPr>
        <c:crossAx val="607145183"/>
        <c:crosses val="autoZero"/>
        <c:auto val="1"/>
        <c:lblAlgn val="ctr"/>
        <c:lblOffset val="100"/>
        <c:noMultiLvlLbl val="0"/>
      </c:catAx>
      <c:valAx>
        <c:axId val="607145183"/>
        <c:scaling>
          <c:orientation val="minMax"/>
        </c:scaling>
        <c:delete val="0"/>
        <c:axPos val="b"/>
        <c:title>
          <c:tx>
            <c:rich>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r>
                  <a:rPr lang="es-CO" sz="700"/>
                  <a:t>N° de casos</a:t>
                </a:r>
              </a:p>
            </c:rich>
          </c:tx>
          <c:overlay val="0"/>
          <c:spPr>
            <a:noFill/>
            <a:ln>
              <a:noFill/>
            </a:ln>
            <a:effectLst/>
          </c:spPr>
          <c:txPr>
            <a:bodyPr rot="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CO"/>
          </a:p>
        </c:txPr>
        <c:crossAx val="607170143"/>
        <c:crosses val="autoZero"/>
        <c:crossBetween val="between"/>
      </c:valAx>
      <c:spPr>
        <a:noFill/>
        <a:ln w="6350">
          <a:solidFill>
            <a:schemeClr val="bg1"/>
          </a:solidFill>
        </a:ln>
        <a:effectLst>
          <a:softEdge rad="266700"/>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col"/>
        <c:grouping val="clustered"/>
        <c:varyColors val="0"/>
        <c:ser>
          <c:idx val="0"/>
          <c:order val="0"/>
          <c:tx>
            <c:strRef>
              <c:f>Hoja1!$H$63</c:f>
              <c:strCache>
                <c:ptCount val="1"/>
                <c:pt idx="0">
                  <c:v>PREVALENCIA</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6"/>
                </a:solidFill>
                <a:prstDash val="sysDot"/>
              </a:ln>
              <a:effectLst/>
            </c:spPr>
            <c:trendlineType val="linear"/>
            <c:dispRSqr val="0"/>
            <c:dispEq val="0"/>
          </c:trendline>
          <c:cat>
            <c:numRef>
              <c:f>Hoja1!$I$60:$N$60</c:f>
              <c:numCache>
                <c:formatCode>General</c:formatCode>
                <c:ptCount val="6"/>
                <c:pt idx="0">
                  <c:v>2019</c:v>
                </c:pt>
                <c:pt idx="1">
                  <c:v>2020</c:v>
                </c:pt>
                <c:pt idx="2">
                  <c:v>2021</c:v>
                </c:pt>
                <c:pt idx="3">
                  <c:v>2022</c:v>
                </c:pt>
                <c:pt idx="4">
                  <c:v>2023</c:v>
                </c:pt>
                <c:pt idx="5">
                  <c:v>2024</c:v>
                </c:pt>
              </c:numCache>
            </c:numRef>
          </c:cat>
          <c:val>
            <c:numRef>
              <c:f>Hoja1!$I$63:$N$63</c:f>
              <c:numCache>
                <c:formatCode>0.00</c:formatCode>
                <c:ptCount val="6"/>
                <c:pt idx="0">
                  <c:v>62.828421293123149</c:v>
                </c:pt>
                <c:pt idx="1">
                  <c:v>55.373623102113726</c:v>
                </c:pt>
                <c:pt idx="2">
                  <c:v>77.964944229455952</c:v>
                </c:pt>
                <c:pt idx="3">
                  <c:v>82.99240210403272</c:v>
                </c:pt>
                <c:pt idx="4">
                  <c:v>197.23865877712032</c:v>
                </c:pt>
                <c:pt idx="5">
                  <c:v>155.99784830554063</c:v>
                </c:pt>
              </c:numCache>
            </c:numRef>
          </c:val>
          <c:extLst>
            <c:ext xmlns:c16="http://schemas.microsoft.com/office/drawing/2014/chart" uri="{C3380CC4-5D6E-409C-BE32-E72D297353CC}">
              <c16:uniqueId val="{00000001-6F42-4F0C-AB9E-106383A0C44E}"/>
            </c:ext>
          </c:extLst>
        </c:ser>
        <c:dLbls>
          <c:dLblPos val="outEnd"/>
          <c:showLegendKey val="0"/>
          <c:showVal val="1"/>
          <c:showCatName val="0"/>
          <c:showSerName val="0"/>
          <c:showPercent val="0"/>
          <c:showBubbleSize val="0"/>
        </c:dLbls>
        <c:gapWidth val="219"/>
        <c:overlap val="-27"/>
        <c:axId val="607165567"/>
        <c:axId val="607186367"/>
      </c:barChart>
      <c:catAx>
        <c:axId val="607165567"/>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CO"/>
                  <a:t>Años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607186367"/>
        <c:crosses val="autoZero"/>
        <c:auto val="1"/>
        <c:lblAlgn val="ctr"/>
        <c:lblOffset val="100"/>
        <c:noMultiLvlLbl val="0"/>
      </c:catAx>
      <c:valAx>
        <c:axId val="607186367"/>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s-CO"/>
                  <a:t>Prevalencia por 10.000 NV</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6071655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tx>
            <c:strRef>
              <c:f>Hoja2!$AB$3</c:f>
              <c:strCache>
                <c:ptCount val="1"/>
                <c:pt idx="0">
                  <c:v>Casos</c:v>
                </c:pt>
              </c:strCache>
            </c:strRef>
          </c:tx>
          <c:spPr>
            <a:solidFill>
              <a:schemeClr val="accent3"/>
            </a:solidFill>
            <a:ln>
              <a:noFill/>
            </a:ln>
            <a:effectLst/>
          </c:spPr>
          <c:invertIfNegative val="0"/>
          <c:val>
            <c:numRef>
              <c:f>Hoja2!$AB$4:$AB$42</c:f>
              <c:numCache>
                <c:formatCode>General</c:formatCode>
                <c:ptCount val="39"/>
                <c:pt idx="0">
                  <c:v>8</c:v>
                </c:pt>
                <c:pt idx="1">
                  <c:v>4</c:v>
                </c:pt>
                <c:pt idx="2">
                  <c:v>3</c:v>
                </c:pt>
                <c:pt idx="3">
                  <c:v>3</c:v>
                </c:pt>
                <c:pt idx="4">
                  <c:v>5</c:v>
                </c:pt>
                <c:pt idx="5">
                  <c:v>2</c:v>
                </c:pt>
                <c:pt idx="6">
                  <c:v>2</c:v>
                </c:pt>
                <c:pt idx="7">
                  <c:v>7</c:v>
                </c:pt>
                <c:pt idx="8">
                  <c:v>4</c:v>
                </c:pt>
                <c:pt idx="9">
                  <c:v>4</c:v>
                </c:pt>
                <c:pt idx="10">
                  <c:v>5</c:v>
                </c:pt>
                <c:pt idx="11">
                  <c:v>5</c:v>
                </c:pt>
                <c:pt idx="12">
                  <c:v>3</c:v>
                </c:pt>
                <c:pt idx="13">
                  <c:v>4</c:v>
                </c:pt>
                <c:pt idx="14">
                  <c:v>4</c:v>
                </c:pt>
                <c:pt idx="15">
                  <c:v>4</c:v>
                </c:pt>
                <c:pt idx="16">
                  <c:v>5</c:v>
                </c:pt>
                <c:pt idx="17">
                  <c:v>5</c:v>
                </c:pt>
                <c:pt idx="18">
                  <c:v>6</c:v>
                </c:pt>
                <c:pt idx="19">
                  <c:v>6</c:v>
                </c:pt>
                <c:pt idx="20">
                  <c:v>3</c:v>
                </c:pt>
                <c:pt idx="21">
                  <c:v>2</c:v>
                </c:pt>
                <c:pt idx="22">
                  <c:v>2</c:v>
                </c:pt>
                <c:pt idx="23">
                  <c:v>4</c:v>
                </c:pt>
                <c:pt idx="24">
                  <c:v>2</c:v>
                </c:pt>
                <c:pt idx="25">
                  <c:v>3</c:v>
                </c:pt>
                <c:pt idx="26">
                  <c:v>3</c:v>
                </c:pt>
                <c:pt idx="27">
                  <c:v>4</c:v>
                </c:pt>
                <c:pt idx="28">
                  <c:v>4</c:v>
                </c:pt>
                <c:pt idx="29">
                  <c:v>5</c:v>
                </c:pt>
                <c:pt idx="30">
                  <c:v>3</c:v>
                </c:pt>
                <c:pt idx="31">
                  <c:v>3</c:v>
                </c:pt>
                <c:pt idx="32">
                  <c:v>2</c:v>
                </c:pt>
                <c:pt idx="33">
                  <c:v>3</c:v>
                </c:pt>
                <c:pt idx="34">
                  <c:v>2</c:v>
                </c:pt>
                <c:pt idx="35">
                  <c:v>6</c:v>
                </c:pt>
                <c:pt idx="36">
                  <c:v>2</c:v>
                </c:pt>
                <c:pt idx="37">
                  <c:v>2</c:v>
                </c:pt>
                <c:pt idx="38">
                  <c:v>1</c:v>
                </c:pt>
              </c:numCache>
            </c:numRef>
          </c:val>
          <c:extLst>
            <c:ext xmlns:c16="http://schemas.microsoft.com/office/drawing/2014/chart" uri="{C3380CC4-5D6E-409C-BE32-E72D297353CC}">
              <c16:uniqueId val="{00000000-95A8-4D6F-B667-1855A581B203}"/>
            </c:ext>
          </c:extLst>
        </c:ser>
        <c:dLbls>
          <c:showLegendKey val="0"/>
          <c:showVal val="0"/>
          <c:showCatName val="0"/>
          <c:showSerName val="0"/>
          <c:showPercent val="0"/>
          <c:showBubbleSize val="0"/>
        </c:dLbls>
        <c:gapWidth val="219"/>
        <c:overlap val="-27"/>
        <c:axId val="1639930863"/>
        <c:axId val="1639921711"/>
      </c:barChart>
      <c:catAx>
        <c:axId val="1639930863"/>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s-CO"/>
                  <a:t>Semanas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s-CO"/>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CO"/>
          </a:p>
        </c:txPr>
        <c:crossAx val="1639921711"/>
        <c:crosses val="autoZero"/>
        <c:auto val="1"/>
        <c:lblAlgn val="ctr"/>
        <c:lblOffset val="100"/>
        <c:noMultiLvlLbl val="0"/>
      </c:catAx>
      <c:valAx>
        <c:axId val="1639921711"/>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s-CO"/>
                  <a:t>N° de casos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s-C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s-CO"/>
          </a:p>
        </c:txPr>
        <c:crossAx val="16399308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6">
  <a:schemeClr val="accent6"/>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A88D6916-3340-6549-86C8-1E4452CCF669}" type="datetimeFigureOut">
              <a:rPr lang="es-ES" smtClean="0"/>
              <a:t>18/10/2024</a:t>
            </a:fld>
            <a:endParaRPr lang="es-ES"/>
          </a:p>
        </p:txBody>
      </p:sp>
      <p:sp>
        <p:nvSpPr>
          <p:cNvPr id="4" name="Marcador de imagen de diapositiva 3"/>
          <p:cNvSpPr>
            <a:spLocks noGrp="1" noRot="1" noChangeAspect="1"/>
          </p:cNvSpPr>
          <p:nvPr>
            <p:ph type="sldImg" idx="2"/>
          </p:nvPr>
        </p:nvSpPr>
        <p:spPr>
          <a:xfrm>
            <a:off x="4067175" y="514350"/>
            <a:ext cx="1009650" cy="257175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9BEC1E5B-CE13-5F48-91DD-DFF6096CA92D}" type="slidenum">
              <a:rPr lang="es-ES" smtClean="0"/>
              <a:t>‹Nº›</a:t>
            </a:fld>
            <a:endParaRPr lang="es-ES"/>
          </a:p>
        </p:txBody>
      </p:sp>
    </p:spTree>
    <p:extLst>
      <p:ext uri="{BB962C8B-B14F-4D97-AF65-F5344CB8AC3E}">
        <p14:creationId xmlns:p14="http://schemas.microsoft.com/office/powerpoint/2010/main" val="227116104"/>
      </p:ext>
    </p:extLst>
  </p:cSld>
  <p:clrMap bg1="lt1" tx1="dk1" bg2="lt2" tx2="dk2" accent1="accent1" accent2="accent2" accent3="accent3" accent4="accent4" accent5="accent5" accent6="accent6" hlink="hlink" folHlink="folHlink"/>
  <p:notesStyle>
    <a:lvl1pPr marL="0" algn="l" defTabSz="673776" rtl="0" eaLnBrk="1" latinLnBrk="0" hangingPunct="1">
      <a:defRPr sz="1800" kern="1200">
        <a:solidFill>
          <a:schemeClr val="tx1"/>
        </a:solidFill>
        <a:latin typeface="+mn-lt"/>
        <a:ea typeface="+mn-ea"/>
        <a:cs typeface="+mn-cs"/>
      </a:defRPr>
    </a:lvl1pPr>
    <a:lvl2pPr marL="673776" algn="l" defTabSz="673776" rtl="0" eaLnBrk="1" latinLnBrk="0" hangingPunct="1">
      <a:defRPr sz="1800" kern="1200">
        <a:solidFill>
          <a:schemeClr val="tx1"/>
        </a:solidFill>
        <a:latin typeface="+mn-lt"/>
        <a:ea typeface="+mn-ea"/>
        <a:cs typeface="+mn-cs"/>
      </a:defRPr>
    </a:lvl2pPr>
    <a:lvl3pPr marL="1347551" algn="l" defTabSz="673776" rtl="0" eaLnBrk="1" latinLnBrk="0" hangingPunct="1">
      <a:defRPr sz="1800" kern="1200">
        <a:solidFill>
          <a:schemeClr val="tx1"/>
        </a:solidFill>
        <a:latin typeface="+mn-lt"/>
        <a:ea typeface="+mn-ea"/>
        <a:cs typeface="+mn-cs"/>
      </a:defRPr>
    </a:lvl3pPr>
    <a:lvl4pPr marL="2021327" algn="l" defTabSz="673776" rtl="0" eaLnBrk="1" latinLnBrk="0" hangingPunct="1">
      <a:defRPr sz="1800" kern="1200">
        <a:solidFill>
          <a:schemeClr val="tx1"/>
        </a:solidFill>
        <a:latin typeface="+mn-lt"/>
        <a:ea typeface="+mn-ea"/>
        <a:cs typeface="+mn-cs"/>
      </a:defRPr>
    </a:lvl4pPr>
    <a:lvl5pPr marL="2695103" algn="l" defTabSz="673776" rtl="0" eaLnBrk="1" latinLnBrk="0" hangingPunct="1">
      <a:defRPr sz="1800" kern="1200">
        <a:solidFill>
          <a:schemeClr val="tx1"/>
        </a:solidFill>
        <a:latin typeface="+mn-lt"/>
        <a:ea typeface="+mn-ea"/>
        <a:cs typeface="+mn-cs"/>
      </a:defRPr>
    </a:lvl5pPr>
    <a:lvl6pPr marL="3368878" algn="l" defTabSz="673776" rtl="0" eaLnBrk="1" latinLnBrk="0" hangingPunct="1">
      <a:defRPr sz="1800" kern="1200">
        <a:solidFill>
          <a:schemeClr val="tx1"/>
        </a:solidFill>
        <a:latin typeface="+mn-lt"/>
        <a:ea typeface="+mn-ea"/>
        <a:cs typeface="+mn-cs"/>
      </a:defRPr>
    </a:lvl6pPr>
    <a:lvl7pPr marL="4042654" algn="l" defTabSz="673776" rtl="0" eaLnBrk="1" latinLnBrk="0" hangingPunct="1">
      <a:defRPr sz="1800" kern="1200">
        <a:solidFill>
          <a:schemeClr val="tx1"/>
        </a:solidFill>
        <a:latin typeface="+mn-lt"/>
        <a:ea typeface="+mn-ea"/>
        <a:cs typeface="+mn-cs"/>
      </a:defRPr>
    </a:lvl7pPr>
    <a:lvl8pPr marL="4716429" algn="l" defTabSz="673776" rtl="0" eaLnBrk="1" latinLnBrk="0" hangingPunct="1">
      <a:defRPr sz="1800" kern="1200">
        <a:solidFill>
          <a:schemeClr val="tx1"/>
        </a:solidFill>
        <a:latin typeface="+mn-lt"/>
        <a:ea typeface="+mn-ea"/>
        <a:cs typeface="+mn-cs"/>
      </a:defRPr>
    </a:lvl8pPr>
    <a:lvl9pPr marL="5390205" algn="l" defTabSz="673776" rtl="0" eaLnBrk="1" latinLnBrk="0" hangingPunct="1">
      <a:defRPr sz="1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742721" y="7828825"/>
            <a:ext cx="8417401" cy="5402002"/>
          </a:xfrm>
        </p:spPr>
        <p:txBody>
          <a:bodyPr/>
          <a:lstStyle/>
          <a:p>
            <a:r>
              <a:rPr lang="es-ES_tradnl"/>
              <a:t>Clic para editar título</a:t>
            </a:r>
            <a:endParaRPr lang="es-ES"/>
          </a:p>
        </p:txBody>
      </p:sp>
      <p:sp>
        <p:nvSpPr>
          <p:cNvPr id="3" name="Subtítulo 2"/>
          <p:cNvSpPr>
            <a:spLocks noGrp="1"/>
          </p:cNvSpPr>
          <p:nvPr>
            <p:ph type="subTitle" idx="1"/>
          </p:nvPr>
        </p:nvSpPr>
        <p:spPr>
          <a:xfrm>
            <a:off x="1485424" y="14280894"/>
            <a:ext cx="6931978" cy="6440399"/>
          </a:xfrm>
        </p:spPr>
        <p:txBody>
          <a:bodyPr/>
          <a:lstStyle>
            <a:lvl1pPr marL="0" indent="0" algn="ctr">
              <a:buNone/>
              <a:defRPr>
                <a:solidFill>
                  <a:schemeClr val="tx1">
                    <a:tint val="75000"/>
                  </a:schemeClr>
                </a:solidFill>
              </a:defRPr>
            </a:lvl1pPr>
            <a:lvl2pPr marL="673732" indent="0" algn="ctr">
              <a:buNone/>
              <a:defRPr>
                <a:solidFill>
                  <a:schemeClr val="tx1">
                    <a:tint val="75000"/>
                  </a:schemeClr>
                </a:solidFill>
              </a:defRPr>
            </a:lvl2pPr>
            <a:lvl3pPr marL="1347462" indent="0" algn="ctr">
              <a:buNone/>
              <a:defRPr>
                <a:solidFill>
                  <a:schemeClr val="tx1">
                    <a:tint val="75000"/>
                  </a:schemeClr>
                </a:solidFill>
              </a:defRPr>
            </a:lvl3pPr>
            <a:lvl4pPr marL="2021194" indent="0" algn="ctr">
              <a:buNone/>
              <a:defRPr>
                <a:solidFill>
                  <a:schemeClr val="tx1">
                    <a:tint val="75000"/>
                  </a:schemeClr>
                </a:solidFill>
              </a:defRPr>
            </a:lvl4pPr>
            <a:lvl5pPr marL="2694924" indent="0" algn="ctr">
              <a:buNone/>
              <a:defRPr>
                <a:solidFill>
                  <a:schemeClr val="tx1">
                    <a:tint val="75000"/>
                  </a:schemeClr>
                </a:solidFill>
              </a:defRPr>
            </a:lvl5pPr>
            <a:lvl6pPr marL="3368652" indent="0" algn="ctr">
              <a:buNone/>
              <a:defRPr>
                <a:solidFill>
                  <a:schemeClr val="tx1">
                    <a:tint val="75000"/>
                  </a:schemeClr>
                </a:solidFill>
              </a:defRPr>
            </a:lvl6pPr>
            <a:lvl7pPr marL="4042385" indent="0" algn="ctr">
              <a:buNone/>
              <a:defRPr>
                <a:solidFill>
                  <a:schemeClr val="tx1">
                    <a:tint val="75000"/>
                  </a:schemeClr>
                </a:solidFill>
              </a:defRPr>
            </a:lvl7pPr>
            <a:lvl8pPr marL="4716114" indent="0" algn="ctr">
              <a:buNone/>
              <a:defRPr>
                <a:solidFill>
                  <a:schemeClr val="tx1">
                    <a:tint val="75000"/>
                  </a:schemeClr>
                </a:solidFill>
              </a:defRPr>
            </a:lvl8pPr>
            <a:lvl9pPr marL="5389845" indent="0" algn="ctr">
              <a:buNone/>
              <a:defRPr>
                <a:solidFill>
                  <a:schemeClr val="tx1">
                    <a:tint val="75000"/>
                  </a:schemeClr>
                </a:solidFill>
              </a:defRPr>
            </a:lvl9pPr>
          </a:lstStyle>
          <a:p>
            <a:r>
              <a:rPr lang="es-ES_tradnl"/>
              <a:t>Haga clic para modificar el estilo de subtítulo del patrón</a:t>
            </a:r>
            <a:endParaRPr lang="es-ES"/>
          </a:p>
        </p:txBody>
      </p:sp>
      <p:sp>
        <p:nvSpPr>
          <p:cNvPr id="4" name="Marcador de fecha 3"/>
          <p:cNvSpPr>
            <a:spLocks noGrp="1"/>
          </p:cNvSpPr>
          <p:nvPr>
            <p:ph type="dt" sz="half" idx="10"/>
          </p:nvPr>
        </p:nvSpPr>
        <p:spPr/>
        <p:txBody>
          <a:bodyPr/>
          <a:lstStyle/>
          <a:p>
            <a:fld id="{F68182B8-7DD0-774C-A33B-0DDA8D6C51A9}" type="datetimeFigureOut">
              <a:rPr lang="es-ES" smtClean="0"/>
              <a:t>18/10/2024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524769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68182B8-7DD0-774C-A33B-0DDA8D6C51A9}" type="datetimeFigureOut">
              <a:rPr lang="es-ES" smtClean="0"/>
              <a:t>18/10/2024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1397086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179548" y="1009235"/>
            <a:ext cx="2228136" cy="21503000"/>
          </a:xfrm>
        </p:spPr>
        <p:txBody>
          <a:bodyPr vert="eaVert"/>
          <a:lstStyle/>
          <a:p>
            <a:r>
              <a:rPr lang="es-ES_tradnl"/>
              <a:t>Clic para editar título</a:t>
            </a:r>
            <a:endParaRPr lang="es-ES"/>
          </a:p>
        </p:txBody>
      </p:sp>
      <p:sp>
        <p:nvSpPr>
          <p:cNvPr id="3" name="Marcador de texto vertical 2"/>
          <p:cNvSpPr>
            <a:spLocks noGrp="1"/>
          </p:cNvSpPr>
          <p:nvPr>
            <p:ph type="body" orient="vert" idx="1"/>
          </p:nvPr>
        </p:nvSpPr>
        <p:spPr>
          <a:xfrm>
            <a:off x="495141" y="1009235"/>
            <a:ext cx="6519360" cy="21503000"/>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68182B8-7DD0-774C-A33B-0DDA8D6C51A9}" type="datetimeFigureOut">
              <a:rPr lang="es-ES" smtClean="0"/>
              <a:t>18/10/2024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1948958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10"/>
          </p:nvPr>
        </p:nvSpPr>
        <p:spPr/>
        <p:txBody>
          <a:bodyPr/>
          <a:lstStyle/>
          <a:p>
            <a:fld id="{F68182B8-7DD0-774C-A33B-0DDA8D6C51A9}" type="datetimeFigureOut">
              <a:rPr lang="es-ES" smtClean="0"/>
              <a:t>18/10/2024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1532554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82260" y="16194343"/>
            <a:ext cx="8417401" cy="5005309"/>
          </a:xfrm>
        </p:spPr>
        <p:txBody>
          <a:bodyPr anchor="t"/>
          <a:lstStyle>
            <a:lvl1pPr algn="l">
              <a:defRPr sz="5900" b="1" cap="all"/>
            </a:lvl1pPr>
          </a:lstStyle>
          <a:p>
            <a:r>
              <a:rPr lang="es-ES_tradnl"/>
              <a:t>Clic para editar título</a:t>
            </a:r>
            <a:endParaRPr lang="es-ES"/>
          </a:p>
        </p:txBody>
      </p:sp>
      <p:sp>
        <p:nvSpPr>
          <p:cNvPr id="3" name="Marcador de texto 2"/>
          <p:cNvSpPr>
            <a:spLocks noGrp="1"/>
          </p:cNvSpPr>
          <p:nvPr>
            <p:ph type="body" idx="1"/>
          </p:nvPr>
        </p:nvSpPr>
        <p:spPr>
          <a:xfrm>
            <a:off x="782260" y="10681503"/>
            <a:ext cx="8417401" cy="5512840"/>
          </a:xfrm>
        </p:spPr>
        <p:txBody>
          <a:bodyPr anchor="b"/>
          <a:lstStyle>
            <a:lvl1pPr marL="0" indent="0">
              <a:buNone/>
              <a:defRPr sz="2900">
                <a:solidFill>
                  <a:schemeClr val="tx1">
                    <a:tint val="75000"/>
                  </a:schemeClr>
                </a:solidFill>
              </a:defRPr>
            </a:lvl1pPr>
            <a:lvl2pPr marL="673732" indent="0">
              <a:buNone/>
              <a:defRPr sz="2701">
                <a:solidFill>
                  <a:schemeClr val="tx1">
                    <a:tint val="75000"/>
                  </a:schemeClr>
                </a:solidFill>
              </a:defRPr>
            </a:lvl2pPr>
            <a:lvl3pPr marL="1347462" indent="0">
              <a:buNone/>
              <a:defRPr sz="2400">
                <a:solidFill>
                  <a:schemeClr val="tx1">
                    <a:tint val="75000"/>
                  </a:schemeClr>
                </a:solidFill>
              </a:defRPr>
            </a:lvl3pPr>
            <a:lvl4pPr marL="2021194" indent="0">
              <a:buNone/>
              <a:defRPr sz="2100">
                <a:solidFill>
                  <a:schemeClr val="tx1">
                    <a:tint val="75000"/>
                  </a:schemeClr>
                </a:solidFill>
              </a:defRPr>
            </a:lvl4pPr>
            <a:lvl5pPr marL="2694924" indent="0">
              <a:buNone/>
              <a:defRPr sz="2100">
                <a:solidFill>
                  <a:schemeClr val="tx1">
                    <a:tint val="75000"/>
                  </a:schemeClr>
                </a:solidFill>
              </a:defRPr>
            </a:lvl5pPr>
            <a:lvl6pPr marL="3368652" indent="0">
              <a:buNone/>
              <a:defRPr sz="2100">
                <a:solidFill>
                  <a:schemeClr val="tx1">
                    <a:tint val="75000"/>
                  </a:schemeClr>
                </a:solidFill>
              </a:defRPr>
            </a:lvl6pPr>
            <a:lvl7pPr marL="4042385" indent="0">
              <a:buNone/>
              <a:defRPr sz="2100">
                <a:solidFill>
                  <a:schemeClr val="tx1">
                    <a:tint val="75000"/>
                  </a:schemeClr>
                </a:solidFill>
              </a:defRPr>
            </a:lvl7pPr>
            <a:lvl8pPr marL="4716114" indent="0">
              <a:buNone/>
              <a:defRPr sz="2100">
                <a:solidFill>
                  <a:schemeClr val="tx1">
                    <a:tint val="75000"/>
                  </a:schemeClr>
                </a:solidFill>
              </a:defRPr>
            </a:lvl8pPr>
            <a:lvl9pPr marL="5389845" indent="0">
              <a:buNone/>
              <a:defRPr sz="21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F68182B8-7DD0-774C-A33B-0DDA8D6C51A9}" type="datetimeFigureOut">
              <a:rPr lang="es-ES" smtClean="0"/>
              <a:t>18/10/2024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1233617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contenido 2"/>
          <p:cNvSpPr>
            <a:spLocks noGrp="1"/>
          </p:cNvSpPr>
          <p:nvPr>
            <p:ph sz="half" idx="1"/>
          </p:nvPr>
        </p:nvSpPr>
        <p:spPr>
          <a:xfrm>
            <a:off x="495141" y="5880368"/>
            <a:ext cx="4373748" cy="16631868"/>
          </a:xfrm>
        </p:spPr>
        <p:txBody>
          <a:bodyPr/>
          <a:lstStyle>
            <a:lvl1pPr>
              <a:defRPr sz="4098"/>
            </a:lvl1pPr>
            <a:lvl2pPr>
              <a:defRPr sz="3500"/>
            </a:lvl2pPr>
            <a:lvl3pPr>
              <a:defRPr sz="2900"/>
            </a:lvl3pPr>
            <a:lvl4pPr>
              <a:defRPr sz="2701"/>
            </a:lvl4pPr>
            <a:lvl5pPr>
              <a:defRPr sz="2701"/>
            </a:lvl5pPr>
            <a:lvl6pPr>
              <a:defRPr sz="2701"/>
            </a:lvl6pPr>
            <a:lvl7pPr>
              <a:defRPr sz="2701"/>
            </a:lvl7pPr>
            <a:lvl8pPr>
              <a:defRPr sz="2701"/>
            </a:lvl8pPr>
            <a:lvl9pPr>
              <a:defRPr sz="2701"/>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contenido 3"/>
          <p:cNvSpPr>
            <a:spLocks noGrp="1"/>
          </p:cNvSpPr>
          <p:nvPr>
            <p:ph sz="half" idx="2"/>
          </p:nvPr>
        </p:nvSpPr>
        <p:spPr>
          <a:xfrm>
            <a:off x="5033936" y="5880368"/>
            <a:ext cx="4373748" cy="16631868"/>
          </a:xfrm>
        </p:spPr>
        <p:txBody>
          <a:bodyPr/>
          <a:lstStyle>
            <a:lvl1pPr>
              <a:defRPr sz="4098"/>
            </a:lvl1pPr>
            <a:lvl2pPr>
              <a:defRPr sz="3500"/>
            </a:lvl2pPr>
            <a:lvl3pPr>
              <a:defRPr sz="2900"/>
            </a:lvl3pPr>
            <a:lvl4pPr>
              <a:defRPr sz="2701"/>
            </a:lvl4pPr>
            <a:lvl5pPr>
              <a:defRPr sz="2701"/>
            </a:lvl5pPr>
            <a:lvl6pPr>
              <a:defRPr sz="2701"/>
            </a:lvl6pPr>
            <a:lvl7pPr>
              <a:defRPr sz="2701"/>
            </a:lvl7pPr>
            <a:lvl8pPr>
              <a:defRPr sz="2701"/>
            </a:lvl8pPr>
            <a:lvl9pPr>
              <a:defRPr sz="2701"/>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fecha 4"/>
          <p:cNvSpPr>
            <a:spLocks noGrp="1"/>
          </p:cNvSpPr>
          <p:nvPr>
            <p:ph type="dt" sz="half" idx="10"/>
          </p:nvPr>
        </p:nvSpPr>
        <p:spPr/>
        <p:txBody>
          <a:bodyPr/>
          <a:lstStyle/>
          <a:p>
            <a:fld id="{F68182B8-7DD0-774C-A33B-0DDA8D6C51A9}" type="datetimeFigureOut">
              <a:rPr lang="es-ES" smtClean="0"/>
              <a:t>18/10/2024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202697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s-ES"/>
          </a:p>
        </p:txBody>
      </p:sp>
      <p:sp>
        <p:nvSpPr>
          <p:cNvPr id="3" name="Marcador de texto 2"/>
          <p:cNvSpPr>
            <a:spLocks noGrp="1"/>
          </p:cNvSpPr>
          <p:nvPr>
            <p:ph type="body" idx="1"/>
          </p:nvPr>
        </p:nvSpPr>
        <p:spPr>
          <a:xfrm>
            <a:off x="495149" y="5641193"/>
            <a:ext cx="4375467" cy="2350976"/>
          </a:xfrm>
        </p:spPr>
        <p:txBody>
          <a:bodyPr anchor="b"/>
          <a:lstStyle>
            <a:lvl1pPr marL="0" indent="0">
              <a:buNone/>
              <a:defRPr sz="3500" b="1"/>
            </a:lvl1pPr>
            <a:lvl2pPr marL="673732" indent="0">
              <a:buNone/>
              <a:defRPr sz="2900" b="1"/>
            </a:lvl2pPr>
            <a:lvl3pPr marL="1347462" indent="0">
              <a:buNone/>
              <a:defRPr sz="2701" b="1"/>
            </a:lvl3pPr>
            <a:lvl4pPr marL="2021194" indent="0">
              <a:buNone/>
              <a:defRPr sz="2400" b="1"/>
            </a:lvl4pPr>
            <a:lvl5pPr marL="2694924" indent="0">
              <a:buNone/>
              <a:defRPr sz="2400" b="1"/>
            </a:lvl5pPr>
            <a:lvl6pPr marL="3368652" indent="0">
              <a:buNone/>
              <a:defRPr sz="2400" b="1"/>
            </a:lvl6pPr>
            <a:lvl7pPr marL="4042385" indent="0">
              <a:buNone/>
              <a:defRPr sz="2400" b="1"/>
            </a:lvl7pPr>
            <a:lvl8pPr marL="4716114" indent="0">
              <a:buNone/>
              <a:defRPr sz="2400" b="1"/>
            </a:lvl8pPr>
            <a:lvl9pPr marL="5389845" indent="0">
              <a:buNone/>
              <a:defRPr sz="24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95149" y="7992172"/>
            <a:ext cx="4375467" cy="14520067"/>
          </a:xfrm>
        </p:spPr>
        <p:txBody>
          <a:bodyPr/>
          <a:lstStyle>
            <a:lvl1pPr>
              <a:defRPr sz="3500"/>
            </a:lvl1pPr>
            <a:lvl2pPr>
              <a:defRPr sz="2900"/>
            </a:lvl2pPr>
            <a:lvl3pPr>
              <a:defRPr sz="2701"/>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5" name="Marcador de texto 4"/>
          <p:cNvSpPr>
            <a:spLocks noGrp="1"/>
          </p:cNvSpPr>
          <p:nvPr>
            <p:ph type="body" sz="quarter" idx="3"/>
          </p:nvPr>
        </p:nvSpPr>
        <p:spPr>
          <a:xfrm>
            <a:off x="5030498" y="5641193"/>
            <a:ext cx="4377186" cy="2350976"/>
          </a:xfrm>
        </p:spPr>
        <p:txBody>
          <a:bodyPr anchor="b"/>
          <a:lstStyle>
            <a:lvl1pPr marL="0" indent="0">
              <a:buNone/>
              <a:defRPr sz="3500" b="1"/>
            </a:lvl1pPr>
            <a:lvl2pPr marL="673732" indent="0">
              <a:buNone/>
              <a:defRPr sz="2900" b="1"/>
            </a:lvl2pPr>
            <a:lvl3pPr marL="1347462" indent="0">
              <a:buNone/>
              <a:defRPr sz="2701" b="1"/>
            </a:lvl3pPr>
            <a:lvl4pPr marL="2021194" indent="0">
              <a:buNone/>
              <a:defRPr sz="2400" b="1"/>
            </a:lvl4pPr>
            <a:lvl5pPr marL="2694924" indent="0">
              <a:buNone/>
              <a:defRPr sz="2400" b="1"/>
            </a:lvl5pPr>
            <a:lvl6pPr marL="3368652" indent="0">
              <a:buNone/>
              <a:defRPr sz="2400" b="1"/>
            </a:lvl6pPr>
            <a:lvl7pPr marL="4042385" indent="0">
              <a:buNone/>
              <a:defRPr sz="2400" b="1"/>
            </a:lvl7pPr>
            <a:lvl8pPr marL="4716114" indent="0">
              <a:buNone/>
              <a:defRPr sz="2400" b="1"/>
            </a:lvl8pPr>
            <a:lvl9pPr marL="5389845" indent="0">
              <a:buNone/>
              <a:defRPr sz="24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5030498" y="7992172"/>
            <a:ext cx="4377186" cy="14520067"/>
          </a:xfrm>
        </p:spPr>
        <p:txBody>
          <a:bodyPr/>
          <a:lstStyle>
            <a:lvl1pPr>
              <a:defRPr sz="3500"/>
            </a:lvl1pPr>
            <a:lvl2pPr>
              <a:defRPr sz="2900"/>
            </a:lvl2pPr>
            <a:lvl3pPr>
              <a:defRPr sz="2701"/>
            </a:lvl3pPr>
            <a:lvl4pPr>
              <a:defRPr sz="2400"/>
            </a:lvl4pPr>
            <a:lvl5pPr>
              <a:defRPr sz="2400"/>
            </a:lvl5pPr>
            <a:lvl6pPr>
              <a:defRPr sz="2400"/>
            </a:lvl6pPr>
            <a:lvl7pPr>
              <a:defRPr sz="2400"/>
            </a:lvl7pPr>
            <a:lvl8pPr>
              <a:defRPr sz="2400"/>
            </a:lvl8pPr>
            <a:lvl9pPr>
              <a:defRPr sz="24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7" name="Marcador de fecha 6"/>
          <p:cNvSpPr>
            <a:spLocks noGrp="1"/>
          </p:cNvSpPr>
          <p:nvPr>
            <p:ph type="dt" sz="half" idx="10"/>
          </p:nvPr>
        </p:nvSpPr>
        <p:spPr/>
        <p:txBody>
          <a:bodyPr/>
          <a:lstStyle/>
          <a:p>
            <a:fld id="{F68182B8-7DD0-774C-A33B-0DDA8D6C51A9}" type="datetimeFigureOut">
              <a:rPr lang="es-ES" smtClean="0"/>
              <a:t>18/10/2024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262024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s-ES"/>
          </a:p>
        </p:txBody>
      </p:sp>
      <p:sp>
        <p:nvSpPr>
          <p:cNvPr id="3" name="Marcador de fecha 2"/>
          <p:cNvSpPr>
            <a:spLocks noGrp="1"/>
          </p:cNvSpPr>
          <p:nvPr>
            <p:ph type="dt" sz="half" idx="10"/>
          </p:nvPr>
        </p:nvSpPr>
        <p:spPr/>
        <p:txBody>
          <a:bodyPr/>
          <a:lstStyle/>
          <a:p>
            <a:fld id="{F68182B8-7DD0-774C-A33B-0DDA8D6C51A9}" type="datetimeFigureOut">
              <a:rPr lang="es-ES" smtClean="0"/>
              <a:t>18/10/2024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394096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68182B8-7DD0-774C-A33B-0DDA8D6C51A9}" type="datetimeFigureOut">
              <a:rPr lang="es-ES" smtClean="0"/>
              <a:t>18/10/2024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332073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95155" y="1003401"/>
            <a:ext cx="3257961" cy="4270263"/>
          </a:xfrm>
        </p:spPr>
        <p:txBody>
          <a:bodyPr anchor="b"/>
          <a:lstStyle>
            <a:lvl1pPr algn="l">
              <a:defRPr sz="2900" b="1"/>
            </a:lvl1pPr>
          </a:lstStyle>
          <a:p>
            <a:r>
              <a:rPr lang="es-ES_tradnl"/>
              <a:t>Clic para editar título</a:t>
            </a:r>
            <a:endParaRPr lang="es-ES"/>
          </a:p>
        </p:txBody>
      </p:sp>
      <p:sp>
        <p:nvSpPr>
          <p:cNvPr id="3" name="Marcador de contenido 2"/>
          <p:cNvSpPr>
            <a:spLocks noGrp="1"/>
          </p:cNvSpPr>
          <p:nvPr>
            <p:ph idx="1"/>
          </p:nvPr>
        </p:nvSpPr>
        <p:spPr>
          <a:xfrm>
            <a:off x="3871730" y="1003404"/>
            <a:ext cx="5535954" cy="21508835"/>
          </a:xfrm>
        </p:spPr>
        <p:txBody>
          <a:bodyPr/>
          <a:lstStyle>
            <a:lvl1pPr>
              <a:defRPr sz="4700"/>
            </a:lvl1pPr>
            <a:lvl2pPr>
              <a:defRPr sz="4098"/>
            </a:lvl2pPr>
            <a:lvl3pPr>
              <a:defRPr sz="3500"/>
            </a:lvl3pPr>
            <a:lvl4pPr>
              <a:defRPr sz="2900"/>
            </a:lvl4pPr>
            <a:lvl5pPr>
              <a:defRPr sz="2900"/>
            </a:lvl5pPr>
            <a:lvl6pPr>
              <a:defRPr sz="2900"/>
            </a:lvl6pPr>
            <a:lvl7pPr>
              <a:defRPr sz="2900"/>
            </a:lvl7pPr>
            <a:lvl8pPr>
              <a:defRPr sz="2900"/>
            </a:lvl8pPr>
            <a:lvl9pPr>
              <a:defRPr sz="29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95155" y="5273672"/>
            <a:ext cx="3257961" cy="17238571"/>
          </a:xfrm>
        </p:spPr>
        <p:txBody>
          <a:bodyPr/>
          <a:lstStyle>
            <a:lvl1pPr marL="0" indent="0">
              <a:buNone/>
              <a:defRPr sz="2100"/>
            </a:lvl1pPr>
            <a:lvl2pPr marL="673732" indent="0">
              <a:buNone/>
              <a:defRPr sz="1801"/>
            </a:lvl2pPr>
            <a:lvl3pPr marL="1347462" indent="0">
              <a:buNone/>
              <a:defRPr sz="1500"/>
            </a:lvl3pPr>
            <a:lvl4pPr marL="2021194" indent="0">
              <a:buNone/>
              <a:defRPr sz="1301"/>
            </a:lvl4pPr>
            <a:lvl5pPr marL="2694924" indent="0">
              <a:buNone/>
              <a:defRPr sz="1301"/>
            </a:lvl5pPr>
            <a:lvl6pPr marL="3368652" indent="0">
              <a:buNone/>
              <a:defRPr sz="1301"/>
            </a:lvl6pPr>
            <a:lvl7pPr marL="4042385" indent="0">
              <a:buNone/>
              <a:defRPr sz="1301"/>
            </a:lvl7pPr>
            <a:lvl8pPr marL="4716114" indent="0">
              <a:buNone/>
              <a:defRPr sz="1301"/>
            </a:lvl8pPr>
            <a:lvl9pPr marL="5389845" indent="0">
              <a:buNone/>
              <a:defRPr sz="1301"/>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68182B8-7DD0-774C-A33B-0DDA8D6C51A9}" type="datetimeFigureOut">
              <a:rPr lang="es-ES" smtClean="0"/>
              <a:t>18/10/2024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208500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941036" y="17641101"/>
            <a:ext cx="5941695" cy="2082632"/>
          </a:xfrm>
        </p:spPr>
        <p:txBody>
          <a:bodyPr anchor="b"/>
          <a:lstStyle>
            <a:lvl1pPr algn="l">
              <a:defRPr sz="2900" b="1"/>
            </a:lvl1pPr>
          </a:lstStyle>
          <a:p>
            <a:r>
              <a:rPr lang="es-ES_tradnl"/>
              <a:t>Clic para editar título</a:t>
            </a:r>
            <a:endParaRPr lang="es-ES"/>
          </a:p>
        </p:txBody>
      </p:sp>
      <p:sp>
        <p:nvSpPr>
          <p:cNvPr id="3" name="Marcador de posición de imagen 2"/>
          <p:cNvSpPr>
            <a:spLocks noGrp="1"/>
          </p:cNvSpPr>
          <p:nvPr>
            <p:ph type="pic" idx="1"/>
          </p:nvPr>
        </p:nvSpPr>
        <p:spPr>
          <a:xfrm>
            <a:off x="1941036" y="2251805"/>
            <a:ext cx="5941695" cy="15120938"/>
          </a:xfrm>
        </p:spPr>
        <p:txBody>
          <a:bodyPr/>
          <a:lstStyle>
            <a:lvl1pPr marL="0" indent="0">
              <a:buNone/>
              <a:defRPr sz="4700"/>
            </a:lvl1pPr>
            <a:lvl2pPr marL="673732" indent="0">
              <a:buNone/>
              <a:defRPr sz="4098"/>
            </a:lvl2pPr>
            <a:lvl3pPr marL="1347462" indent="0">
              <a:buNone/>
              <a:defRPr sz="3500"/>
            </a:lvl3pPr>
            <a:lvl4pPr marL="2021194" indent="0">
              <a:buNone/>
              <a:defRPr sz="2900"/>
            </a:lvl4pPr>
            <a:lvl5pPr marL="2694924" indent="0">
              <a:buNone/>
              <a:defRPr sz="2900"/>
            </a:lvl5pPr>
            <a:lvl6pPr marL="3368652" indent="0">
              <a:buNone/>
              <a:defRPr sz="2900"/>
            </a:lvl6pPr>
            <a:lvl7pPr marL="4042385" indent="0">
              <a:buNone/>
              <a:defRPr sz="2900"/>
            </a:lvl7pPr>
            <a:lvl8pPr marL="4716114" indent="0">
              <a:buNone/>
              <a:defRPr sz="2900"/>
            </a:lvl8pPr>
            <a:lvl9pPr marL="5389845" indent="0">
              <a:buNone/>
              <a:defRPr sz="2900"/>
            </a:lvl9pPr>
          </a:lstStyle>
          <a:p>
            <a:endParaRPr lang="es-ES"/>
          </a:p>
        </p:txBody>
      </p:sp>
      <p:sp>
        <p:nvSpPr>
          <p:cNvPr id="4" name="Marcador de texto 3"/>
          <p:cNvSpPr>
            <a:spLocks noGrp="1"/>
          </p:cNvSpPr>
          <p:nvPr>
            <p:ph type="body" sz="half" idx="2"/>
          </p:nvPr>
        </p:nvSpPr>
        <p:spPr>
          <a:xfrm>
            <a:off x="1941036" y="19723730"/>
            <a:ext cx="5941695" cy="2957682"/>
          </a:xfrm>
        </p:spPr>
        <p:txBody>
          <a:bodyPr/>
          <a:lstStyle>
            <a:lvl1pPr marL="0" indent="0">
              <a:buNone/>
              <a:defRPr sz="2100"/>
            </a:lvl1pPr>
            <a:lvl2pPr marL="673732" indent="0">
              <a:buNone/>
              <a:defRPr sz="1801"/>
            </a:lvl2pPr>
            <a:lvl3pPr marL="1347462" indent="0">
              <a:buNone/>
              <a:defRPr sz="1500"/>
            </a:lvl3pPr>
            <a:lvl4pPr marL="2021194" indent="0">
              <a:buNone/>
              <a:defRPr sz="1301"/>
            </a:lvl4pPr>
            <a:lvl5pPr marL="2694924" indent="0">
              <a:buNone/>
              <a:defRPr sz="1301"/>
            </a:lvl5pPr>
            <a:lvl6pPr marL="3368652" indent="0">
              <a:buNone/>
              <a:defRPr sz="1301"/>
            </a:lvl6pPr>
            <a:lvl7pPr marL="4042385" indent="0">
              <a:buNone/>
              <a:defRPr sz="1301"/>
            </a:lvl7pPr>
            <a:lvl8pPr marL="4716114" indent="0">
              <a:buNone/>
              <a:defRPr sz="1301"/>
            </a:lvl8pPr>
            <a:lvl9pPr marL="5389845" indent="0">
              <a:buNone/>
              <a:defRPr sz="1301"/>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F68182B8-7DD0-774C-A33B-0DDA8D6C51A9}" type="datetimeFigureOut">
              <a:rPr lang="es-ES" smtClean="0"/>
              <a:t>18/10/2024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DC4D3E3-8F13-8E43-85AC-B377EB6DB0BB}" type="slidenum">
              <a:rPr lang="es-ES" smtClean="0"/>
              <a:t>‹Nº›</a:t>
            </a:fld>
            <a:endParaRPr lang="es-ES"/>
          </a:p>
        </p:txBody>
      </p:sp>
    </p:spTree>
    <p:extLst>
      <p:ext uri="{BB962C8B-B14F-4D97-AF65-F5344CB8AC3E}">
        <p14:creationId xmlns:p14="http://schemas.microsoft.com/office/powerpoint/2010/main" val="26381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95150" y="1009238"/>
            <a:ext cx="8912543" cy="4200261"/>
          </a:xfrm>
          <a:prstGeom prst="rect">
            <a:avLst/>
          </a:prstGeom>
        </p:spPr>
        <p:txBody>
          <a:bodyPr vert="horz" lIns="134755" tIns="67378" rIns="134755" bIns="67378"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95150" y="5880368"/>
            <a:ext cx="8912543" cy="16631868"/>
          </a:xfrm>
          <a:prstGeom prst="rect">
            <a:avLst/>
          </a:prstGeom>
        </p:spPr>
        <p:txBody>
          <a:bodyPr vert="horz" lIns="134755" tIns="67378" rIns="134755" bIns="67378"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95149" y="23358122"/>
            <a:ext cx="2310659" cy="1341750"/>
          </a:xfrm>
          <a:prstGeom prst="rect">
            <a:avLst/>
          </a:prstGeom>
        </p:spPr>
        <p:txBody>
          <a:bodyPr vert="horz" lIns="134755" tIns="67378" rIns="134755" bIns="67378" rtlCol="0" anchor="ctr"/>
          <a:lstStyle>
            <a:lvl1pPr algn="l">
              <a:defRPr sz="1801">
                <a:solidFill>
                  <a:schemeClr val="tx1">
                    <a:tint val="75000"/>
                  </a:schemeClr>
                </a:solidFill>
              </a:defRPr>
            </a:lvl1pPr>
          </a:lstStyle>
          <a:p>
            <a:fld id="{F68182B8-7DD0-774C-A33B-0DDA8D6C51A9}" type="datetimeFigureOut">
              <a:rPr lang="es-ES" smtClean="0"/>
              <a:t>18/10/2024</a:t>
            </a:fld>
            <a:endParaRPr lang="es-ES"/>
          </a:p>
        </p:txBody>
      </p:sp>
      <p:sp>
        <p:nvSpPr>
          <p:cNvPr id="5" name="Marcador de pie de página 4"/>
          <p:cNvSpPr>
            <a:spLocks noGrp="1"/>
          </p:cNvSpPr>
          <p:nvPr>
            <p:ph type="ftr" sz="quarter" idx="3"/>
          </p:nvPr>
        </p:nvSpPr>
        <p:spPr>
          <a:xfrm>
            <a:off x="3383474" y="23358122"/>
            <a:ext cx="3135895" cy="1341750"/>
          </a:xfrm>
          <a:prstGeom prst="rect">
            <a:avLst/>
          </a:prstGeom>
        </p:spPr>
        <p:txBody>
          <a:bodyPr vert="horz" lIns="134755" tIns="67378" rIns="134755" bIns="67378" rtlCol="0" anchor="ctr"/>
          <a:lstStyle>
            <a:lvl1pPr algn="ctr">
              <a:defRPr sz="1801">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7097037" y="23358122"/>
            <a:ext cx="2310659" cy="1341750"/>
          </a:xfrm>
          <a:prstGeom prst="rect">
            <a:avLst/>
          </a:prstGeom>
        </p:spPr>
        <p:txBody>
          <a:bodyPr vert="horz" lIns="134755" tIns="67378" rIns="134755" bIns="67378" rtlCol="0" anchor="ctr"/>
          <a:lstStyle>
            <a:lvl1pPr algn="r">
              <a:defRPr sz="1801">
                <a:solidFill>
                  <a:schemeClr val="tx1">
                    <a:tint val="75000"/>
                  </a:schemeClr>
                </a:solidFill>
              </a:defRPr>
            </a:lvl1pPr>
          </a:lstStyle>
          <a:p>
            <a:fld id="{4DC4D3E3-8F13-8E43-85AC-B377EB6DB0BB}" type="slidenum">
              <a:rPr lang="es-ES" smtClean="0"/>
              <a:t>‹Nº›</a:t>
            </a:fld>
            <a:endParaRPr lang="es-ES"/>
          </a:p>
        </p:txBody>
      </p:sp>
    </p:spTree>
    <p:extLst>
      <p:ext uri="{BB962C8B-B14F-4D97-AF65-F5344CB8AC3E}">
        <p14:creationId xmlns:p14="http://schemas.microsoft.com/office/powerpoint/2010/main" val="299042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73732" rtl="0" eaLnBrk="1" latinLnBrk="0" hangingPunct="1">
        <a:spcBef>
          <a:spcPct val="0"/>
        </a:spcBef>
        <a:buNone/>
        <a:defRPr sz="6499" kern="1200">
          <a:solidFill>
            <a:schemeClr val="tx1"/>
          </a:solidFill>
          <a:latin typeface="+mj-lt"/>
          <a:ea typeface="+mj-ea"/>
          <a:cs typeface="+mj-cs"/>
        </a:defRPr>
      </a:lvl1pPr>
    </p:titleStyle>
    <p:bodyStyle>
      <a:lvl1pPr marL="505298" indent="-505298" algn="l" defTabSz="673732" rtl="0" eaLnBrk="1" latinLnBrk="0" hangingPunct="1">
        <a:spcBef>
          <a:spcPct val="20000"/>
        </a:spcBef>
        <a:buFont typeface="Arial"/>
        <a:buChar char="•"/>
        <a:defRPr sz="4700" kern="1200">
          <a:solidFill>
            <a:schemeClr val="tx1"/>
          </a:solidFill>
          <a:latin typeface="+mn-lt"/>
          <a:ea typeface="+mn-ea"/>
          <a:cs typeface="+mn-cs"/>
        </a:defRPr>
      </a:lvl1pPr>
      <a:lvl2pPr marL="1094811" indent="-421083" algn="l" defTabSz="673732" rtl="0" eaLnBrk="1" latinLnBrk="0" hangingPunct="1">
        <a:spcBef>
          <a:spcPct val="20000"/>
        </a:spcBef>
        <a:buFont typeface="Arial"/>
        <a:buChar char="–"/>
        <a:defRPr sz="4098" kern="1200">
          <a:solidFill>
            <a:schemeClr val="tx1"/>
          </a:solidFill>
          <a:latin typeface="+mn-lt"/>
          <a:ea typeface="+mn-ea"/>
          <a:cs typeface="+mn-cs"/>
        </a:defRPr>
      </a:lvl2pPr>
      <a:lvl3pPr marL="1684327" indent="-336867" algn="l" defTabSz="673732" rtl="0" eaLnBrk="1" latinLnBrk="0" hangingPunct="1">
        <a:spcBef>
          <a:spcPct val="20000"/>
        </a:spcBef>
        <a:buFont typeface="Arial"/>
        <a:buChar char="•"/>
        <a:defRPr sz="3500" kern="1200">
          <a:solidFill>
            <a:schemeClr val="tx1"/>
          </a:solidFill>
          <a:latin typeface="+mn-lt"/>
          <a:ea typeface="+mn-ea"/>
          <a:cs typeface="+mn-cs"/>
        </a:defRPr>
      </a:lvl3pPr>
      <a:lvl4pPr marL="2358057" indent="-336867" algn="l" defTabSz="673732" rtl="0" eaLnBrk="1" latinLnBrk="0" hangingPunct="1">
        <a:spcBef>
          <a:spcPct val="20000"/>
        </a:spcBef>
        <a:buFont typeface="Arial"/>
        <a:buChar char="–"/>
        <a:defRPr sz="2900" kern="1200">
          <a:solidFill>
            <a:schemeClr val="tx1"/>
          </a:solidFill>
          <a:latin typeface="+mn-lt"/>
          <a:ea typeface="+mn-ea"/>
          <a:cs typeface="+mn-cs"/>
        </a:defRPr>
      </a:lvl4pPr>
      <a:lvl5pPr marL="3031789" indent="-336867" algn="l" defTabSz="673732" rtl="0" eaLnBrk="1" latinLnBrk="0" hangingPunct="1">
        <a:spcBef>
          <a:spcPct val="20000"/>
        </a:spcBef>
        <a:buFont typeface="Arial"/>
        <a:buChar char="»"/>
        <a:defRPr sz="2900" kern="1200">
          <a:solidFill>
            <a:schemeClr val="tx1"/>
          </a:solidFill>
          <a:latin typeface="+mn-lt"/>
          <a:ea typeface="+mn-ea"/>
          <a:cs typeface="+mn-cs"/>
        </a:defRPr>
      </a:lvl5pPr>
      <a:lvl6pPr marL="3705520" indent="-336867" algn="l" defTabSz="673732" rtl="0" eaLnBrk="1" latinLnBrk="0" hangingPunct="1">
        <a:spcBef>
          <a:spcPct val="20000"/>
        </a:spcBef>
        <a:buFont typeface="Arial"/>
        <a:buChar char="•"/>
        <a:defRPr sz="2900" kern="1200">
          <a:solidFill>
            <a:schemeClr val="tx1"/>
          </a:solidFill>
          <a:latin typeface="+mn-lt"/>
          <a:ea typeface="+mn-ea"/>
          <a:cs typeface="+mn-cs"/>
        </a:defRPr>
      </a:lvl6pPr>
      <a:lvl7pPr marL="4379250" indent="-336867" algn="l" defTabSz="673732" rtl="0" eaLnBrk="1" latinLnBrk="0" hangingPunct="1">
        <a:spcBef>
          <a:spcPct val="20000"/>
        </a:spcBef>
        <a:buFont typeface="Arial"/>
        <a:buChar char="•"/>
        <a:defRPr sz="2900" kern="1200">
          <a:solidFill>
            <a:schemeClr val="tx1"/>
          </a:solidFill>
          <a:latin typeface="+mn-lt"/>
          <a:ea typeface="+mn-ea"/>
          <a:cs typeface="+mn-cs"/>
        </a:defRPr>
      </a:lvl7pPr>
      <a:lvl8pPr marL="5052981" indent="-336867" algn="l" defTabSz="673732" rtl="0" eaLnBrk="1" latinLnBrk="0" hangingPunct="1">
        <a:spcBef>
          <a:spcPct val="20000"/>
        </a:spcBef>
        <a:buFont typeface="Arial"/>
        <a:buChar char="•"/>
        <a:defRPr sz="2900" kern="1200">
          <a:solidFill>
            <a:schemeClr val="tx1"/>
          </a:solidFill>
          <a:latin typeface="+mn-lt"/>
          <a:ea typeface="+mn-ea"/>
          <a:cs typeface="+mn-cs"/>
        </a:defRPr>
      </a:lvl8pPr>
      <a:lvl9pPr marL="5726712" indent="-336867" algn="l" defTabSz="673732"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s-ES"/>
      </a:defPPr>
      <a:lvl1pPr marL="0" algn="l" defTabSz="673732" rtl="0" eaLnBrk="1" latinLnBrk="0" hangingPunct="1">
        <a:defRPr sz="2701" kern="1200">
          <a:solidFill>
            <a:schemeClr val="tx1"/>
          </a:solidFill>
          <a:latin typeface="+mn-lt"/>
          <a:ea typeface="+mn-ea"/>
          <a:cs typeface="+mn-cs"/>
        </a:defRPr>
      </a:lvl1pPr>
      <a:lvl2pPr marL="673732" algn="l" defTabSz="673732" rtl="0" eaLnBrk="1" latinLnBrk="0" hangingPunct="1">
        <a:defRPr sz="2701" kern="1200">
          <a:solidFill>
            <a:schemeClr val="tx1"/>
          </a:solidFill>
          <a:latin typeface="+mn-lt"/>
          <a:ea typeface="+mn-ea"/>
          <a:cs typeface="+mn-cs"/>
        </a:defRPr>
      </a:lvl2pPr>
      <a:lvl3pPr marL="1347462" algn="l" defTabSz="673732" rtl="0" eaLnBrk="1" latinLnBrk="0" hangingPunct="1">
        <a:defRPr sz="2701" kern="1200">
          <a:solidFill>
            <a:schemeClr val="tx1"/>
          </a:solidFill>
          <a:latin typeface="+mn-lt"/>
          <a:ea typeface="+mn-ea"/>
          <a:cs typeface="+mn-cs"/>
        </a:defRPr>
      </a:lvl3pPr>
      <a:lvl4pPr marL="2021194" algn="l" defTabSz="673732" rtl="0" eaLnBrk="1" latinLnBrk="0" hangingPunct="1">
        <a:defRPr sz="2701" kern="1200">
          <a:solidFill>
            <a:schemeClr val="tx1"/>
          </a:solidFill>
          <a:latin typeface="+mn-lt"/>
          <a:ea typeface="+mn-ea"/>
          <a:cs typeface="+mn-cs"/>
        </a:defRPr>
      </a:lvl4pPr>
      <a:lvl5pPr marL="2694924" algn="l" defTabSz="673732" rtl="0" eaLnBrk="1" latinLnBrk="0" hangingPunct="1">
        <a:defRPr sz="2701" kern="1200">
          <a:solidFill>
            <a:schemeClr val="tx1"/>
          </a:solidFill>
          <a:latin typeface="+mn-lt"/>
          <a:ea typeface="+mn-ea"/>
          <a:cs typeface="+mn-cs"/>
        </a:defRPr>
      </a:lvl5pPr>
      <a:lvl6pPr marL="3368652" algn="l" defTabSz="673732" rtl="0" eaLnBrk="1" latinLnBrk="0" hangingPunct="1">
        <a:defRPr sz="2701" kern="1200">
          <a:solidFill>
            <a:schemeClr val="tx1"/>
          </a:solidFill>
          <a:latin typeface="+mn-lt"/>
          <a:ea typeface="+mn-ea"/>
          <a:cs typeface="+mn-cs"/>
        </a:defRPr>
      </a:lvl6pPr>
      <a:lvl7pPr marL="4042385" algn="l" defTabSz="673732" rtl="0" eaLnBrk="1" latinLnBrk="0" hangingPunct="1">
        <a:defRPr sz="2701" kern="1200">
          <a:solidFill>
            <a:schemeClr val="tx1"/>
          </a:solidFill>
          <a:latin typeface="+mn-lt"/>
          <a:ea typeface="+mn-ea"/>
          <a:cs typeface="+mn-cs"/>
        </a:defRPr>
      </a:lvl7pPr>
      <a:lvl8pPr marL="4716114" algn="l" defTabSz="673732" rtl="0" eaLnBrk="1" latinLnBrk="0" hangingPunct="1">
        <a:defRPr sz="2701" kern="1200">
          <a:solidFill>
            <a:schemeClr val="tx1"/>
          </a:solidFill>
          <a:latin typeface="+mn-lt"/>
          <a:ea typeface="+mn-ea"/>
          <a:cs typeface="+mn-cs"/>
        </a:defRPr>
      </a:lvl8pPr>
      <a:lvl9pPr marL="5389845" algn="l" defTabSz="673732" rtl="0" eaLnBrk="1" latinLnBrk="0" hangingPunct="1">
        <a:defRPr sz="27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11" Type="http://schemas.openxmlformats.org/officeDocument/2006/relationships/chart" Target="../charts/chart2.xml"/><Relationship Id="rId5" Type="http://schemas.openxmlformats.org/officeDocument/2006/relationships/image" Target="../media/image4.png"/><Relationship Id="rId10" Type="http://schemas.openxmlformats.org/officeDocument/2006/relationships/chart" Target="../charts/chart1.xml"/><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chart" Target="../charts/chart4.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3C0B585-246A-4F84-B6A0-E798BF1E76F7}"/>
              </a:ext>
            </a:extLst>
          </p:cNvPr>
          <p:cNvSpPr/>
          <p:nvPr/>
        </p:nvSpPr>
        <p:spPr>
          <a:xfrm>
            <a:off x="0" y="-1"/>
            <a:ext cx="9902825" cy="3996268"/>
          </a:xfrm>
          <a:prstGeom prst="rect">
            <a:avLst/>
          </a:prstGeom>
          <a:solidFill>
            <a:srgbClr val="307BA3"/>
          </a:solidFill>
          <a:ln>
            <a:solidFill>
              <a:srgbClr val="307BA3"/>
            </a:solidFill>
          </a:ln>
        </p:spPr>
        <p:style>
          <a:lnRef idx="1">
            <a:schemeClr val="accent1"/>
          </a:lnRef>
          <a:fillRef idx="3">
            <a:schemeClr val="accent1"/>
          </a:fillRef>
          <a:effectRef idx="2">
            <a:schemeClr val="accent1"/>
          </a:effectRef>
          <a:fontRef idx="minor">
            <a:schemeClr val="lt1"/>
          </a:fontRef>
        </p:style>
        <p:txBody>
          <a:bodyPr rtlCol="0" anchor="ctr"/>
          <a:lstStyle/>
          <a:p>
            <a:pPr lvl="1"/>
            <a:r>
              <a:rPr lang="es-ES_tradnl" b="1" dirty="0">
                <a:latin typeface="Arial" panose="020B0604020202020204" pitchFamily="34" charset="0"/>
                <a:cs typeface="Arial" panose="020B0604020202020204" pitchFamily="34" charset="0"/>
              </a:rPr>
              <a:t>Informe de evento</a:t>
            </a:r>
          </a:p>
          <a:p>
            <a:pPr algn="ctr"/>
            <a:endParaRPr lang="es-ES_tradnl" sz="1000" b="1" dirty="0">
              <a:latin typeface="Arial" panose="020B0604020202020204" pitchFamily="34" charset="0"/>
              <a:cs typeface="Arial" panose="020B0604020202020204" pitchFamily="34" charset="0"/>
            </a:endParaRPr>
          </a:p>
          <a:p>
            <a:pPr lvl="1"/>
            <a:r>
              <a:rPr lang="es-ES_tradnl" sz="5400" b="1" dirty="0">
                <a:latin typeface="Arial" panose="020B0604020202020204" pitchFamily="34" charset="0"/>
                <a:cs typeface="Arial" panose="020B0604020202020204" pitchFamily="34" charset="0"/>
              </a:rPr>
              <a:t>Defectos congénitos </a:t>
            </a:r>
          </a:p>
          <a:p>
            <a:pPr algn="ctr"/>
            <a:endParaRPr lang="es-ES_tradnl" sz="1000" dirty="0">
              <a:latin typeface="Arial" panose="020B0604020202020204" pitchFamily="34" charset="0"/>
              <a:cs typeface="Arial" panose="020B0604020202020204" pitchFamily="34" charset="0"/>
            </a:endParaRPr>
          </a:p>
          <a:p>
            <a:pPr algn="ctr"/>
            <a:endParaRPr lang="es-ES_tradnl" sz="1000" dirty="0">
              <a:latin typeface="Arial" panose="020B0604020202020204" pitchFamily="34" charset="0"/>
              <a:cs typeface="Arial" panose="020B0604020202020204" pitchFamily="34" charset="0"/>
            </a:endParaRPr>
          </a:p>
          <a:p>
            <a:pPr lvl="1"/>
            <a:r>
              <a:rPr lang="es-ES_tradnl" sz="2000" dirty="0">
                <a:latin typeface="Arial" panose="020B0604020202020204" pitchFamily="34" charset="0"/>
                <a:cs typeface="Arial" panose="020B0604020202020204" pitchFamily="34" charset="0"/>
              </a:rPr>
              <a:t>A semana epidemiológica 40 de 2024</a:t>
            </a:r>
          </a:p>
          <a:p>
            <a:pPr algn="ctr"/>
            <a:endParaRPr lang="es-ES_tradnl" sz="400" dirty="0">
              <a:latin typeface="Arial" panose="020B0604020202020204" pitchFamily="34" charset="0"/>
              <a:cs typeface="Arial" panose="020B0604020202020204" pitchFamily="34" charset="0"/>
            </a:endParaRPr>
          </a:p>
          <a:p>
            <a:pPr algn="ctr"/>
            <a:endParaRPr lang="es-ES_tradnl" sz="2000" dirty="0">
              <a:latin typeface="Arial" panose="020B0604020202020204" pitchFamily="34" charset="0"/>
              <a:cs typeface="Arial" panose="020B0604020202020204" pitchFamily="34" charset="0"/>
            </a:endParaRPr>
          </a:p>
          <a:p>
            <a:pPr algn="ctr"/>
            <a:endParaRPr lang="es-ES_tradnl" sz="2000" dirty="0">
              <a:latin typeface="Arial" panose="020B0604020202020204" pitchFamily="34" charset="0"/>
              <a:cs typeface="Arial" panose="020B0604020202020204" pitchFamily="34" charset="0"/>
            </a:endParaRPr>
          </a:p>
          <a:p>
            <a:pPr algn="ctr"/>
            <a:endParaRPr lang="es-ES_tradnl" sz="3200" dirty="0">
              <a:latin typeface="Arial" panose="020B0604020202020204" pitchFamily="34" charset="0"/>
              <a:cs typeface="Arial" panose="020B0604020202020204" pitchFamily="34" charset="0"/>
            </a:endParaRPr>
          </a:p>
        </p:txBody>
      </p:sp>
      <p:sp>
        <p:nvSpPr>
          <p:cNvPr id="37" name="Rectángulo 36">
            <a:extLst>
              <a:ext uri="{FF2B5EF4-FFF2-40B4-BE49-F238E27FC236}">
                <a16:creationId xmlns:a16="http://schemas.microsoft.com/office/drawing/2014/main" id="{1EC7D49D-A61E-C87D-8832-0A6D3DBB8716}"/>
              </a:ext>
            </a:extLst>
          </p:cNvPr>
          <p:cNvSpPr/>
          <p:nvPr/>
        </p:nvSpPr>
        <p:spPr>
          <a:xfrm>
            <a:off x="0" y="3996266"/>
            <a:ext cx="9902825" cy="540000"/>
          </a:xfrm>
          <a:prstGeom prst="rect">
            <a:avLst/>
          </a:prstGeom>
          <a:solidFill>
            <a:srgbClr val="F4FBBC"/>
          </a:solidFill>
          <a:ln>
            <a:solidFill>
              <a:srgbClr val="F4FBB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2400" b="1" dirty="0">
                <a:solidFill>
                  <a:schemeClr val="tx1">
                    <a:lumMod val="65000"/>
                    <a:lumOff val="35000"/>
                  </a:schemeClr>
                </a:solidFill>
                <a:latin typeface="Arial" panose="020B0604020202020204" pitchFamily="34" charset="0"/>
                <a:cs typeface="Arial" panose="020B0604020202020204" pitchFamily="34" charset="0"/>
              </a:rPr>
              <a:t>Análisis de tiempo</a:t>
            </a:r>
            <a:endParaRPr lang="es-ES_tradnl" sz="2400" b="1" dirty="0">
              <a:solidFill>
                <a:srgbClr val="FF0000"/>
              </a:solidFill>
              <a:latin typeface="Arial" panose="020B0604020202020204" pitchFamily="34" charset="0"/>
              <a:cs typeface="Arial" panose="020B0604020202020204" pitchFamily="34" charset="0"/>
            </a:endParaRPr>
          </a:p>
        </p:txBody>
      </p:sp>
      <p:sp>
        <p:nvSpPr>
          <p:cNvPr id="46" name="CuadroTexto 45">
            <a:extLst>
              <a:ext uri="{FF2B5EF4-FFF2-40B4-BE49-F238E27FC236}">
                <a16:creationId xmlns:a16="http://schemas.microsoft.com/office/drawing/2014/main" id="{D929A718-7580-B557-CBAE-62CE122F226A}"/>
              </a:ext>
            </a:extLst>
          </p:cNvPr>
          <p:cNvSpPr txBox="1"/>
          <p:nvPr/>
        </p:nvSpPr>
        <p:spPr>
          <a:xfrm>
            <a:off x="1232037" y="8555713"/>
            <a:ext cx="6053600" cy="230832"/>
          </a:xfrm>
          <a:prstGeom prst="rect">
            <a:avLst/>
          </a:prstGeom>
          <a:noFill/>
        </p:spPr>
        <p:txBody>
          <a:bodyPr wrap="square" rtlCol="0">
            <a:spAutoFit/>
          </a:bodyPr>
          <a:lstStyle/>
          <a:p>
            <a:r>
              <a:rPr lang="es-CO" sz="900" b="1" dirty="0">
                <a:effectLst/>
                <a:latin typeface="Arial Narrow" panose="020B0606020202030204" pitchFamily="34" charset="0"/>
                <a:ea typeface="Calibri" panose="020F0502020204030204" pitchFamily="34" charset="0"/>
                <a:cs typeface="Arial" panose="020B0604020202020204" pitchFamily="34" charset="0"/>
              </a:rPr>
              <a:t>Fuente:</a:t>
            </a:r>
            <a:r>
              <a:rPr lang="es-CO" sz="900" dirty="0">
                <a:effectLst/>
                <a:latin typeface="Arial Narrow" panose="020B0606020202030204" pitchFamily="34" charset="0"/>
                <a:ea typeface="Calibri" panose="020F0502020204030204" pitchFamily="34" charset="0"/>
                <a:cs typeface="Arial" panose="020B0604020202020204" pitchFamily="34" charset="0"/>
              </a:rPr>
              <a:t> Sivigila, Cartagena, 2019 - 2024. DANE – NV, Cartagena, 2019- 2024</a:t>
            </a:r>
            <a:endParaRPr lang="es-ES" sz="900" i="1" dirty="0">
              <a:latin typeface="Arial"/>
              <a:cs typeface="Arial"/>
            </a:endParaRPr>
          </a:p>
        </p:txBody>
      </p:sp>
      <p:sp>
        <p:nvSpPr>
          <p:cNvPr id="92" name="Rectángulo 91">
            <a:extLst>
              <a:ext uri="{FF2B5EF4-FFF2-40B4-BE49-F238E27FC236}">
                <a16:creationId xmlns:a16="http://schemas.microsoft.com/office/drawing/2014/main" id="{CDED474C-F294-7D11-B1E2-8A6D1DE6D119}"/>
              </a:ext>
            </a:extLst>
          </p:cNvPr>
          <p:cNvSpPr/>
          <p:nvPr/>
        </p:nvSpPr>
        <p:spPr>
          <a:xfrm>
            <a:off x="12679" y="9127728"/>
            <a:ext cx="9902825" cy="540000"/>
          </a:xfrm>
          <a:prstGeom prst="rect">
            <a:avLst/>
          </a:prstGeom>
          <a:solidFill>
            <a:schemeClr val="accent3">
              <a:lumMod val="40000"/>
              <a:lumOff val="6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400" b="1" dirty="0">
                <a:solidFill>
                  <a:schemeClr val="tx1">
                    <a:lumMod val="65000"/>
                    <a:lumOff val="35000"/>
                  </a:schemeClr>
                </a:solidFill>
                <a:latin typeface="Arial" panose="020B0604020202020204" pitchFamily="34" charset="0"/>
                <a:cs typeface="Arial" panose="020B0604020202020204" pitchFamily="34" charset="0"/>
              </a:rPr>
              <a:t>Análisis de lugar </a:t>
            </a:r>
          </a:p>
        </p:txBody>
      </p:sp>
      <p:grpSp>
        <p:nvGrpSpPr>
          <p:cNvPr id="38" name="Grupo 37">
            <a:extLst>
              <a:ext uri="{FF2B5EF4-FFF2-40B4-BE49-F238E27FC236}">
                <a16:creationId xmlns:a16="http://schemas.microsoft.com/office/drawing/2014/main" id="{BA31EC3C-2BE5-1391-BBE5-80DBB7139132}"/>
              </a:ext>
            </a:extLst>
          </p:cNvPr>
          <p:cNvGrpSpPr/>
          <p:nvPr/>
        </p:nvGrpSpPr>
        <p:grpSpPr>
          <a:xfrm>
            <a:off x="3807173" y="2799865"/>
            <a:ext cx="4114799" cy="863600"/>
            <a:chOff x="5418667" y="2794002"/>
            <a:chExt cx="4114799" cy="863600"/>
          </a:xfrm>
        </p:grpSpPr>
        <p:sp>
          <p:nvSpPr>
            <p:cNvPr id="33" name="Rectángulo 32">
              <a:extLst>
                <a:ext uri="{FF2B5EF4-FFF2-40B4-BE49-F238E27FC236}">
                  <a16:creationId xmlns:a16="http://schemas.microsoft.com/office/drawing/2014/main" id="{EB1A202D-B41C-C7ED-B3FA-333077E62E23}"/>
                </a:ext>
              </a:extLst>
            </p:cNvPr>
            <p:cNvSpPr/>
            <p:nvPr/>
          </p:nvSpPr>
          <p:spPr>
            <a:xfrm>
              <a:off x="5418667" y="2794002"/>
              <a:ext cx="2286000" cy="863600"/>
            </a:xfrm>
            <a:prstGeom prst="rect">
              <a:avLst/>
            </a:prstGeom>
            <a:solidFill>
              <a:srgbClr val="B1DDBE"/>
            </a:solidFill>
            <a:ln>
              <a:solidFill>
                <a:srgbClr val="B1DDBE"/>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2800" b="1" dirty="0">
                  <a:solidFill>
                    <a:schemeClr val="tx1"/>
                  </a:solidFill>
                  <a:latin typeface="Arial" panose="020B0604020202020204" pitchFamily="34" charset="0"/>
                  <a:cs typeface="Arial" panose="020B0604020202020204" pitchFamily="34" charset="0"/>
                </a:rPr>
                <a:t>No. Casos</a:t>
              </a:r>
            </a:p>
          </p:txBody>
        </p:sp>
        <p:sp>
          <p:nvSpPr>
            <p:cNvPr id="35" name="Rectángulo 34">
              <a:extLst>
                <a:ext uri="{FF2B5EF4-FFF2-40B4-BE49-F238E27FC236}">
                  <a16:creationId xmlns:a16="http://schemas.microsoft.com/office/drawing/2014/main" id="{27364E77-37D5-8F70-3A54-89493389A6A8}"/>
                </a:ext>
              </a:extLst>
            </p:cNvPr>
            <p:cNvSpPr/>
            <p:nvPr/>
          </p:nvSpPr>
          <p:spPr>
            <a:xfrm>
              <a:off x="7704667" y="2794002"/>
              <a:ext cx="1828799" cy="863600"/>
            </a:xfrm>
            <a:prstGeom prst="rect">
              <a:avLst/>
            </a:prstGeom>
            <a:solidFill>
              <a:schemeClr val="bg1"/>
            </a:solidFill>
            <a:ln>
              <a:solidFill>
                <a:srgbClr val="B1DDBE"/>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3600" b="1" dirty="0">
                  <a:solidFill>
                    <a:schemeClr val="tx1">
                      <a:lumMod val="65000"/>
                      <a:lumOff val="35000"/>
                    </a:schemeClr>
                  </a:solidFill>
                  <a:latin typeface="Arial" panose="020B0604020202020204" pitchFamily="34" charset="0"/>
                  <a:cs typeface="Arial" panose="020B0604020202020204" pitchFamily="34" charset="0"/>
                </a:rPr>
                <a:t>145</a:t>
              </a:r>
            </a:p>
          </p:txBody>
        </p:sp>
      </p:grpSp>
      <p:sp>
        <p:nvSpPr>
          <p:cNvPr id="5" name="CuadroTexto 4"/>
          <p:cNvSpPr txBox="1"/>
          <p:nvPr/>
        </p:nvSpPr>
        <p:spPr>
          <a:xfrm>
            <a:off x="5934241" y="4683093"/>
            <a:ext cx="4010199" cy="738664"/>
          </a:xfrm>
          <a:prstGeom prst="rect">
            <a:avLst/>
          </a:prstGeom>
          <a:noFill/>
        </p:spPr>
        <p:txBody>
          <a:bodyPr wrap="square" rtlCol="0">
            <a:spAutoFit/>
          </a:bodyPr>
          <a:lstStyle/>
          <a:p>
            <a:pPr algn="ctr"/>
            <a:r>
              <a:rPr lang="es-CO" sz="1400" b="1" dirty="0">
                <a:solidFill>
                  <a:schemeClr val="tx1">
                    <a:lumMod val="50000"/>
                    <a:lumOff val="50000"/>
                  </a:schemeClr>
                </a:solidFill>
                <a:latin typeface="Arial" panose="020B0604020202020204" pitchFamily="34" charset="0"/>
                <a:cs typeface="Arial" panose="020B0604020202020204" pitchFamily="34" charset="0"/>
              </a:rPr>
              <a:t>Variación porcentual de la prevalencia de defectos congénitos, a S.E. 40. Cartagena 2019-2024</a:t>
            </a:r>
          </a:p>
        </p:txBody>
      </p:sp>
      <p:sp>
        <p:nvSpPr>
          <p:cNvPr id="6" name="CuadroTexto 5"/>
          <p:cNvSpPr txBox="1"/>
          <p:nvPr/>
        </p:nvSpPr>
        <p:spPr>
          <a:xfrm>
            <a:off x="6944742" y="24086329"/>
            <a:ext cx="3280505" cy="276999"/>
          </a:xfrm>
          <a:prstGeom prst="rect">
            <a:avLst/>
          </a:prstGeom>
          <a:noFill/>
        </p:spPr>
        <p:txBody>
          <a:bodyPr wrap="square" rtlCol="0">
            <a:spAutoFit/>
          </a:bodyPr>
          <a:lstStyle/>
          <a:p>
            <a:r>
              <a:rPr lang="es-CO" sz="1200" b="1" dirty="0">
                <a:latin typeface="Arial" panose="020B0604020202020204" pitchFamily="34" charset="0"/>
                <a:cs typeface="Arial" panose="020B0604020202020204" pitchFamily="34" charset="0"/>
              </a:rPr>
              <a:t>Comportamiento respecto a 2023: </a:t>
            </a:r>
          </a:p>
        </p:txBody>
      </p:sp>
      <p:sp>
        <p:nvSpPr>
          <p:cNvPr id="127" name="Rectángulo 126">
            <a:extLst>
              <a:ext uri="{FF2B5EF4-FFF2-40B4-BE49-F238E27FC236}">
                <a16:creationId xmlns:a16="http://schemas.microsoft.com/office/drawing/2014/main" id="{1A7E5E7C-952F-ED84-1E0C-15E654C54992}"/>
              </a:ext>
            </a:extLst>
          </p:cNvPr>
          <p:cNvSpPr/>
          <p:nvPr/>
        </p:nvSpPr>
        <p:spPr>
          <a:xfrm>
            <a:off x="0" y="14728369"/>
            <a:ext cx="6561667" cy="540000"/>
          </a:xfrm>
          <a:prstGeom prst="rect">
            <a:avLst/>
          </a:prstGeom>
          <a:solidFill>
            <a:schemeClr val="accent5">
              <a:lumMod val="40000"/>
              <a:lumOff val="60000"/>
            </a:schemeClr>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400" b="1" dirty="0">
                <a:solidFill>
                  <a:schemeClr val="tx1">
                    <a:lumMod val="65000"/>
                    <a:lumOff val="35000"/>
                  </a:schemeClr>
                </a:solidFill>
                <a:latin typeface="Arial" panose="020B0604020202020204" pitchFamily="34" charset="0"/>
                <a:cs typeface="Arial" panose="020B0604020202020204" pitchFamily="34" charset="0"/>
              </a:rPr>
              <a:t>Análisis de persona</a:t>
            </a:r>
            <a:endParaRPr lang="es-ES_tradnl" sz="2400" b="1" dirty="0">
              <a:solidFill>
                <a:srgbClr val="FF0000"/>
              </a:solidFill>
              <a:latin typeface="Arial" panose="020B0604020202020204" pitchFamily="34" charset="0"/>
              <a:cs typeface="Arial" panose="020B0604020202020204" pitchFamily="34" charset="0"/>
            </a:endParaRPr>
          </a:p>
        </p:txBody>
      </p:sp>
      <p:pic>
        <p:nvPicPr>
          <p:cNvPr id="151" name="Imagen 150" descr="icono-area-concurrencia.png">
            <a:extLst>
              <a:ext uri="{FF2B5EF4-FFF2-40B4-BE49-F238E27FC236}">
                <a16:creationId xmlns:a16="http://schemas.microsoft.com/office/drawing/2014/main" id="{A20E27ED-09C6-5565-FC25-E39DE9422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05489" y="16277453"/>
            <a:ext cx="838978" cy="722422"/>
          </a:xfrm>
          <a:prstGeom prst="rect">
            <a:avLst/>
          </a:prstGeom>
        </p:spPr>
      </p:pic>
      <p:sp>
        <p:nvSpPr>
          <p:cNvPr id="155" name="Rectángulo 154">
            <a:extLst>
              <a:ext uri="{FF2B5EF4-FFF2-40B4-BE49-F238E27FC236}">
                <a16:creationId xmlns:a16="http://schemas.microsoft.com/office/drawing/2014/main" id="{4401453E-8EF2-8BE2-DA68-4B6167A65D44}"/>
              </a:ext>
            </a:extLst>
          </p:cNvPr>
          <p:cNvSpPr/>
          <p:nvPr/>
        </p:nvSpPr>
        <p:spPr>
          <a:xfrm>
            <a:off x="2370029" y="17516447"/>
            <a:ext cx="1848343" cy="940235"/>
          </a:xfrm>
          <a:prstGeom prst="rect">
            <a:avLst/>
          </a:prstGeom>
          <a:solidFill>
            <a:srgbClr val="B1D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200" b="1" dirty="0">
              <a:solidFill>
                <a:schemeClr val="tx1">
                  <a:lumMod val="75000"/>
                  <a:lumOff val="25000"/>
                </a:schemeClr>
              </a:solidFill>
              <a:latin typeface="Arial"/>
              <a:cs typeface="Arial"/>
            </a:endParaRPr>
          </a:p>
          <a:p>
            <a:pPr algn="ctr"/>
            <a:r>
              <a:rPr lang="es-ES_tradnl" sz="1200" b="1" dirty="0">
                <a:solidFill>
                  <a:schemeClr val="tx1">
                    <a:lumMod val="75000"/>
                    <a:lumOff val="25000"/>
                  </a:schemeClr>
                </a:solidFill>
                <a:latin typeface="Arial"/>
                <a:cs typeface="Arial"/>
              </a:rPr>
              <a:t>Cabecera Municipal</a:t>
            </a:r>
          </a:p>
          <a:p>
            <a:pPr algn="ctr"/>
            <a:r>
              <a:rPr lang="es-ES" sz="2400" b="1" dirty="0">
                <a:solidFill>
                  <a:schemeClr val="tx1">
                    <a:lumMod val="75000"/>
                    <a:lumOff val="25000"/>
                  </a:schemeClr>
                </a:solidFill>
                <a:latin typeface="Arial"/>
                <a:cs typeface="Arial"/>
              </a:rPr>
              <a:t>140,94</a:t>
            </a:r>
            <a:endParaRPr lang="es-ES" sz="1600" b="1" dirty="0">
              <a:solidFill>
                <a:schemeClr val="tx1">
                  <a:lumMod val="75000"/>
                  <a:lumOff val="25000"/>
                </a:schemeClr>
              </a:solidFill>
              <a:latin typeface="Arial"/>
              <a:cs typeface="Arial"/>
            </a:endParaRPr>
          </a:p>
          <a:p>
            <a:pPr algn="ctr"/>
            <a:r>
              <a:rPr lang="es-ES" sz="1200" b="1" dirty="0">
                <a:solidFill>
                  <a:schemeClr val="tx1">
                    <a:lumMod val="75000"/>
                    <a:lumOff val="25000"/>
                  </a:schemeClr>
                </a:solidFill>
                <a:latin typeface="Arial"/>
                <a:cs typeface="Arial"/>
              </a:rPr>
              <a:t>por 10.000 NV</a:t>
            </a:r>
          </a:p>
          <a:p>
            <a:pPr algn="ctr"/>
            <a:r>
              <a:rPr lang="es-ES_tradnl" sz="1200" b="1" dirty="0">
                <a:solidFill>
                  <a:schemeClr val="tx1">
                    <a:lumMod val="75000"/>
                    <a:lumOff val="25000"/>
                  </a:schemeClr>
                </a:solidFill>
                <a:latin typeface="Arial"/>
                <a:cs typeface="Arial"/>
              </a:rPr>
              <a:t>(n=131)</a:t>
            </a:r>
          </a:p>
          <a:p>
            <a:pPr algn="ctr"/>
            <a:endParaRPr lang="es-ES" sz="1200" dirty="0">
              <a:solidFill>
                <a:schemeClr val="tx1">
                  <a:lumMod val="75000"/>
                  <a:lumOff val="25000"/>
                </a:schemeClr>
              </a:solidFill>
            </a:endParaRPr>
          </a:p>
        </p:txBody>
      </p:sp>
      <p:sp>
        <p:nvSpPr>
          <p:cNvPr id="159" name="Rectángulo 158">
            <a:extLst>
              <a:ext uri="{FF2B5EF4-FFF2-40B4-BE49-F238E27FC236}">
                <a16:creationId xmlns:a16="http://schemas.microsoft.com/office/drawing/2014/main" id="{846A4145-AD6C-3F85-F868-D1B3FBDE3C2D}"/>
              </a:ext>
            </a:extLst>
          </p:cNvPr>
          <p:cNvSpPr/>
          <p:nvPr/>
        </p:nvSpPr>
        <p:spPr>
          <a:xfrm>
            <a:off x="4493534" y="17465462"/>
            <a:ext cx="1786788" cy="1030617"/>
          </a:xfrm>
          <a:prstGeom prst="rect">
            <a:avLst/>
          </a:prstGeom>
          <a:solidFill>
            <a:srgbClr val="B1D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400" dirty="0">
              <a:solidFill>
                <a:schemeClr val="tx1">
                  <a:lumMod val="75000"/>
                  <a:lumOff val="25000"/>
                </a:schemeClr>
              </a:solidFill>
              <a:latin typeface="Arial"/>
              <a:cs typeface="Arial"/>
            </a:endParaRPr>
          </a:p>
          <a:p>
            <a:pPr algn="ctr"/>
            <a:r>
              <a:rPr lang="es-ES_tradnl" sz="1400" dirty="0">
                <a:solidFill>
                  <a:schemeClr val="tx1">
                    <a:lumMod val="75000"/>
                    <a:lumOff val="25000"/>
                  </a:schemeClr>
                </a:solidFill>
                <a:latin typeface="Arial"/>
                <a:cs typeface="Arial"/>
              </a:rPr>
              <a:t>Otros</a:t>
            </a:r>
          </a:p>
          <a:p>
            <a:pPr algn="ctr"/>
            <a:r>
              <a:rPr lang="es-ES" sz="2400" b="1" dirty="0">
                <a:solidFill>
                  <a:schemeClr val="tx1">
                    <a:lumMod val="75000"/>
                    <a:lumOff val="25000"/>
                  </a:schemeClr>
                </a:solidFill>
                <a:latin typeface="Arial"/>
                <a:cs typeface="Arial"/>
              </a:rPr>
              <a:t>156,0</a:t>
            </a:r>
          </a:p>
          <a:p>
            <a:pPr algn="ctr"/>
            <a:r>
              <a:rPr lang="es-ES" sz="1200" b="1" dirty="0">
                <a:solidFill>
                  <a:schemeClr val="tx1">
                    <a:lumMod val="75000"/>
                    <a:lumOff val="25000"/>
                  </a:schemeClr>
                </a:solidFill>
                <a:latin typeface="Arial"/>
                <a:cs typeface="Arial"/>
              </a:rPr>
              <a:t>Por 10.000 NV</a:t>
            </a:r>
          </a:p>
          <a:p>
            <a:pPr algn="ctr"/>
            <a:r>
              <a:rPr lang="es-ES_tradnl" sz="1200" b="1" dirty="0">
                <a:solidFill>
                  <a:schemeClr val="tx1">
                    <a:lumMod val="75000"/>
                    <a:lumOff val="25000"/>
                  </a:schemeClr>
                </a:solidFill>
                <a:latin typeface="Arial"/>
                <a:cs typeface="Arial"/>
              </a:rPr>
              <a:t>(n=145)</a:t>
            </a:r>
          </a:p>
          <a:p>
            <a:pPr algn="ctr"/>
            <a:endParaRPr lang="es-ES" sz="1200" b="1" dirty="0">
              <a:solidFill>
                <a:schemeClr val="bg1"/>
              </a:solidFill>
              <a:latin typeface="Arial"/>
              <a:cs typeface="Arial"/>
            </a:endParaRPr>
          </a:p>
        </p:txBody>
      </p:sp>
      <p:pic>
        <p:nvPicPr>
          <p:cNvPr id="160" name="Imagen 159" descr="icono-afiliacion SSGS.png">
            <a:extLst>
              <a:ext uri="{FF2B5EF4-FFF2-40B4-BE49-F238E27FC236}">
                <a16:creationId xmlns:a16="http://schemas.microsoft.com/office/drawing/2014/main" id="{F4DBB08C-2724-3F33-9196-CB4F0BFF96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0763" y="16233984"/>
            <a:ext cx="982409" cy="848928"/>
          </a:xfrm>
          <a:prstGeom prst="rect">
            <a:avLst/>
          </a:prstGeom>
        </p:spPr>
      </p:pic>
      <p:sp>
        <p:nvSpPr>
          <p:cNvPr id="163" name="CuadroTexto 162">
            <a:extLst>
              <a:ext uri="{FF2B5EF4-FFF2-40B4-BE49-F238E27FC236}">
                <a16:creationId xmlns:a16="http://schemas.microsoft.com/office/drawing/2014/main" id="{26461D76-DDD0-8A17-E6E9-22EF4B6184D8}"/>
              </a:ext>
            </a:extLst>
          </p:cNvPr>
          <p:cNvSpPr txBox="1"/>
          <p:nvPr/>
        </p:nvSpPr>
        <p:spPr>
          <a:xfrm>
            <a:off x="380262" y="17082912"/>
            <a:ext cx="1783411" cy="307777"/>
          </a:xfrm>
          <a:prstGeom prst="rect">
            <a:avLst/>
          </a:prstGeom>
          <a:noFill/>
        </p:spPr>
        <p:txBody>
          <a:bodyPr wrap="square" rtlCol="0">
            <a:spAutoFit/>
          </a:bodyPr>
          <a:lstStyle/>
          <a:p>
            <a:pPr algn="ctr"/>
            <a:r>
              <a:rPr lang="es-ES_tradnl" sz="1400" dirty="0">
                <a:latin typeface="Arial"/>
                <a:cs typeface="Arial"/>
              </a:rPr>
              <a:t>Afiliación al SGSSS</a:t>
            </a:r>
            <a:endParaRPr lang="es-ES" sz="1400" dirty="0">
              <a:latin typeface="Arial"/>
              <a:cs typeface="Arial"/>
            </a:endParaRPr>
          </a:p>
        </p:txBody>
      </p:sp>
      <p:sp>
        <p:nvSpPr>
          <p:cNvPr id="164" name="CuadroTexto 163">
            <a:extLst>
              <a:ext uri="{FF2B5EF4-FFF2-40B4-BE49-F238E27FC236}">
                <a16:creationId xmlns:a16="http://schemas.microsoft.com/office/drawing/2014/main" id="{0465C8E2-E788-772E-7CA0-C524008976A9}"/>
              </a:ext>
            </a:extLst>
          </p:cNvPr>
          <p:cNvSpPr txBox="1"/>
          <p:nvPr/>
        </p:nvSpPr>
        <p:spPr>
          <a:xfrm>
            <a:off x="2433273" y="17069839"/>
            <a:ext cx="1783410" cy="307777"/>
          </a:xfrm>
          <a:prstGeom prst="rect">
            <a:avLst/>
          </a:prstGeom>
          <a:noFill/>
        </p:spPr>
        <p:txBody>
          <a:bodyPr wrap="square" rtlCol="0">
            <a:spAutoFit/>
          </a:bodyPr>
          <a:lstStyle/>
          <a:p>
            <a:pPr algn="ctr"/>
            <a:r>
              <a:rPr lang="es-ES_tradnl" sz="1400" dirty="0">
                <a:latin typeface="Arial"/>
                <a:cs typeface="Arial"/>
              </a:rPr>
              <a:t>Área de residencia</a:t>
            </a:r>
            <a:endParaRPr lang="es-ES" sz="1400" dirty="0">
              <a:latin typeface="Arial"/>
              <a:cs typeface="Arial"/>
            </a:endParaRPr>
          </a:p>
        </p:txBody>
      </p:sp>
      <p:sp>
        <p:nvSpPr>
          <p:cNvPr id="167" name="CuadroTexto 166">
            <a:extLst>
              <a:ext uri="{FF2B5EF4-FFF2-40B4-BE49-F238E27FC236}">
                <a16:creationId xmlns:a16="http://schemas.microsoft.com/office/drawing/2014/main" id="{03566D50-55ED-AB66-EB92-B0163DA062F2}"/>
              </a:ext>
            </a:extLst>
          </p:cNvPr>
          <p:cNvSpPr txBox="1"/>
          <p:nvPr/>
        </p:nvSpPr>
        <p:spPr>
          <a:xfrm>
            <a:off x="4461641" y="17108987"/>
            <a:ext cx="1850574" cy="307777"/>
          </a:xfrm>
          <a:prstGeom prst="rect">
            <a:avLst/>
          </a:prstGeom>
          <a:noFill/>
        </p:spPr>
        <p:txBody>
          <a:bodyPr wrap="square" rtlCol="0">
            <a:spAutoFit/>
          </a:bodyPr>
          <a:lstStyle/>
          <a:p>
            <a:pPr algn="ctr"/>
            <a:r>
              <a:rPr lang="es-ES_tradnl" sz="1400" dirty="0">
                <a:latin typeface="Arial"/>
                <a:cs typeface="Arial"/>
              </a:rPr>
              <a:t>Pertenencia étnica</a:t>
            </a:r>
            <a:endParaRPr lang="es-ES" sz="1400" dirty="0">
              <a:latin typeface="Arial"/>
              <a:cs typeface="Arial"/>
            </a:endParaRPr>
          </a:p>
        </p:txBody>
      </p:sp>
      <p:pic>
        <p:nvPicPr>
          <p:cNvPr id="178" name="Picture 4" descr="icono-edad-madre.png">
            <a:extLst>
              <a:ext uri="{FF2B5EF4-FFF2-40B4-BE49-F238E27FC236}">
                <a16:creationId xmlns:a16="http://schemas.microsoft.com/office/drawing/2014/main" id="{2627C6CC-6E1E-6F5D-802D-E9AEA3D43F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3273" y="19169493"/>
            <a:ext cx="1585076" cy="1740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0" name="CuadroTexto 179">
            <a:extLst>
              <a:ext uri="{FF2B5EF4-FFF2-40B4-BE49-F238E27FC236}">
                <a16:creationId xmlns:a16="http://schemas.microsoft.com/office/drawing/2014/main" id="{D3B2FAB3-AFC8-1890-3676-B4907BC68647}"/>
              </a:ext>
            </a:extLst>
          </p:cNvPr>
          <p:cNvSpPr txBox="1"/>
          <p:nvPr/>
        </p:nvSpPr>
        <p:spPr>
          <a:xfrm>
            <a:off x="2665910" y="22594821"/>
            <a:ext cx="1585076" cy="523220"/>
          </a:xfrm>
          <a:prstGeom prst="rect">
            <a:avLst/>
          </a:prstGeom>
          <a:noFill/>
        </p:spPr>
        <p:txBody>
          <a:bodyPr wrap="square" rtlCol="0">
            <a:spAutoFit/>
          </a:bodyPr>
          <a:lstStyle/>
          <a:p>
            <a:pPr algn="ctr"/>
            <a:r>
              <a:rPr lang="es-CO" sz="1400" dirty="0">
                <a:latin typeface="Arial"/>
                <a:cs typeface="Arial"/>
              </a:rPr>
              <a:t>Grupo de edad de la madre</a:t>
            </a:r>
          </a:p>
        </p:txBody>
      </p:sp>
      <p:sp>
        <p:nvSpPr>
          <p:cNvPr id="7" name="CuadroTexto 6"/>
          <p:cNvSpPr txBox="1"/>
          <p:nvPr/>
        </p:nvSpPr>
        <p:spPr>
          <a:xfrm>
            <a:off x="955343" y="15400509"/>
            <a:ext cx="4652727" cy="400110"/>
          </a:xfrm>
          <a:prstGeom prst="rect">
            <a:avLst/>
          </a:prstGeom>
          <a:noFill/>
        </p:spPr>
        <p:txBody>
          <a:bodyPr wrap="square" rtlCol="0">
            <a:spAutoFit/>
          </a:bodyPr>
          <a:lstStyle/>
          <a:p>
            <a:pPr algn="ctr"/>
            <a:r>
              <a:rPr lang="es-CO" sz="2000" b="1" dirty="0">
                <a:solidFill>
                  <a:schemeClr val="tx1">
                    <a:lumMod val="50000"/>
                    <a:lumOff val="50000"/>
                  </a:schemeClr>
                </a:solidFill>
                <a:latin typeface="Arial" panose="020B0604020202020204" pitchFamily="34" charset="0"/>
                <a:cs typeface="Arial" panose="020B0604020202020204" pitchFamily="34" charset="0"/>
              </a:rPr>
              <a:t>Prevalencia y variables de interés</a:t>
            </a:r>
          </a:p>
        </p:txBody>
      </p:sp>
      <p:grpSp>
        <p:nvGrpSpPr>
          <p:cNvPr id="11" name="Grupo 10"/>
          <p:cNvGrpSpPr/>
          <p:nvPr/>
        </p:nvGrpSpPr>
        <p:grpSpPr>
          <a:xfrm>
            <a:off x="5722153" y="24366953"/>
            <a:ext cx="1368202" cy="523221"/>
            <a:chOff x="209608" y="23186357"/>
            <a:chExt cx="1809260" cy="727365"/>
          </a:xfrm>
        </p:grpSpPr>
        <p:sp>
          <p:nvSpPr>
            <p:cNvPr id="257" name="Elipse 256"/>
            <p:cNvSpPr/>
            <p:nvPr/>
          </p:nvSpPr>
          <p:spPr>
            <a:xfrm>
              <a:off x="209608" y="23466384"/>
              <a:ext cx="144000" cy="144000"/>
            </a:xfrm>
            <a:prstGeom prst="ellipse">
              <a:avLst/>
            </a:prstGeom>
            <a:solidFill>
              <a:srgbClr val="92D05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sz="2000"/>
            </a:p>
          </p:txBody>
        </p:sp>
        <p:sp>
          <p:nvSpPr>
            <p:cNvPr id="258" name="Elipse 257"/>
            <p:cNvSpPr/>
            <p:nvPr/>
          </p:nvSpPr>
          <p:spPr>
            <a:xfrm>
              <a:off x="209608" y="23703880"/>
              <a:ext cx="144000" cy="144000"/>
            </a:xfrm>
            <a:prstGeom prst="ellipse">
              <a:avLst/>
            </a:prstGeom>
            <a:solidFill>
              <a:schemeClr val="bg1">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sz="2000"/>
            </a:p>
          </p:txBody>
        </p:sp>
        <p:sp>
          <p:nvSpPr>
            <p:cNvPr id="259" name="Elipse 258"/>
            <p:cNvSpPr/>
            <p:nvPr/>
          </p:nvSpPr>
          <p:spPr>
            <a:xfrm>
              <a:off x="209608" y="23228888"/>
              <a:ext cx="144000" cy="144000"/>
            </a:xfrm>
            <a:prstGeom prst="ellipse">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CO" sz="2000"/>
            </a:p>
          </p:txBody>
        </p:sp>
        <p:sp>
          <p:nvSpPr>
            <p:cNvPr id="10" name="CuadroTexto 9"/>
            <p:cNvSpPr txBox="1"/>
            <p:nvPr/>
          </p:nvSpPr>
          <p:spPr>
            <a:xfrm>
              <a:off x="310718" y="23186357"/>
              <a:ext cx="1708150" cy="246221"/>
            </a:xfrm>
            <a:prstGeom prst="rect">
              <a:avLst/>
            </a:prstGeom>
            <a:noFill/>
          </p:spPr>
          <p:txBody>
            <a:bodyPr wrap="square" rtlCol="0">
              <a:spAutoFit/>
            </a:bodyPr>
            <a:lstStyle/>
            <a:p>
              <a:r>
                <a:rPr lang="es-CO" sz="1000" dirty="0">
                  <a:latin typeface="Arial" panose="020B0604020202020204" pitchFamily="34" charset="0"/>
                  <a:cs typeface="Arial" panose="020B0604020202020204" pitchFamily="34" charset="0"/>
                </a:rPr>
                <a:t>Aumento</a:t>
              </a:r>
            </a:p>
          </p:txBody>
        </p:sp>
        <p:sp>
          <p:nvSpPr>
            <p:cNvPr id="260" name="CuadroTexto 259"/>
            <p:cNvSpPr txBox="1"/>
            <p:nvPr/>
          </p:nvSpPr>
          <p:spPr>
            <a:xfrm>
              <a:off x="310718" y="23426828"/>
              <a:ext cx="1708150" cy="246221"/>
            </a:xfrm>
            <a:prstGeom prst="rect">
              <a:avLst/>
            </a:prstGeom>
            <a:noFill/>
          </p:spPr>
          <p:txBody>
            <a:bodyPr wrap="square" rtlCol="0">
              <a:spAutoFit/>
            </a:bodyPr>
            <a:lstStyle/>
            <a:p>
              <a:r>
                <a:rPr lang="es-CO" sz="1000" dirty="0">
                  <a:latin typeface="Arial" panose="020B0604020202020204" pitchFamily="34" charset="0"/>
                  <a:cs typeface="Arial" panose="020B0604020202020204" pitchFamily="34" charset="0"/>
                </a:rPr>
                <a:t>Sin cambio</a:t>
              </a:r>
            </a:p>
          </p:txBody>
        </p:sp>
        <p:sp>
          <p:nvSpPr>
            <p:cNvPr id="261" name="CuadroTexto 260"/>
            <p:cNvSpPr txBox="1"/>
            <p:nvPr/>
          </p:nvSpPr>
          <p:spPr>
            <a:xfrm>
              <a:off x="310718" y="23667501"/>
              <a:ext cx="1708150" cy="246221"/>
            </a:xfrm>
            <a:prstGeom prst="rect">
              <a:avLst/>
            </a:prstGeom>
            <a:noFill/>
          </p:spPr>
          <p:txBody>
            <a:bodyPr wrap="square" rtlCol="0">
              <a:spAutoFit/>
            </a:bodyPr>
            <a:lstStyle/>
            <a:p>
              <a:r>
                <a:rPr lang="es-CO" sz="1000" dirty="0">
                  <a:latin typeface="Arial" panose="020B0604020202020204" pitchFamily="34" charset="0"/>
                  <a:cs typeface="Arial" panose="020B0604020202020204" pitchFamily="34" charset="0"/>
                </a:rPr>
                <a:t>Disminución</a:t>
              </a:r>
            </a:p>
          </p:txBody>
        </p:sp>
      </p:grpSp>
      <p:pic>
        <p:nvPicPr>
          <p:cNvPr id="30" name="Imagen 29">
            <a:extLst>
              <a:ext uri="{FF2B5EF4-FFF2-40B4-BE49-F238E27FC236}">
                <a16:creationId xmlns:a16="http://schemas.microsoft.com/office/drawing/2014/main" id="{AFE74FB4-29E6-9399-C9EB-E022B72801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20406" y="16129072"/>
            <a:ext cx="633030" cy="1052833"/>
          </a:xfrm>
          <a:prstGeom prst="rect">
            <a:avLst/>
          </a:prstGeom>
        </p:spPr>
      </p:pic>
      <p:sp>
        <p:nvSpPr>
          <p:cNvPr id="36" name="Rectángulo 35">
            <a:extLst>
              <a:ext uri="{FF2B5EF4-FFF2-40B4-BE49-F238E27FC236}">
                <a16:creationId xmlns:a16="http://schemas.microsoft.com/office/drawing/2014/main" id="{BE275108-03C8-1B28-B12F-24F5570D88D6}"/>
              </a:ext>
            </a:extLst>
          </p:cNvPr>
          <p:cNvSpPr/>
          <p:nvPr/>
        </p:nvSpPr>
        <p:spPr>
          <a:xfrm>
            <a:off x="4408228" y="18835879"/>
            <a:ext cx="1747017" cy="880247"/>
          </a:xfrm>
          <a:prstGeom prst="rect">
            <a:avLst/>
          </a:prstGeom>
          <a:solidFill>
            <a:srgbClr val="B1D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sz="1400" b="1" dirty="0">
              <a:solidFill>
                <a:schemeClr val="tx1">
                  <a:lumMod val="75000"/>
                  <a:lumOff val="25000"/>
                </a:schemeClr>
              </a:solidFill>
              <a:latin typeface="Arial"/>
              <a:cs typeface="Arial"/>
            </a:endParaRPr>
          </a:p>
          <a:p>
            <a:pPr algn="ctr"/>
            <a:r>
              <a:rPr lang="es-ES" sz="1400" b="1" dirty="0">
                <a:solidFill>
                  <a:schemeClr val="tx1">
                    <a:lumMod val="75000"/>
                    <a:lumOff val="25000"/>
                  </a:schemeClr>
                </a:solidFill>
                <a:latin typeface="Arial"/>
                <a:cs typeface="Arial"/>
              </a:rPr>
              <a:t>Hombre</a:t>
            </a:r>
          </a:p>
          <a:p>
            <a:pPr algn="ctr"/>
            <a:r>
              <a:rPr lang="es-ES" sz="1500" b="1" dirty="0">
                <a:solidFill>
                  <a:schemeClr val="tx1">
                    <a:lumMod val="75000"/>
                    <a:lumOff val="25000"/>
                  </a:schemeClr>
                </a:solidFill>
                <a:latin typeface="Arial"/>
                <a:cs typeface="Arial"/>
              </a:rPr>
              <a:t>98,98</a:t>
            </a:r>
          </a:p>
          <a:p>
            <a:pPr algn="ctr"/>
            <a:r>
              <a:rPr lang="es-ES" sz="1200" b="1" dirty="0">
                <a:solidFill>
                  <a:schemeClr val="tx1">
                    <a:lumMod val="75000"/>
                    <a:lumOff val="25000"/>
                  </a:schemeClr>
                </a:solidFill>
                <a:latin typeface="Arial"/>
                <a:cs typeface="Arial"/>
              </a:rPr>
              <a:t>Por 10.000 NV</a:t>
            </a:r>
          </a:p>
          <a:p>
            <a:pPr algn="ctr"/>
            <a:r>
              <a:rPr lang="es-ES_tradnl" sz="1200" b="1" dirty="0">
                <a:solidFill>
                  <a:schemeClr val="tx1">
                    <a:lumMod val="75000"/>
                    <a:lumOff val="25000"/>
                  </a:schemeClr>
                </a:solidFill>
                <a:latin typeface="Arial"/>
                <a:cs typeface="Arial"/>
              </a:rPr>
              <a:t>(n=92)</a:t>
            </a:r>
          </a:p>
          <a:p>
            <a:pPr algn="ctr"/>
            <a:endParaRPr lang="es-ES" sz="1200" b="1" dirty="0">
              <a:solidFill>
                <a:schemeClr val="bg1"/>
              </a:solidFill>
              <a:latin typeface="Arial"/>
              <a:cs typeface="Arial"/>
            </a:endParaRPr>
          </a:p>
        </p:txBody>
      </p:sp>
      <p:sp>
        <p:nvSpPr>
          <p:cNvPr id="45" name="Rectángulo 44">
            <a:extLst>
              <a:ext uri="{FF2B5EF4-FFF2-40B4-BE49-F238E27FC236}">
                <a16:creationId xmlns:a16="http://schemas.microsoft.com/office/drawing/2014/main" id="{4847E08C-5D79-84B9-82B2-90830E722952}"/>
              </a:ext>
            </a:extLst>
          </p:cNvPr>
          <p:cNvSpPr/>
          <p:nvPr/>
        </p:nvSpPr>
        <p:spPr>
          <a:xfrm>
            <a:off x="349830" y="18604575"/>
            <a:ext cx="1786788" cy="1000116"/>
          </a:xfrm>
          <a:prstGeom prst="rect">
            <a:avLst/>
          </a:prstGeom>
          <a:solidFill>
            <a:srgbClr val="B1D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600" dirty="0">
                <a:solidFill>
                  <a:schemeClr val="tx1">
                    <a:lumMod val="75000"/>
                    <a:lumOff val="25000"/>
                  </a:schemeClr>
                </a:solidFill>
                <a:latin typeface="Arial"/>
                <a:cs typeface="Arial"/>
              </a:rPr>
              <a:t> </a:t>
            </a:r>
            <a:r>
              <a:rPr lang="es-ES_tradnl" sz="1200" b="1" dirty="0">
                <a:solidFill>
                  <a:schemeClr val="tx1">
                    <a:lumMod val="75000"/>
                    <a:lumOff val="25000"/>
                  </a:schemeClr>
                </a:solidFill>
                <a:latin typeface="Arial"/>
                <a:cs typeface="Arial"/>
              </a:rPr>
              <a:t>Contributivo</a:t>
            </a:r>
          </a:p>
          <a:p>
            <a:pPr algn="ctr"/>
            <a:r>
              <a:rPr lang="es-ES_tradnl" sz="2400" b="1" dirty="0">
                <a:solidFill>
                  <a:schemeClr val="tx1">
                    <a:lumMod val="75000"/>
                    <a:lumOff val="25000"/>
                  </a:schemeClr>
                </a:solidFill>
                <a:latin typeface="Arial"/>
                <a:cs typeface="Arial"/>
              </a:rPr>
              <a:t>41,96</a:t>
            </a:r>
          </a:p>
          <a:p>
            <a:pPr algn="ctr"/>
            <a:r>
              <a:rPr lang="es-ES_tradnl" sz="1200" b="1" dirty="0">
                <a:solidFill>
                  <a:schemeClr val="tx1">
                    <a:lumMod val="75000"/>
                    <a:lumOff val="25000"/>
                  </a:schemeClr>
                </a:solidFill>
                <a:latin typeface="Arial"/>
                <a:cs typeface="Arial"/>
              </a:rPr>
              <a:t>(n=39)</a:t>
            </a:r>
          </a:p>
          <a:p>
            <a:pPr algn="ctr"/>
            <a:endParaRPr lang="es-ES" sz="1200" dirty="0">
              <a:solidFill>
                <a:schemeClr val="tx1">
                  <a:lumMod val="75000"/>
                  <a:lumOff val="25000"/>
                </a:schemeClr>
              </a:solidFill>
            </a:endParaRPr>
          </a:p>
        </p:txBody>
      </p:sp>
      <p:sp>
        <p:nvSpPr>
          <p:cNvPr id="47" name="Rectángulo 46">
            <a:extLst>
              <a:ext uri="{FF2B5EF4-FFF2-40B4-BE49-F238E27FC236}">
                <a16:creationId xmlns:a16="http://schemas.microsoft.com/office/drawing/2014/main" id="{94AEAA89-16E0-EE4A-20CD-EF3A8FD22449}"/>
              </a:ext>
            </a:extLst>
          </p:cNvPr>
          <p:cNvSpPr/>
          <p:nvPr/>
        </p:nvSpPr>
        <p:spPr>
          <a:xfrm>
            <a:off x="361429" y="17501623"/>
            <a:ext cx="1786788" cy="994456"/>
          </a:xfrm>
          <a:prstGeom prst="rect">
            <a:avLst/>
          </a:prstGeom>
          <a:solidFill>
            <a:srgbClr val="B1D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200" b="1" dirty="0">
              <a:solidFill>
                <a:schemeClr val="tx1">
                  <a:lumMod val="75000"/>
                  <a:lumOff val="25000"/>
                </a:schemeClr>
              </a:solidFill>
              <a:latin typeface="Arial"/>
              <a:cs typeface="Arial"/>
            </a:endParaRPr>
          </a:p>
          <a:p>
            <a:pPr algn="ctr"/>
            <a:r>
              <a:rPr lang="es-ES_tradnl" sz="1200" b="1" dirty="0">
                <a:solidFill>
                  <a:schemeClr val="tx1">
                    <a:lumMod val="75000"/>
                    <a:lumOff val="25000"/>
                  </a:schemeClr>
                </a:solidFill>
                <a:latin typeface="Arial"/>
                <a:cs typeface="Arial"/>
              </a:rPr>
              <a:t>Subsidiado</a:t>
            </a:r>
          </a:p>
          <a:p>
            <a:pPr algn="ctr"/>
            <a:r>
              <a:rPr lang="es-ES_tradnl" sz="2400" b="1" dirty="0">
                <a:solidFill>
                  <a:schemeClr val="tx1">
                    <a:lumMod val="75000"/>
                    <a:lumOff val="25000"/>
                  </a:schemeClr>
                </a:solidFill>
                <a:latin typeface="Arial"/>
                <a:cs typeface="Arial"/>
              </a:rPr>
              <a:t>114,04</a:t>
            </a:r>
            <a:endParaRPr lang="es-ES_tradnl" sz="1800" b="1" dirty="0">
              <a:solidFill>
                <a:schemeClr val="tx1">
                  <a:lumMod val="75000"/>
                  <a:lumOff val="25000"/>
                </a:schemeClr>
              </a:solidFill>
              <a:latin typeface="Arial"/>
              <a:cs typeface="Arial"/>
            </a:endParaRPr>
          </a:p>
          <a:p>
            <a:pPr algn="ctr"/>
            <a:r>
              <a:rPr lang="es-ES" sz="1200" b="1" dirty="0">
                <a:solidFill>
                  <a:schemeClr val="tx1">
                    <a:lumMod val="75000"/>
                    <a:lumOff val="25000"/>
                  </a:schemeClr>
                </a:solidFill>
                <a:latin typeface="Arial"/>
                <a:cs typeface="Arial"/>
              </a:rPr>
              <a:t>por 10.000 NV</a:t>
            </a:r>
          </a:p>
          <a:p>
            <a:pPr algn="ctr"/>
            <a:r>
              <a:rPr lang="es-ES_tradnl" sz="1200" b="1" dirty="0">
                <a:solidFill>
                  <a:schemeClr val="tx1">
                    <a:lumMod val="75000"/>
                    <a:lumOff val="25000"/>
                  </a:schemeClr>
                </a:solidFill>
                <a:latin typeface="Arial"/>
                <a:cs typeface="Arial"/>
              </a:rPr>
              <a:t>(n=106)</a:t>
            </a:r>
          </a:p>
          <a:p>
            <a:pPr algn="ctr"/>
            <a:endParaRPr lang="es-ES" sz="1200" dirty="0">
              <a:solidFill>
                <a:schemeClr val="tx1">
                  <a:lumMod val="75000"/>
                  <a:lumOff val="25000"/>
                </a:schemeClr>
              </a:solidFill>
            </a:endParaRPr>
          </a:p>
        </p:txBody>
      </p:sp>
      <p:pic>
        <p:nvPicPr>
          <p:cNvPr id="48" name="Imagen 47">
            <a:extLst>
              <a:ext uri="{FF2B5EF4-FFF2-40B4-BE49-F238E27FC236}">
                <a16:creationId xmlns:a16="http://schemas.microsoft.com/office/drawing/2014/main" id="{D597DFEB-78C0-08D5-8030-E6AC01B73DC1}"/>
              </a:ext>
            </a:extLst>
          </p:cNvPr>
          <p:cNvPicPr>
            <a:picLocks noChangeAspect="1"/>
          </p:cNvPicPr>
          <p:nvPr/>
        </p:nvPicPr>
        <p:blipFill>
          <a:blip r:embed="rId6"/>
          <a:stretch>
            <a:fillRect/>
          </a:stretch>
        </p:blipFill>
        <p:spPr>
          <a:xfrm>
            <a:off x="4214866" y="82708"/>
            <a:ext cx="1438570" cy="710513"/>
          </a:xfrm>
          <a:prstGeom prst="rect">
            <a:avLst/>
          </a:prstGeom>
        </p:spPr>
      </p:pic>
      <p:pic>
        <p:nvPicPr>
          <p:cNvPr id="49" name="Picture 2" descr="Ver las imágenes de origen">
            <a:extLst>
              <a:ext uri="{FF2B5EF4-FFF2-40B4-BE49-F238E27FC236}">
                <a16:creationId xmlns:a16="http://schemas.microsoft.com/office/drawing/2014/main" id="{BFB30D3D-6A62-2A51-23A6-01A48DCA656D}"/>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97219" y="127761"/>
            <a:ext cx="1335291" cy="678243"/>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 descr="Ver las imágenes de origen">
            <a:extLst>
              <a:ext uri="{FF2B5EF4-FFF2-40B4-BE49-F238E27FC236}">
                <a16:creationId xmlns:a16="http://schemas.microsoft.com/office/drawing/2014/main" id="{20F6A71B-040E-9FD9-A95F-FCA0AC6433A2}"/>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70879" y="24501158"/>
            <a:ext cx="1335291" cy="678243"/>
          </a:xfrm>
          <a:prstGeom prst="rect">
            <a:avLst/>
          </a:prstGeom>
          <a:noFill/>
          <a:extLst>
            <a:ext uri="{909E8E84-426E-40DD-AFC4-6F175D3DCCD1}">
              <a14:hiddenFill xmlns:a14="http://schemas.microsoft.com/office/drawing/2010/main">
                <a:solidFill>
                  <a:srgbClr val="FFFFFF"/>
                </a:solidFill>
              </a14:hiddenFill>
            </a:ext>
          </a:extLst>
        </p:spPr>
      </p:pic>
      <p:pic>
        <p:nvPicPr>
          <p:cNvPr id="51" name="Imagen 50">
            <a:extLst>
              <a:ext uri="{FF2B5EF4-FFF2-40B4-BE49-F238E27FC236}">
                <a16:creationId xmlns:a16="http://schemas.microsoft.com/office/drawing/2014/main" id="{AFDEB390-E52E-D03C-FC50-E0E90D00D90F}"/>
              </a:ext>
            </a:extLst>
          </p:cNvPr>
          <p:cNvPicPr>
            <a:picLocks noChangeAspect="1"/>
          </p:cNvPicPr>
          <p:nvPr/>
        </p:nvPicPr>
        <p:blipFill>
          <a:blip r:embed="rId6"/>
          <a:stretch>
            <a:fillRect/>
          </a:stretch>
        </p:blipFill>
        <p:spPr>
          <a:xfrm>
            <a:off x="4218372" y="24436443"/>
            <a:ext cx="1438570" cy="710513"/>
          </a:xfrm>
          <a:prstGeom prst="rect">
            <a:avLst/>
          </a:prstGeom>
        </p:spPr>
      </p:pic>
      <p:sp>
        <p:nvSpPr>
          <p:cNvPr id="56" name="Rectángulo 55">
            <a:extLst>
              <a:ext uri="{FF2B5EF4-FFF2-40B4-BE49-F238E27FC236}">
                <a16:creationId xmlns:a16="http://schemas.microsoft.com/office/drawing/2014/main" id="{F9495A81-435A-386C-D745-00279656ECBE}"/>
              </a:ext>
            </a:extLst>
          </p:cNvPr>
          <p:cNvSpPr/>
          <p:nvPr/>
        </p:nvSpPr>
        <p:spPr>
          <a:xfrm>
            <a:off x="6598471" y="19265715"/>
            <a:ext cx="3333583" cy="550204"/>
          </a:xfrm>
          <a:prstGeom prst="rect">
            <a:avLst/>
          </a:prstGeom>
          <a:solidFill>
            <a:srgbClr val="FDB985"/>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 sz="2400" b="1" dirty="0">
                <a:solidFill>
                  <a:schemeClr val="tx1">
                    <a:lumMod val="65000"/>
                    <a:lumOff val="35000"/>
                  </a:schemeClr>
                </a:solidFill>
                <a:latin typeface="Arial" panose="020B0604020202020204" pitchFamily="34" charset="0"/>
                <a:cs typeface="Arial" panose="020B0604020202020204" pitchFamily="34" charset="0"/>
              </a:rPr>
              <a:t>Indicadores</a:t>
            </a:r>
          </a:p>
        </p:txBody>
      </p:sp>
      <p:pic>
        <p:nvPicPr>
          <p:cNvPr id="14" name="Imagen 13">
            <a:extLst>
              <a:ext uri="{FF2B5EF4-FFF2-40B4-BE49-F238E27FC236}">
                <a16:creationId xmlns:a16="http://schemas.microsoft.com/office/drawing/2014/main" id="{E5E77B3D-2133-27E3-FED5-691D78957485}"/>
              </a:ext>
            </a:extLst>
          </p:cNvPr>
          <p:cNvPicPr>
            <a:picLocks noChangeAspect="1"/>
          </p:cNvPicPr>
          <p:nvPr/>
        </p:nvPicPr>
        <p:blipFill rotWithShape="1">
          <a:blip r:embed="rId8"/>
          <a:srcRect l="10272"/>
          <a:stretch/>
        </p:blipFill>
        <p:spPr>
          <a:xfrm>
            <a:off x="1782796" y="2768797"/>
            <a:ext cx="1961671" cy="949832"/>
          </a:xfrm>
          <a:prstGeom prst="rect">
            <a:avLst/>
          </a:prstGeom>
        </p:spPr>
      </p:pic>
      <p:pic>
        <p:nvPicPr>
          <p:cNvPr id="15" name="Imagen 14">
            <a:extLst>
              <a:ext uri="{FF2B5EF4-FFF2-40B4-BE49-F238E27FC236}">
                <a16:creationId xmlns:a16="http://schemas.microsoft.com/office/drawing/2014/main" id="{87C0CD20-EEEB-B8DD-9EF0-710CD61030D1}"/>
              </a:ext>
            </a:extLst>
          </p:cNvPr>
          <p:cNvPicPr>
            <a:picLocks noChangeAspect="1"/>
          </p:cNvPicPr>
          <p:nvPr/>
        </p:nvPicPr>
        <p:blipFill>
          <a:blip r:embed="rId9"/>
          <a:stretch>
            <a:fillRect/>
          </a:stretch>
        </p:blipFill>
        <p:spPr>
          <a:xfrm>
            <a:off x="8068778" y="295719"/>
            <a:ext cx="1612764" cy="1395921"/>
          </a:xfrm>
          <a:prstGeom prst="rect">
            <a:avLst/>
          </a:prstGeom>
        </p:spPr>
      </p:pic>
      <p:sp>
        <p:nvSpPr>
          <p:cNvPr id="16" name="CuadroTexto 15">
            <a:extLst>
              <a:ext uri="{FF2B5EF4-FFF2-40B4-BE49-F238E27FC236}">
                <a16:creationId xmlns:a16="http://schemas.microsoft.com/office/drawing/2014/main" id="{C11F7F8D-D616-72BD-5D12-4DEF095C4D0F}"/>
              </a:ext>
            </a:extLst>
          </p:cNvPr>
          <p:cNvSpPr txBox="1"/>
          <p:nvPr/>
        </p:nvSpPr>
        <p:spPr>
          <a:xfrm>
            <a:off x="-23196" y="9605487"/>
            <a:ext cx="5784953" cy="338554"/>
          </a:xfrm>
          <a:prstGeom prst="rect">
            <a:avLst/>
          </a:prstGeom>
          <a:noFill/>
        </p:spPr>
        <p:txBody>
          <a:bodyPr wrap="square" rtlCol="0">
            <a:spAutoFit/>
          </a:bodyPr>
          <a:lstStyle/>
          <a:p>
            <a:r>
              <a:rPr lang="es-CO" sz="1600" b="1" dirty="0">
                <a:solidFill>
                  <a:schemeClr val="tx1">
                    <a:lumMod val="50000"/>
                    <a:lumOff val="50000"/>
                  </a:schemeClr>
                </a:solidFill>
                <a:latin typeface="Arial" panose="020B0604020202020204" pitchFamily="34" charset="0"/>
                <a:cs typeface="Arial" panose="020B0604020202020204" pitchFamily="34" charset="0"/>
              </a:rPr>
              <a:t>Defectos congénitos por Localidad y Barrios</a:t>
            </a:r>
          </a:p>
        </p:txBody>
      </p:sp>
      <p:sp>
        <p:nvSpPr>
          <p:cNvPr id="21" name="CuadroTexto 20">
            <a:extLst>
              <a:ext uri="{FF2B5EF4-FFF2-40B4-BE49-F238E27FC236}">
                <a16:creationId xmlns:a16="http://schemas.microsoft.com/office/drawing/2014/main" id="{86D350C9-CB21-2C56-53BB-06AA9B2E0F35}"/>
              </a:ext>
            </a:extLst>
          </p:cNvPr>
          <p:cNvSpPr txBox="1"/>
          <p:nvPr/>
        </p:nvSpPr>
        <p:spPr>
          <a:xfrm>
            <a:off x="6155245" y="9789517"/>
            <a:ext cx="4377061" cy="338554"/>
          </a:xfrm>
          <a:prstGeom prst="rect">
            <a:avLst/>
          </a:prstGeom>
          <a:noFill/>
        </p:spPr>
        <p:txBody>
          <a:bodyPr wrap="square" rtlCol="0">
            <a:spAutoFit/>
          </a:bodyPr>
          <a:lstStyle/>
          <a:p>
            <a:r>
              <a:rPr lang="es-CO" sz="1600" b="1" dirty="0">
                <a:solidFill>
                  <a:schemeClr val="tx1">
                    <a:lumMod val="50000"/>
                    <a:lumOff val="50000"/>
                  </a:schemeClr>
                </a:solidFill>
                <a:latin typeface="Arial" panose="020B0604020202020204" pitchFamily="34" charset="0"/>
                <a:cs typeface="Arial" panose="020B0604020202020204" pitchFamily="34" charset="0"/>
              </a:rPr>
              <a:t>Defectos congénitos por UPGD </a:t>
            </a:r>
          </a:p>
        </p:txBody>
      </p:sp>
      <p:sp>
        <p:nvSpPr>
          <p:cNvPr id="25" name="CuadroTexto 24">
            <a:extLst>
              <a:ext uri="{FF2B5EF4-FFF2-40B4-BE49-F238E27FC236}">
                <a16:creationId xmlns:a16="http://schemas.microsoft.com/office/drawing/2014/main" id="{13DB9E21-69B7-2DE6-B77C-EF90F19D7CCE}"/>
              </a:ext>
            </a:extLst>
          </p:cNvPr>
          <p:cNvSpPr txBox="1"/>
          <p:nvPr/>
        </p:nvSpPr>
        <p:spPr>
          <a:xfrm>
            <a:off x="4864526" y="18456682"/>
            <a:ext cx="1567156" cy="400110"/>
          </a:xfrm>
          <a:prstGeom prst="rect">
            <a:avLst/>
          </a:prstGeom>
          <a:noFill/>
        </p:spPr>
        <p:txBody>
          <a:bodyPr wrap="square" rtlCol="0">
            <a:spAutoFit/>
          </a:bodyPr>
          <a:lstStyle/>
          <a:p>
            <a:r>
              <a:rPr lang="es-CO" sz="2000" b="1" dirty="0">
                <a:solidFill>
                  <a:schemeClr val="tx1">
                    <a:lumMod val="65000"/>
                    <a:lumOff val="35000"/>
                  </a:schemeClr>
                </a:solidFill>
                <a:latin typeface="Arial" panose="020B0604020202020204" pitchFamily="34" charset="0"/>
                <a:cs typeface="Arial" panose="020B0604020202020204" pitchFamily="34" charset="0"/>
              </a:rPr>
              <a:t>SEXO</a:t>
            </a:r>
          </a:p>
        </p:txBody>
      </p:sp>
      <p:sp>
        <p:nvSpPr>
          <p:cNvPr id="26" name="Rectángulo 25">
            <a:extLst>
              <a:ext uri="{FF2B5EF4-FFF2-40B4-BE49-F238E27FC236}">
                <a16:creationId xmlns:a16="http://schemas.microsoft.com/office/drawing/2014/main" id="{BE5C75B4-DEB2-0FE9-6491-CAA19E1867C3}"/>
              </a:ext>
            </a:extLst>
          </p:cNvPr>
          <p:cNvSpPr/>
          <p:nvPr/>
        </p:nvSpPr>
        <p:spPr>
          <a:xfrm>
            <a:off x="4408228" y="19856278"/>
            <a:ext cx="1772647" cy="836374"/>
          </a:xfrm>
          <a:prstGeom prst="rect">
            <a:avLst/>
          </a:prstGeom>
          <a:solidFill>
            <a:srgbClr val="B1D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400" b="1" dirty="0">
              <a:solidFill>
                <a:schemeClr val="tx1">
                  <a:lumMod val="75000"/>
                  <a:lumOff val="25000"/>
                </a:schemeClr>
              </a:solidFill>
              <a:latin typeface="Arial"/>
              <a:cs typeface="Arial"/>
            </a:endParaRPr>
          </a:p>
          <a:p>
            <a:pPr algn="ctr"/>
            <a:r>
              <a:rPr lang="es-ES_tradnl" sz="1400" b="1" dirty="0">
                <a:solidFill>
                  <a:schemeClr val="tx1">
                    <a:lumMod val="75000"/>
                    <a:lumOff val="25000"/>
                  </a:schemeClr>
                </a:solidFill>
                <a:latin typeface="Arial"/>
                <a:cs typeface="Arial"/>
              </a:rPr>
              <a:t>Mujer</a:t>
            </a:r>
          </a:p>
          <a:p>
            <a:pPr algn="ctr"/>
            <a:r>
              <a:rPr lang="es-ES_tradnl" sz="1500" b="1" dirty="0">
                <a:solidFill>
                  <a:schemeClr val="tx1">
                    <a:lumMod val="75000"/>
                    <a:lumOff val="25000"/>
                  </a:schemeClr>
                </a:solidFill>
                <a:latin typeface="Arial"/>
                <a:cs typeface="Arial"/>
              </a:rPr>
              <a:t>50,56</a:t>
            </a:r>
          </a:p>
          <a:p>
            <a:pPr algn="ctr"/>
            <a:r>
              <a:rPr lang="es-ES" sz="1200" b="1" dirty="0">
                <a:solidFill>
                  <a:schemeClr val="tx1">
                    <a:lumMod val="75000"/>
                    <a:lumOff val="25000"/>
                  </a:schemeClr>
                </a:solidFill>
                <a:latin typeface="Arial"/>
                <a:cs typeface="Arial"/>
              </a:rPr>
              <a:t>Por 10.000 NV</a:t>
            </a:r>
          </a:p>
          <a:p>
            <a:pPr algn="ctr"/>
            <a:r>
              <a:rPr lang="es-ES_tradnl" sz="1200" b="1" dirty="0">
                <a:solidFill>
                  <a:schemeClr val="tx1">
                    <a:lumMod val="75000"/>
                    <a:lumOff val="25000"/>
                  </a:schemeClr>
                </a:solidFill>
                <a:latin typeface="Arial"/>
                <a:cs typeface="Arial"/>
              </a:rPr>
              <a:t>(n=47)</a:t>
            </a:r>
          </a:p>
          <a:p>
            <a:pPr algn="ctr"/>
            <a:endParaRPr lang="es-ES" sz="1200" b="1" dirty="0">
              <a:solidFill>
                <a:schemeClr val="bg1"/>
              </a:solidFill>
              <a:latin typeface="Arial"/>
              <a:cs typeface="Arial"/>
            </a:endParaRPr>
          </a:p>
        </p:txBody>
      </p:sp>
      <p:sp>
        <p:nvSpPr>
          <p:cNvPr id="23" name="Rectángulo 22">
            <a:extLst>
              <a:ext uri="{FF2B5EF4-FFF2-40B4-BE49-F238E27FC236}">
                <a16:creationId xmlns:a16="http://schemas.microsoft.com/office/drawing/2014/main" id="{0D449B02-5E49-5663-68B1-0855ADBA5479}"/>
              </a:ext>
            </a:extLst>
          </p:cNvPr>
          <p:cNvSpPr/>
          <p:nvPr/>
        </p:nvSpPr>
        <p:spPr>
          <a:xfrm>
            <a:off x="6598471" y="14718165"/>
            <a:ext cx="3304355" cy="550204"/>
          </a:xfrm>
          <a:prstGeom prst="rect">
            <a:avLst/>
          </a:prstGeom>
          <a:solidFill>
            <a:srgbClr val="FDB985"/>
          </a:solidFill>
          <a:ln w="12700" cmpd="sng">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CO" sz="1600" b="1" dirty="0">
                <a:solidFill>
                  <a:schemeClr val="tx1">
                    <a:lumMod val="65000"/>
                    <a:lumOff val="35000"/>
                  </a:schemeClr>
                </a:solidFill>
                <a:latin typeface="Arial" panose="020B0604020202020204" pitchFamily="34" charset="0"/>
                <a:cs typeface="Arial" panose="020B0604020202020204" pitchFamily="34" charset="0"/>
              </a:rPr>
              <a:t>Primeras  malformaciones congénitas notificadas</a:t>
            </a:r>
            <a:endParaRPr lang="es-ES" sz="16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27" name="Rectángulo 26">
            <a:extLst>
              <a:ext uri="{FF2B5EF4-FFF2-40B4-BE49-F238E27FC236}">
                <a16:creationId xmlns:a16="http://schemas.microsoft.com/office/drawing/2014/main" id="{3E2C301D-3F6D-62E9-9D9B-D6DCF1897583}"/>
              </a:ext>
            </a:extLst>
          </p:cNvPr>
          <p:cNvSpPr/>
          <p:nvPr/>
        </p:nvSpPr>
        <p:spPr>
          <a:xfrm>
            <a:off x="6598471" y="15268369"/>
            <a:ext cx="3304354" cy="3895848"/>
          </a:xfrm>
          <a:prstGeom prst="rect">
            <a:avLst/>
          </a:prstGeom>
          <a:solidFill>
            <a:schemeClr val="bg2"/>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p>
        </p:txBody>
      </p:sp>
      <p:sp>
        <p:nvSpPr>
          <p:cNvPr id="29" name="Rectángulo 28">
            <a:extLst>
              <a:ext uri="{FF2B5EF4-FFF2-40B4-BE49-F238E27FC236}">
                <a16:creationId xmlns:a16="http://schemas.microsoft.com/office/drawing/2014/main" id="{654E3170-BA4D-4595-2F8B-1E7A4CAA552F}"/>
              </a:ext>
            </a:extLst>
          </p:cNvPr>
          <p:cNvSpPr/>
          <p:nvPr/>
        </p:nvSpPr>
        <p:spPr>
          <a:xfrm>
            <a:off x="6598471" y="19833889"/>
            <a:ext cx="3304354" cy="3769290"/>
          </a:xfrm>
          <a:prstGeom prst="rect">
            <a:avLst/>
          </a:prstGeom>
          <a:solidFill>
            <a:schemeClr val="bg2"/>
          </a:solidFill>
          <a:ln>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dirty="0"/>
          </a:p>
        </p:txBody>
      </p:sp>
      <p:sp>
        <p:nvSpPr>
          <p:cNvPr id="32" name="Rectángulo 31">
            <a:extLst>
              <a:ext uri="{FF2B5EF4-FFF2-40B4-BE49-F238E27FC236}">
                <a16:creationId xmlns:a16="http://schemas.microsoft.com/office/drawing/2014/main" id="{57787924-4EB7-2491-A356-3501EEB95F39}"/>
              </a:ext>
            </a:extLst>
          </p:cNvPr>
          <p:cNvSpPr/>
          <p:nvPr/>
        </p:nvSpPr>
        <p:spPr>
          <a:xfrm>
            <a:off x="7200900" y="23038858"/>
            <a:ext cx="2186940" cy="504618"/>
          </a:xfrm>
          <a:prstGeom prst="rect">
            <a:avLst/>
          </a:prstGeom>
          <a:solidFill>
            <a:srgbClr val="78A8E0"/>
          </a:solidFill>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O"/>
          </a:p>
        </p:txBody>
      </p:sp>
      <p:sp>
        <p:nvSpPr>
          <p:cNvPr id="34" name="CuadroTexto 33">
            <a:extLst>
              <a:ext uri="{FF2B5EF4-FFF2-40B4-BE49-F238E27FC236}">
                <a16:creationId xmlns:a16="http://schemas.microsoft.com/office/drawing/2014/main" id="{F8CA1D2F-6C23-D448-B29D-5C9677825838}"/>
              </a:ext>
            </a:extLst>
          </p:cNvPr>
          <p:cNvSpPr txBox="1"/>
          <p:nvPr/>
        </p:nvSpPr>
        <p:spPr>
          <a:xfrm>
            <a:off x="7432834" y="23029557"/>
            <a:ext cx="1775460" cy="584775"/>
          </a:xfrm>
          <a:prstGeom prst="rect">
            <a:avLst/>
          </a:prstGeom>
          <a:noFill/>
        </p:spPr>
        <p:txBody>
          <a:bodyPr wrap="square" rtlCol="0">
            <a:spAutoFit/>
          </a:bodyPr>
          <a:lstStyle/>
          <a:p>
            <a:pPr algn="ctr"/>
            <a:r>
              <a:rPr lang="es-CO" sz="1400" b="1" dirty="0">
                <a:solidFill>
                  <a:schemeClr val="tx1">
                    <a:lumMod val="75000"/>
                    <a:lumOff val="25000"/>
                  </a:schemeClr>
                </a:solidFill>
                <a:latin typeface="Arial"/>
                <a:cs typeface="Arial"/>
              </a:rPr>
              <a:t>Tasa de letalidad </a:t>
            </a:r>
            <a:r>
              <a:rPr lang="es-CO" sz="1800" b="1" dirty="0">
                <a:solidFill>
                  <a:schemeClr val="tx1">
                    <a:lumMod val="75000"/>
                    <a:lumOff val="25000"/>
                  </a:schemeClr>
                </a:solidFill>
                <a:latin typeface="Arial"/>
                <a:cs typeface="Arial"/>
              </a:rPr>
              <a:t>18,62%</a:t>
            </a:r>
          </a:p>
        </p:txBody>
      </p:sp>
      <p:sp>
        <p:nvSpPr>
          <p:cNvPr id="42" name="Rectángulo 41">
            <a:extLst>
              <a:ext uri="{FF2B5EF4-FFF2-40B4-BE49-F238E27FC236}">
                <a16:creationId xmlns:a16="http://schemas.microsoft.com/office/drawing/2014/main" id="{38F12450-59D7-4631-280E-68AFF331E52B}"/>
              </a:ext>
            </a:extLst>
          </p:cNvPr>
          <p:cNvSpPr/>
          <p:nvPr/>
        </p:nvSpPr>
        <p:spPr>
          <a:xfrm>
            <a:off x="4385412" y="20840248"/>
            <a:ext cx="1772647" cy="769623"/>
          </a:xfrm>
          <a:prstGeom prst="rect">
            <a:avLst/>
          </a:prstGeom>
          <a:solidFill>
            <a:srgbClr val="B1DD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400" b="1" dirty="0">
                <a:solidFill>
                  <a:schemeClr val="tx1">
                    <a:lumMod val="75000"/>
                    <a:lumOff val="25000"/>
                  </a:schemeClr>
                </a:solidFill>
                <a:latin typeface="Arial"/>
                <a:cs typeface="Arial"/>
              </a:rPr>
              <a:t>Indeterminado</a:t>
            </a:r>
          </a:p>
          <a:p>
            <a:pPr algn="ctr"/>
            <a:r>
              <a:rPr lang="es-ES_tradnl" sz="1500" b="1" dirty="0">
                <a:solidFill>
                  <a:schemeClr val="tx1">
                    <a:lumMod val="75000"/>
                    <a:lumOff val="25000"/>
                  </a:schemeClr>
                </a:solidFill>
                <a:latin typeface="Arial"/>
                <a:cs typeface="Arial"/>
              </a:rPr>
              <a:t>6,46</a:t>
            </a:r>
          </a:p>
          <a:p>
            <a:pPr algn="ctr"/>
            <a:r>
              <a:rPr lang="es-ES" sz="1200" b="1" dirty="0">
                <a:solidFill>
                  <a:schemeClr val="tx1">
                    <a:lumMod val="75000"/>
                    <a:lumOff val="25000"/>
                  </a:schemeClr>
                </a:solidFill>
                <a:latin typeface="Arial"/>
                <a:cs typeface="Arial"/>
              </a:rPr>
              <a:t>Por 10.000 NV</a:t>
            </a:r>
            <a:endParaRPr lang="es-ES" sz="1200" b="1" dirty="0">
              <a:solidFill>
                <a:schemeClr val="bg1"/>
              </a:solidFill>
              <a:latin typeface="Arial"/>
              <a:cs typeface="Arial"/>
            </a:endParaRPr>
          </a:p>
        </p:txBody>
      </p:sp>
      <p:graphicFrame>
        <p:nvGraphicFramePr>
          <p:cNvPr id="68" name="Tabla 67">
            <a:extLst>
              <a:ext uri="{FF2B5EF4-FFF2-40B4-BE49-F238E27FC236}">
                <a16:creationId xmlns:a16="http://schemas.microsoft.com/office/drawing/2014/main" id="{32D5A94A-A85F-9780-424A-955B09DB82E0}"/>
              </a:ext>
            </a:extLst>
          </p:cNvPr>
          <p:cNvGraphicFramePr>
            <a:graphicFrameLocks noGrp="1"/>
          </p:cNvGraphicFramePr>
          <p:nvPr>
            <p:extLst>
              <p:ext uri="{D42A27DB-BD31-4B8C-83A1-F6EECF244321}">
                <p14:modId xmlns:p14="http://schemas.microsoft.com/office/powerpoint/2010/main" val="4084837580"/>
              </p:ext>
            </p:extLst>
          </p:nvPr>
        </p:nvGraphicFramePr>
        <p:xfrm>
          <a:off x="6720298" y="24433404"/>
          <a:ext cx="3060700" cy="472440"/>
        </p:xfrm>
        <a:graphic>
          <a:graphicData uri="http://schemas.openxmlformats.org/drawingml/2006/table">
            <a:tbl>
              <a:tblPr/>
              <a:tblGrid>
                <a:gridCol w="1206500">
                  <a:extLst>
                    <a:ext uri="{9D8B030D-6E8A-4147-A177-3AD203B41FA5}">
                      <a16:colId xmlns:a16="http://schemas.microsoft.com/office/drawing/2014/main" val="373106864"/>
                    </a:ext>
                  </a:extLst>
                </a:gridCol>
                <a:gridCol w="1016000">
                  <a:extLst>
                    <a:ext uri="{9D8B030D-6E8A-4147-A177-3AD203B41FA5}">
                      <a16:colId xmlns:a16="http://schemas.microsoft.com/office/drawing/2014/main" val="1930869958"/>
                    </a:ext>
                  </a:extLst>
                </a:gridCol>
                <a:gridCol w="838200">
                  <a:extLst>
                    <a:ext uri="{9D8B030D-6E8A-4147-A177-3AD203B41FA5}">
                      <a16:colId xmlns:a16="http://schemas.microsoft.com/office/drawing/2014/main" val="108594662"/>
                    </a:ext>
                  </a:extLst>
                </a:gridCol>
              </a:tblGrid>
              <a:tr h="236220">
                <a:tc>
                  <a:txBody>
                    <a:bodyPr/>
                    <a:lstStyle/>
                    <a:p>
                      <a:pPr algn="ctr" rtl="0" fontAlgn="ctr"/>
                      <a:r>
                        <a:rPr lang="es-CO" sz="1400" b="1" i="0" u="none" strike="noStrike" dirty="0">
                          <a:solidFill>
                            <a:srgbClr val="000000"/>
                          </a:solidFill>
                          <a:effectLst/>
                          <a:latin typeface="Arial Narrow" panose="020B0606020202030204" pitchFamily="34" charset="0"/>
                        </a:rPr>
                        <a:t>Esperado</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5"/>
                    </a:solidFill>
                  </a:tcPr>
                </a:tc>
                <a:tc>
                  <a:txBody>
                    <a:bodyPr/>
                    <a:lstStyle/>
                    <a:p>
                      <a:pPr algn="ctr" rtl="0" fontAlgn="ctr"/>
                      <a:r>
                        <a:rPr lang="es-CO" sz="1400" b="1" i="0" u="none" strike="noStrike" dirty="0">
                          <a:solidFill>
                            <a:srgbClr val="000000"/>
                          </a:solidFill>
                          <a:effectLst/>
                          <a:latin typeface="Arial Narrow" panose="020B0606020202030204" pitchFamily="34" charset="0"/>
                        </a:rPr>
                        <a:t>Observado</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5"/>
                    </a:solidFill>
                  </a:tcPr>
                </a:tc>
                <a:tc>
                  <a:txBody>
                    <a:bodyPr/>
                    <a:lstStyle/>
                    <a:p>
                      <a:pPr algn="ctr" rtl="0" fontAlgn="ctr"/>
                      <a:r>
                        <a:rPr lang="es-CO" sz="1400" b="1" i="0" u="none" strike="noStrike">
                          <a:solidFill>
                            <a:srgbClr val="000000"/>
                          </a:solidFill>
                          <a:effectLst/>
                          <a:latin typeface="Arial Narrow" panose="020B0606020202030204" pitchFamily="34" charset="0"/>
                        </a:rPr>
                        <a:t>Estado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5"/>
                    </a:solidFill>
                  </a:tcPr>
                </a:tc>
                <a:extLst>
                  <a:ext uri="{0D108BD9-81ED-4DB2-BD59-A6C34878D82A}">
                    <a16:rowId xmlns:a16="http://schemas.microsoft.com/office/drawing/2014/main" val="1773634029"/>
                  </a:ext>
                </a:extLst>
              </a:tr>
              <a:tr h="236220">
                <a:tc>
                  <a:txBody>
                    <a:bodyPr/>
                    <a:lstStyle/>
                    <a:p>
                      <a:pPr algn="ctr" rtl="0" fontAlgn="b"/>
                      <a:r>
                        <a:rPr lang="es-CO" sz="1400" b="0" i="0" u="none" strike="noStrike" dirty="0">
                          <a:solidFill>
                            <a:srgbClr val="000000"/>
                          </a:solidFill>
                          <a:effectLst/>
                          <a:latin typeface="Arial Narrow" panose="020B0606020202030204" pitchFamily="34" charset="0"/>
                        </a:rPr>
                        <a:t>230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s-CO" sz="1400" b="0" i="0" u="none" strike="noStrike" dirty="0">
                          <a:solidFill>
                            <a:srgbClr val="000000"/>
                          </a:solidFill>
                          <a:effectLst/>
                          <a:latin typeface="Arial Narrow" panose="020B0606020202030204" pitchFamily="34" charset="0"/>
                        </a:rPr>
                        <a:t>145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s-CO" sz="1400" b="0" i="0" u="none" strike="noStrike" dirty="0">
                          <a:solidFill>
                            <a:srgbClr val="000000"/>
                          </a:solidFill>
                          <a:effectLst/>
                          <a:latin typeface="Arial Narrow" panose="020B0606020202030204" pitchFamily="34" charset="0"/>
                        </a:rPr>
                        <a:t>Disminución</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497B0"/>
                    </a:solidFill>
                  </a:tcPr>
                </a:tc>
                <a:extLst>
                  <a:ext uri="{0D108BD9-81ED-4DB2-BD59-A6C34878D82A}">
                    <a16:rowId xmlns:a16="http://schemas.microsoft.com/office/drawing/2014/main" val="3582687215"/>
                  </a:ext>
                </a:extLst>
              </a:tr>
            </a:tbl>
          </a:graphicData>
        </a:graphic>
      </p:graphicFrame>
      <p:graphicFrame>
        <p:nvGraphicFramePr>
          <p:cNvPr id="69" name="Tabla 68">
            <a:extLst>
              <a:ext uri="{FF2B5EF4-FFF2-40B4-BE49-F238E27FC236}">
                <a16:creationId xmlns:a16="http://schemas.microsoft.com/office/drawing/2014/main" id="{C768BFA0-6692-91FD-7189-0A30A9FD550C}"/>
              </a:ext>
            </a:extLst>
          </p:cNvPr>
          <p:cNvGraphicFramePr>
            <a:graphicFrameLocks noGrp="1"/>
          </p:cNvGraphicFramePr>
          <p:nvPr>
            <p:extLst>
              <p:ext uri="{D42A27DB-BD31-4B8C-83A1-F6EECF244321}">
                <p14:modId xmlns:p14="http://schemas.microsoft.com/office/powerpoint/2010/main" val="3886854382"/>
              </p:ext>
            </p:extLst>
          </p:nvPr>
        </p:nvGraphicFramePr>
        <p:xfrm>
          <a:off x="298647" y="7820402"/>
          <a:ext cx="5309425" cy="650610"/>
        </p:xfrm>
        <a:graphic>
          <a:graphicData uri="http://schemas.openxmlformats.org/drawingml/2006/table">
            <a:tbl>
              <a:tblPr/>
              <a:tblGrid>
                <a:gridCol w="1543780">
                  <a:extLst>
                    <a:ext uri="{9D8B030D-6E8A-4147-A177-3AD203B41FA5}">
                      <a16:colId xmlns:a16="http://schemas.microsoft.com/office/drawing/2014/main" val="4055632989"/>
                    </a:ext>
                  </a:extLst>
                </a:gridCol>
                <a:gridCol w="641290">
                  <a:extLst>
                    <a:ext uri="{9D8B030D-6E8A-4147-A177-3AD203B41FA5}">
                      <a16:colId xmlns:a16="http://schemas.microsoft.com/office/drawing/2014/main" val="1724839218"/>
                    </a:ext>
                  </a:extLst>
                </a:gridCol>
                <a:gridCol w="626376">
                  <a:extLst>
                    <a:ext uri="{9D8B030D-6E8A-4147-A177-3AD203B41FA5}">
                      <a16:colId xmlns:a16="http://schemas.microsoft.com/office/drawing/2014/main" val="1213332263"/>
                    </a:ext>
                  </a:extLst>
                </a:gridCol>
                <a:gridCol w="641290">
                  <a:extLst>
                    <a:ext uri="{9D8B030D-6E8A-4147-A177-3AD203B41FA5}">
                      <a16:colId xmlns:a16="http://schemas.microsoft.com/office/drawing/2014/main" val="856328732"/>
                    </a:ext>
                  </a:extLst>
                </a:gridCol>
                <a:gridCol w="618920">
                  <a:extLst>
                    <a:ext uri="{9D8B030D-6E8A-4147-A177-3AD203B41FA5}">
                      <a16:colId xmlns:a16="http://schemas.microsoft.com/office/drawing/2014/main" val="4002466784"/>
                    </a:ext>
                  </a:extLst>
                </a:gridCol>
                <a:gridCol w="656204">
                  <a:extLst>
                    <a:ext uri="{9D8B030D-6E8A-4147-A177-3AD203B41FA5}">
                      <a16:colId xmlns:a16="http://schemas.microsoft.com/office/drawing/2014/main" val="967796802"/>
                    </a:ext>
                  </a:extLst>
                </a:gridCol>
                <a:gridCol w="581565">
                  <a:extLst>
                    <a:ext uri="{9D8B030D-6E8A-4147-A177-3AD203B41FA5}">
                      <a16:colId xmlns:a16="http://schemas.microsoft.com/office/drawing/2014/main" val="3465713823"/>
                    </a:ext>
                  </a:extLst>
                </a:gridCol>
              </a:tblGrid>
              <a:tr h="325305">
                <a:tc rowSpan="2">
                  <a:txBody>
                    <a:bodyPr/>
                    <a:lstStyle/>
                    <a:p>
                      <a:pPr algn="ctr" fontAlgn="ctr"/>
                      <a:r>
                        <a:rPr lang="es-CO" sz="1100" b="0" i="0" u="none" strike="noStrike" dirty="0">
                          <a:solidFill>
                            <a:schemeClr val="tx1"/>
                          </a:solidFill>
                          <a:effectLst/>
                          <a:latin typeface="Calibri" panose="020F050202020403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es-CO" sz="1100" b="0" i="0" u="none" strike="noStrike" dirty="0">
                          <a:solidFill>
                            <a:schemeClr val="tx1"/>
                          </a:solidFill>
                          <a:effectLst/>
                          <a:latin typeface="Calibri" panose="020F0502020204030204" pitchFamily="34" charset="0"/>
                        </a:rPr>
                        <a:t>2019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es-CO" sz="1100" b="0" i="0" u="none" strike="noStrike" dirty="0">
                          <a:solidFill>
                            <a:schemeClr val="tx1"/>
                          </a:solidFill>
                          <a:effectLst/>
                          <a:latin typeface="Calibri" panose="020F0502020204030204" pitchFamily="34" charset="0"/>
                        </a:rPr>
                        <a:t>2020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es-CO" sz="1100" b="0" i="0" u="none" strike="noStrike" dirty="0">
                          <a:solidFill>
                            <a:schemeClr val="tx1"/>
                          </a:solidFill>
                          <a:effectLst/>
                          <a:latin typeface="Calibri" panose="020F0502020204030204" pitchFamily="34" charset="0"/>
                        </a:rPr>
                        <a:t>2021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es-CO" sz="1100" b="0" i="0" u="none" strike="noStrike" dirty="0">
                          <a:solidFill>
                            <a:schemeClr val="tx1"/>
                          </a:solidFill>
                          <a:effectLst/>
                          <a:latin typeface="Calibri" panose="020F0502020204030204" pitchFamily="34" charset="0"/>
                        </a:rPr>
                        <a:t>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es-CO" sz="1100" b="0" i="0" u="none" strike="noStrike" dirty="0">
                          <a:solidFill>
                            <a:schemeClr val="tx1"/>
                          </a:solidFill>
                          <a:effectLst/>
                          <a:latin typeface="Calibri" panose="020F0502020204030204" pitchFamily="34" charset="0"/>
                        </a:rPr>
                        <a:t>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tc>
                  <a:txBody>
                    <a:bodyPr/>
                    <a:lstStyle/>
                    <a:p>
                      <a:pPr algn="ctr" fontAlgn="ctr"/>
                      <a:r>
                        <a:rPr lang="es-CO" sz="1100" b="0" i="0" u="none" strike="noStrike" dirty="0">
                          <a:solidFill>
                            <a:schemeClr val="tx1"/>
                          </a:solidFill>
                          <a:effectLst/>
                          <a:latin typeface="Calibri" panose="020F0502020204030204" pitchFamily="34" charset="0"/>
                        </a:rPr>
                        <a:t>2024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4118712523"/>
                  </a:ext>
                </a:extLst>
              </a:tr>
              <a:tr h="325305">
                <a:tc vMerge="1">
                  <a:txBody>
                    <a:bodyPr/>
                    <a:lstStyle/>
                    <a:p>
                      <a:endParaRPr lang="es-CO"/>
                    </a:p>
                  </a:txBody>
                  <a:tcPr/>
                </a:tc>
                <a:tc>
                  <a:txBody>
                    <a:bodyPr/>
                    <a:lstStyle/>
                    <a:p>
                      <a:pPr algn="ctr" fontAlgn="b"/>
                      <a:r>
                        <a:rPr lang="es-CO" sz="1100" b="0" i="0" u="none" strike="noStrike">
                          <a:solidFill>
                            <a:srgbClr val="000000"/>
                          </a:solidFill>
                          <a:effectLst/>
                          <a:latin typeface="Calibri" panose="020F0502020204030204" pitchFamily="34" charset="0"/>
                        </a:rPr>
                        <a:t>110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93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137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142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a:solidFill>
                            <a:srgbClr val="000000"/>
                          </a:solidFill>
                          <a:effectLst/>
                          <a:latin typeface="Calibri" panose="020F0502020204030204" pitchFamily="34" charset="0"/>
                        </a:rPr>
                        <a:t>230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1100" b="0" i="0" u="none" strike="noStrike" dirty="0">
                          <a:solidFill>
                            <a:srgbClr val="000000"/>
                          </a:solidFill>
                          <a:effectLst/>
                          <a:latin typeface="Calibri" panose="020F0502020204030204" pitchFamily="34" charset="0"/>
                        </a:rPr>
                        <a:t>145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5255799"/>
                  </a:ext>
                </a:extLst>
              </a:tr>
            </a:tbl>
          </a:graphicData>
        </a:graphic>
      </p:graphicFrame>
      <p:sp>
        <p:nvSpPr>
          <p:cNvPr id="3" name="CuadroTexto 2">
            <a:extLst>
              <a:ext uri="{FF2B5EF4-FFF2-40B4-BE49-F238E27FC236}">
                <a16:creationId xmlns:a16="http://schemas.microsoft.com/office/drawing/2014/main" id="{C5F37478-96D1-388A-737C-5CDD54E40C26}"/>
              </a:ext>
            </a:extLst>
          </p:cNvPr>
          <p:cNvSpPr txBox="1"/>
          <p:nvPr/>
        </p:nvSpPr>
        <p:spPr>
          <a:xfrm>
            <a:off x="69337" y="4398737"/>
            <a:ext cx="5668560" cy="877163"/>
          </a:xfrm>
          <a:prstGeom prst="rect">
            <a:avLst/>
          </a:prstGeom>
          <a:noFill/>
        </p:spPr>
        <p:txBody>
          <a:bodyPr wrap="square" rtlCol="0">
            <a:spAutoFit/>
          </a:bodyPr>
          <a:lstStyle/>
          <a:p>
            <a:pPr algn="l"/>
            <a:endParaRPr lang="es-CO" sz="1800" b="0" i="0" u="none" strike="noStrike" baseline="0" dirty="0">
              <a:solidFill>
                <a:srgbClr val="000000"/>
              </a:solidFill>
              <a:latin typeface="Arial" panose="020B0604020202020204" pitchFamily="34" charset="0"/>
            </a:endParaRPr>
          </a:p>
          <a:p>
            <a:pPr algn="ctr"/>
            <a:r>
              <a:rPr lang="es-ES" sz="1800" b="0" i="0" u="none" strike="noStrike" baseline="0" dirty="0">
                <a:solidFill>
                  <a:srgbClr val="000000"/>
                </a:solidFill>
                <a:latin typeface="Arial" panose="020B0604020202020204" pitchFamily="34" charset="0"/>
              </a:rPr>
              <a:t> </a:t>
            </a:r>
            <a:r>
              <a:rPr lang="es-ES" sz="1500" b="1" i="0" u="none" strike="noStrike" baseline="0" dirty="0">
                <a:solidFill>
                  <a:schemeClr val="tx1">
                    <a:lumMod val="50000"/>
                    <a:lumOff val="50000"/>
                  </a:schemeClr>
                </a:solidFill>
                <a:latin typeface="Arial" panose="020B0604020202020204" pitchFamily="34" charset="0"/>
              </a:rPr>
              <a:t>Prevalencia de defectos congénitos por año, a S.E. </a:t>
            </a:r>
            <a:r>
              <a:rPr lang="es-ES" sz="1500" b="1" dirty="0">
                <a:solidFill>
                  <a:schemeClr val="tx1">
                    <a:lumMod val="50000"/>
                    <a:lumOff val="50000"/>
                  </a:schemeClr>
                </a:solidFill>
                <a:latin typeface="Arial" panose="020B0604020202020204" pitchFamily="34" charset="0"/>
              </a:rPr>
              <a:t>40</a:t>
            </a:r>
            <a:r>
              <a:rPr lang="es-ES" sz="1500" b="1" i="0" u="none" strike="noStrike" baseline="0" dirty="0">
                <a:solidFill>
                  <a:schemeClr val="tx1">
                    <a:lumMod val="50000"/>
                    <a:lumOff val="50000"/>
                  </a:schemeClr>
                </a:solidFill>
                <a:latin typeface="Arial" panose="020B0604020202020204" pitchFamily="34" charset="0"/>
              </a:rPr>
              <a:t> Cartagena, 2019 – 2024</a:t>
            </a:r>
            <a:endParaRPr lang="es-CO" sz="1500" dirty="0">
              <a:solidFill>
                <a:schemeClr val="tx1">
                  <a:lumMod val="50000"/>
                  <a:lumOff val="50000"/>
                </a:schemeClr>
              </a:solidFill>
            </a:endParaRPr>
          </a:p>
        </p:txBody>
      </p:sp>
      <p:sp>
        <p:nvSpPr>
          <p:cNvPr id="19" name="CuadroTexto 18">
            <a:extLst>
              <a:ext uri="{FF2B5EF4-FFF2-40B4-BE49-F238E27FC236}">
                <a16:creationId xmlns:a16="http://schemas.microsoft.com/office/drawing/2014/main" id="{9FCDE68E-F82D-2A44-626B-D5FC59714B97}"/>
              </a:ext>
            </a:extLst>
          </p:cNvPr>
          <p:cNvSpPr txBox="1"/>
          <p:nvPr/>
        </p:nvSpPr>
        <p:spPr>
          <a:xfrm>
            <a:off x="6513220" y="8020897"/>
            <a:ext cx="3111116" cy="215444"/>
          </a:xfrm>
          <a:prstGeom prst="rect">
            <a:avLst/>
          </a:prstGeom>
          <a:noFill/>
        </p:spPr>
        <p:txBody>
          <a:bodyPr wrap="square" rtlCol="0">
            <a:spAutoFit/>
          </a:bodyPr>
          <a:lstStyle/>
          <a:p>
            <a:r>
              <a:rPr lang="es-CO" sz="800" b="1" dirty="0">
                <a:effectLst/>
                <a:latin typeface="Arial Narrow" panose="020B0606020202030204" pitchFamily="34" charset="0"/>
                <a:ea typeface="Calibri" panose="020F0502020204030204" pitchFamily="34" charset="0"/>
                <a:cs typeface="Arial" panose="020B0604020202020204" pitchFamily="34" charset="0"/>
              </a:rPr>
              <a:t>Fuente:</a:t>
            </a:r>
            <a:r>
              <a:rPr lang="es-CO" sz="800" dirty="0">
                <a:effectLst/>
                <a:latin typeface="Arial Narrow" panose="020B0606020202030204" pitchFamily="34" charset="0"/>
                <a:ea typeface="Calibri" panose="020F0502020204030204" pitchFamily="34" charset="0"/>
                <a:cs typeface="Arial" panose="020B0604020202020204" pitchFamily="34" charset="0"/>
              </a:rPr>
              <a:t> Sivigila, Cartagena, 2019 - 2024. DANE – NV, Cartagena, 2019- 2023</a:t>
            </a:r>
            <a:endParaRPr lang="es-ES" sz="800" i="1" dirty="0">
              <a:latin typeface="Arial"/>
              <a:cs typeface="Arial"/>
            </a:endParaRPr>
          </a:p>
        </p:txBody>
      </p:sp>
      <p:sp>
        <p:nvSpPr>
          <p:cNvPr id="28" name="CuadroTexto 27">
            <a:extLst>
              <a:ext uri="{FF2B5EF4-FFF2-40B4-BE49-F238E27FC236}">
                <a16:creationId xmlns:a16="http://schemas.microsoft.com/office/drawing/2014/main" id="{A05161A4-4F4D-648E-AEFC-BFB10A7B8188}"/>
              </a:ext>
            </a:extLst>
          </p:cNvPr>
          <p:cNvSpPr txBox="1"/>
          <p:nvPr/>
        </p:nvSpPr>
        <p:spPr>
          <a:xfrm>
            <a:off x="561005" y="23271870"/>
            <a:ext cx="1642065" cy="230832"/>
          </a:xfrm>
          <a:prstGeom prst="rect">
            <a:avLst/>
          </a:prstGeom>
          <a:noFill/>
        </p:spPr>
        <p:txBody>
          <a:bodyPr wrap="square" rtlCol="0">
            <a:spAutoFit/>
          </a:bodyPr>
          <a:lstStyle/>
          <a:p>
            <a:r>
              <a:rPr lang="es-CO" sz="900" b="1" dirty="0">
                <a:effectLst/>
                <a:latin typeface="Arial Narrow" panose="020B0606020202030204" pitchFamily="34" charset="0"/>
                <a:ea typeface="Calibri" panose="020F0502020204030204" pitchFamily="34" charset="0"/>
                <a:cs typeface="Arial" panose="020B0604020202020204" pitchFamily="34" charset="0"/>
              </a:rPr>
              <a:t>Fuente:</a:t>
            </a:r>
            <a:r>
              <a:rPr lang="es-CO" sz="900" dirty="0">
                <a:effectLst/>
                <a:latin typeface="Arial Narrow" panose="020B0606020202030204" pitchFamily="34" charset="0"/>
                <a:ea typeface="Calibri" panose="020F0502020204030204" pitchFamily="34" charset="0"/>
                <a:cs typeface="Arial" panose="020B0604020202020204" pitchFamily="34" charset="0"/>
              </a:rPr>
              <a:t> Sivigila, Cartagena, 2024. </a:t>
            </a:r>
            <a:endParaRPr lang="es-ES" sz="900" i="1" dirty="0">
              <a:latin typeface="Arial"/>
              <a:cs typeface="Arial"/>
            </a:endParaRPr>
          </a:p>
        </p:txBody>
      </p:sp>
      <p:sp>
        <p:nvSpPr>
          <p:cNvPr id="31" name="CuadroTexto 30">
            <a:extLst>
              <a:ext uri="{FF2B5EF4-FFF2-40B4-BE49-F238E27FC236}">
                <a16:creationId xmlns:a16="http://schemas.microsoft.com/office/drawing/2014/main" id="{C40EEB83-27C4-4E30-7A72-4B1B5BD1F59E}"/>
              </a:ext>
            </a:extLst>
          </p:cNvPr>
          <p:cNvSpPr txBox="1"/>
          <p:nvPr/>
        </p:nvSpPr>
        <p:spPr>
          <a:xfrm>
            <a:off x="7060305" y="14299106"/>
            <a:ext cx="2356319" cy="230832"/>
          </a:xfrm>
          <a:prstGeom prst="rect">
            <a:avLst/>
          </a:prstGeom>
          <a:noFill/>
        </p:spPr>
        <p:txBody>
          <a:bodyPr wrap="square" rtlCol="0">
            <a:spAutoFit/>
          </a:bodyPr>
          <a:lstStyle/>
          <a:p>
            <a:r>
              <a:rPr lang="es-CO" sz="900" b="1" dirty="0">
                <a:effectLst/>
                <a:latin typeface="Arial Narrow" panose="020B0606020202030204" pitchFamily="34" charset="0"/>
                <a:ea typeface="Calibri" panose="020F0502020204030204" pitchFamily="34" charset="0"/>
                <a:cs typeface="Arial" panose="020B0604020202020204" pitchFamily="34" charset="0"/>
              </a:rPr>
              <a:t>Fuente:</a:t>
            </a:r>
            <a:r>
              <a:rPr lang="es-CO" sz="900" dirty="0">
                <a:effectLst/>
                <a:latin typeface="Arial Narrow" panose="020B0606020202030204" pitchFamily="34" charset="0"/>
                <a:ea typeface="Calibri" panose="020F0502020204030204" pitchFamily="34" charset="0"/>
                <a:cs typeface="Arial" panose="020B0604020202020204" pitchFamily="34" charset="0"/>
              </a:rPr>
              <a:t> Sivigila, Cartagena, 2024. </a:t>
            </a:r>
            <a:endParaRPr lang="es-ES" sz="900" i="1" dirty="0">
              <a:latin typeface="Arial"/>
              <a:cs typeface="Arial"/>
            </a:endParaRPr>
          </a:p>
        </p:txBody>
      </p:sp>
      <p:sp>
        <p:nvSpPr>
          <p:cNvPr id="52" name="CuadroTexto 51">
            <a:extLst>
              <a:ext uri="{FF2B5EF4-FFF2-40B4-BE49-F238E27FC236}">
                <a16:creationId xmlns:a16="http://schemas.microsoft.com/office/drawing/2014/main" id="{87981D9E-20A8-925E-CB53-2BA35939619B}"/>
              </a:ext>
            </a:extLst>
          </p:cNvPr>
          <p:cNvSpPr txBox="1"/>
          <p:nvPr/>
        </p:nvSpPr>
        <p:spPr>
          <a:xfrm>
            <a:off x="6748170" y="23614285"/>
            <a:ext cx="3111116" cy="215444"/>
          </a:xfrm>
          <a:prstGeom prst="rect">
            <a:avLst/>
          </a:prstGeom>
          <a:noFill/>
        </p:spPr>
        <p:txBody>
          <a:bodyPr wrap="square" rtlCol="0">
            <a:spAutoFit/>
          </a:bodyPr>
          <a:lstStyle/>
          <a:p>
            <a:r>
              <a:rPr lang="es-CO" sz="800" b="1" dirty="0">
                <a:effectLst/>
                <a:latin typeface="Arial Narrow" panose="020B0606020202030204" pitchFamily="34" charset="0"/>
                <a:ea typeface="Calibri" panose="020F0502020204030204" pitchFamily="34" charset="0"/>
                <a:cs typeface="Arial" panose="020B0604020202020204" pitchFamily="34" charset="0"/>
              </a:rPr>
              <a:t>Fuente:</a:t>
            </a:r>
            <a:r>
              <a:rPr lang="es-CO" sz="800" dirty="0">
                <a:effectLst/>
                <a:latin typeface="Arial Narrow" panose="020B0606020202030204" pitchFamily="34" charset="0"/>
                <a:ea typeface="Calibri" panose="020F0502020204030204" pitchFamily="34" charset="0"/>
                <a:cs typeface="Arial" panose="020B0604020202020204" pitchFamily="34" charset="0"/>
              </a:rPr>
              <a:t> Sivigila, Cartagena, 2024. DANE – NV, Cartagena, 2023</a:t>
            </a:r>
            <a:endParaRPr lang="es-ES" sz="800" i="1" dirty="0">
              <a:latin typeface="Arial"/>
              <a:cs typeface="Arial"/>
            </a:endParaRPr>
          </a:p>
        </p:txBody>
      </p:sp>
      <p:sp>
        <p:nvSpPr>
          <p:cNvPr id="53" name="CuadroTexto 52">
            <a:extLst>
              <a:ext uri="{FF2B5EF4-FFF2-40B4-BE49-F238E27FC236}">
                <a16:creationId xmlns:a16="http://schemas.microsoft.com/office/drawing/2014/main" id="{0FE9B684-A4F6-51A1-D887-F0B4E0D1812A}"/>
              </a:ext>
            </a:extLst>
          </p:cNvPr>
          <p:cNvSpPr txBox="1"/>
          <p:nvPr/>
        </p:nvSpPr>
        <p:spPr>
          <a:xfrm>
            <a:off x="7579847" y="18948750"/>
            <a:ext cx="2220243" cy="215444"/>
          </a:xfrm>
          <a:prstGeom prst="rect">
            <a:avLst/>
          </a:prstGeom>
          <a:noFill/>
        </p:spPr>
        <p:txBody>
          <a:bodyPr wrap="square" rtlCol="0">
            <a:spAutoFit/>
          </a:bodyPr>
          <a:lstStyle/>
          <a:p>
            <a:r>
              <a:rPr lang="es-CO" sz="800" b="1" dirty="0">
                <a:effectLst/>
                <a:latin typeface="Arial Narrow" panose="020B0606020202030204" pitchFamily="34" charset="0"/>
                <a:ea typeface="Calibri" panose="020F0502020204030204" pitchFamily="34" charset="0"/>
                <a:cs typeface="Arial" panose="020B0604020202020204" pitchFamily="34" charset="0"/>
              </a:rPr>
              <a:t>Fuente:</a:t>
            </a:r>
            <a:r>
              <a:rPr lang="es-CO" sz="800" dirty="0">
                <a:effectLst/>
                <a:latin typeface="Arial Narrow" panose="020B0606020202030204" pitchFamily="34" charset="0"/>
                <a:ea typeface="Calibri" panose="020F0502020204030204" pitchFamily="34" charset="0"/>
                <a:cs typeface="Arial" panose="020B0604020202020204" pitchFamily="34" charset="0"/>
              </a:rPr>
              <a:t> Sivigila, Cartagena, 2024.</a:t>
            </a:r>
            <a:endParaRPr lang="es-ES" sz="800" i="1" dirty="0">
              <a:latin typeface="Arial"/>
              <a:cs typeface="Arial"/>
            </a:endParaRPr>
          </a:p>
        </p:txBody>
      </p:sp>
      <p:graphicFrame>
        <p:nvGraphicFramePr>
          <p:cNvPr id="8" name="Tabla 7">
            <a:extLst>
              <a:ext uri="{FF2B5EF4-FFF2-40B4-BE49-F238E27FC236}">
                <a16:creationId xmlns:a16="http://schemas.microsoft.com/office/drawing/2014/main" id="{7E4D8A28-1608-826A-1AE7-A0BABACAE867}"/>
              </a:ext>
            </a:extLst>
          </p:cNvPr>
          <p:cNvGraphicFramePr>
            <a:graphicFrameLocks noGrp="1"/>
          </p:cNvGraphicFramePr>
          <p:nvPr>
            <p:extLst>
              <p:ext uri="{D42A27DB-BD31-4B8C-83A1-F6EECF244321}">
                <p14:modId xmlns:p14="http://schemas.microsoft.com/office/powerpoint/2010/main" val="3527405552"/>
              </p:ext>
            </p:extLst>
          </p:nvPr>
        </p:nvGraphicFramePr>
        <p:xfrm>
          <a:off x="6398728" y="5456998"/>
          <a:ext cx="3340100" cy="2563899"/>
        </p:xfrm>
        <a:graphic>
          <a:graphicData uri="http://schemas.openxmlformats.org/drawingml/2006/table">
            <a:tbl>
              <a:tblPr/>
              <a:tblGrid>
                <a:gridCol w="1221272">
                  <a:extLst>
                    <a:ext uri="{9D8B030D-6E8A-4147-A177-3AD203B41FA5}">
                      <a16:colId xmlns:a16="http://schemas.microsoft.com/office/drawing/2014/main" val="1567926072"/>
                    </a:ext>
                  </a:extLst>
                </a:gridCol>
                <a:gridCol w="1181100">
                  <a:extLst>
                    <a:ext uri="{9D8B030D-6E8A-4147-A177-3AD203B41FA5}">
                      <a16:colId xmlns:a16="http://schemas.microsoft.com/office/drawing/2014/main" val="396729589"/>
                    </a:ext>
                  </a:extLst>
                </a:gridCol>
                <a:gridCol w="937728">
                  <a:extLst>
                    <a:ext uri="{9D8B030D-6E8A-4147-A177-3AD203B41FA5}">
                      <a16:colId xmlns:a16="http://schemas.microsoft.com/office/drawing/2014/main" val="1591813557"/>
                    </a:ext>
                  </a:extLst>
                </a:gridCol>
              </a:tblGrid>
              <a:tr h="620733">
                <a:tc>
                  <a:txBody>
                    <a:bodyPr/>
                    <a:lstStyle/>
                    <a:p>
                      <a:pPr algn="ctr" fontAlgn="ctr"/>
                      <a:r>
                        <a:rPr lang="es-CO" sz="1200" b="1" i="0" u="none" strike="noStrike" dirty="0">
                          <a:solidFill>
                            <a:srgbClr val="000000"/>
                          </a:solidFill>
                          <a:effectLst/>
                          <a:latin typeface="Arial" panose="020B0604020202020204" pitchFamily="34" charset="0"/>
                          <a:cs typeface="Arial" panose="020B0604020202020204" pitchFamily="34" charset="0"/>
                        </a:rPr>
                        <a:t>Año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s-CO" sz="1200" b="1" i="0" u="none" strike="noStrike">
                          <a:solidFill>
                            <a:srgbClr val="000000"/>
                          </a:solidFill>
                          <a:effectLst/>
                          <a:latin typeface="Arial" panose="020B0604020202020204" pitchFamily="34" charset="0"/>
                          <a:cs typeface="Arial" panose="020B0604020202020204" pitchFamily="34" charset="0"/>
                        </a:rPr>
                        <a:t>Prevalencia DC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s-CO" sz="1200" b="1" i="0" u="none" strike="noStrike">
                          <a:solidFill>
                            <a:srgbClr val="000000"/>
                          </a:solidFill>
                          <a:effectLst/>
                          <a:latin typeface="Arial" panose="020B0604020202020204" pitchFamily="34" charset="0"/>
                          <a:cs typeface="Arial" panose="020B0604020202020204" pitchFamily="34" charset="0"/>
                        </a:rPr>
                        <a:t>Ver frente a 2024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255910500"/>
                  </a:ext>
                </a:extLst>
              </a:tr>
              <a:tr h="323861">
                <a:tc>
                  <a:txBody>
                    <a:bodyPr/>
                    <a:lstStyle/>
                    <a:p>
                      <a:pPr algn="ctr" fontAlgn="b"/>
                      <a:r>
                        <a:rPr lang="es-CO" sz="1200" b="0" i="0" u="none" strike="noStrike" dirty="0">
                          <a:solidFill>
                            <a:srgbClr val="000000"/>
                          </a:solidFill>
                          <a:effectLst/>
                          <a:latin typeface="Arial" panose="020B0604020202020204" pitchFamily="34" charset="0"/>
                          <a:cs typeface="Arial" panose="020B0604020202020204" pitchFamily="34" charset="0"/>
                        </a:rPr>
                        <a:t>2019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673732" rtl="0" eaLnBrk="1" fontAlgn="b" latinLnBrk="0" hangingPunct="1"/>
                      <a:r>
                        <a:rPr lang="es-CO" sz="1200" b="0" i="0" u="none" strike="noStrike" kern="1200" dirty="0">
                          <a:solidFill>
                            <a:srgbClr val="000000"/>
                          </a:solidFill>
                          <a:effectLst/>
                          <a:latin typeface="Arial" panose="020B0604020202020204" pitchFamily="34" charset="0"/>
                          <a:ea typeface="+mn-ea"/>
                          <a:cs typeface="Arial" panose="020B0604020202020204" pitchFamily="34" charset="0"/>
                        </a:rPr>
                        <a:t>62,83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673732" rtl="0" eaLnBrk="1" fontAlgn="b" latinLnBrk="0" hangingPunct="1"/>
                      <a:r>
                        <a:rPr lang="es-CO" sz="1200" b="0" i="0" u="none" strike="noStrike" kern="1200">
                          <a:solidFill>
                            <a:srgbClr val="000000"/>
                          </a:solidFill>
                          <a:effectLst/>
                          <a:latin typeface="Arial" panose="020B0604020202020204" pitchFamily="34" charset="0"/>
                          <a:ea typeface="+mn-ea"/>
                          <a:cs typeface="Arial" panose="020B0604020202020204" pitchFamily="34" charset="0"/>
                        </a:rPr>
                        <a:t>148,29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6742322"/>
                  </a:ext>
                </a:extLst>
              </a:tr>
              <a:tr h="323861">
                <a:tc>
                  <a:txBody>
                    <a:bodyPr/>
                    <a:lstStyle/>
                    <a:p>
                      <a:pPr algn="ctr" fontAlgn="b"/>
                      <a:r>
                        <a:rPr lang="es-CO" sz="1200" b="0" i="0" u="none" strike="noStrike" dirty="0">
                          <a:solidFill>
                            <a:srgbClr val="000000"/>
                          </a:solidFill>
                          <a:effectLst/>
                          <a:latin typeface="Arial" panose="020B0604020202020204" pitchFamily="34" charset="0"/>
                          <a:cs typeface="Arial" panose="020B0604020202020204" pitchFamily="34" charset="0"/>
                        </a:rPr>
                        <a:t>2020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673732" rtl="0" eaLnBrk="1" fontAlgn="b" latinLnBrk="0" hangingPunct="1"/>
                      <a:r>
                        <a:rPr lang="es-CO" sz="1200" b="0" i="0" u="none" strike="noStrike" kern="1200">
                          <a:solidFill>
                            <a:srgbClr val="000000"/>
                          </a:solidFill>
                          <a:effectLst/>
                          <a:latin typeface="Arial" panose="020B0604020202020204" pitchFamily="34" charset="0"/>
                          <a:ea typeface="+mn-ea"/>
                          <a:cs typeface="Arial" panose="020B0604020202020204" pitchFamily="34" charset="0"/>
                        </a:rPr>
                        <a:t>55,37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673732" rtl="0" eaLnBrk="1" fontAlgn="b" latinLnBrk="0" hangingPunct="1"/>
                      <a:r>
                        <a:rPr lang="es-CO" sz="1200" b="0" i="0" u="none" strike="noStrike" kern="1200" dirty="0">
                          <a:solidFill>
                            <a:srgbClr val="000000"/>
                          </a:solidFill>
                          <a:effectLst/>
                          <a:latin typeface="Arial" panose="020B0604020202020204" pitchFamily="34" charset="0"/>
                          <a:ea typeface="+mn-ea"/>
                          <a:cs typeface="Arial" panose="020B0604020202020204" pitchFamily="34" charset="0"/>
                        </a:rPr>
                        <a:t>181,72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720781"/>
                  </a:ext>
                </a:extLst>
              </a:tr>
              <a:tr h="323861">
                <a:tc>
                  <a:txBody>
                    <a:bodyPr/>
                    <a:lstStyle/>
                    <a:p>
                      <a:pPr algn="ctr" fontAlgn="b"/>
                      <a:r>
                        <a:rPr lang="es-CO" sz="1200" b="0" i="0" u="none" strike="noStrike" dirty="0">
                          <a:solidFill>
                            <a:srgbClr val="000000"/>
                          </a:solidFill>
                          <a:effectLst/>
                          <a:latin typeface="Arial" panose="020B0604020202020204" pitchFamily="34" charset="0"/>
                          <a:cs typeface="Arial" panose="020B0604020202020204" pitchFamily="34" charset="0"/>
                        </a:rPr>
                        <a:t>2021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673732" rtl="0" eaLnBrk="1" fontAlgn="b" latinLnBrk="0" hangingPunct="1"/>
                      <a:r>
                        <a:rPr lang="es-CO" sz="1200" b="0" i="0" u="none" strike="noStrike" kern="1200">
                          <a:solidFill>
                            <a:srgbClr val="000000"/>
                          </a:solidFill>
                          <a:effectLst/>
                          <a:latin typeface="Arial" panose="020B0604020202020204" pitchFamily="34" charset="0"/>
                          <a:ea typeface="+mn-ea"/>
                          <a:cs typeface="Arial" panose="020B0604020202020204" pitchFamily="34" charset="0"/>
                        </a:rPr>
                        <a:t>77,96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673732" rtl="0" eaLnBrk="1" fontAlgn="b" latinLnBrk="0" hangingPunct="1"/>
                      <a:r>
                        <a:rPr lang="es-CO" sz="1200" b="0" i="0" u="none" strike="noStrike" kern="1200">
                          <a:solidFill>
                            <a:srgbClr val="000000"/>
                          </a:solidFill>
                          <a:effectLst/>
                          <a:latin typeface="Arial" panose="020B0604020202020204" pitchFamily="34" charset="0"/>
                          <a:ea typeface="+mn-ea"/>
                          <a:cs typeface="Arial" panose="020B0604020202020204" pitchFamily="34" charset="0"/>
                        </a:rPr>
                        <a:t>100,09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373805"/>
                  </a:ext>
                </a:extLst>
              </a:tr>
              <a:tr h="323861">
                <a:tc>
                  <a:txBody>
                    <a:bodyPr/>
                    <a:lstStyle/>
                    <a:p>
                      <a:pPr algn="ctr" fontAlgn="b"/>
                      <a:r>
                        <a:rPr lang="es-CO" sz="1200" b="0" i="0" u="none" strike="noStrike" dirty="0">
                          <a:solidFill>
                            <a:srgbClr val="000000"/>
                          </a:solidFill>
                          <a:effectLst/>
                          <a:latin typeface="Arial" panose="020B0604020202020204" pitchFamily="34" charset="0"/>
                          <a:cs typeface="Arial" panose="020B0604020202020204" pitchFamily="34" charset="0"/>
                        </a:rPr>
                        <a:t>2022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673732" rtl="0" eaLnBrk="1" fontAlgn="b" latinLnBrk="0" hangingPunct="1"/>
                      <a:r>
                        <a:rPr lang="es-CO" sz="1200" b="0" i="0" u="none" strike="noStrike" kern="1200">
                          <a:solidFill>
                            <a:srgbClr val="000000"/>
                          </a:solidFill>
                          <a:effectLst/>
                          <a:latin typeface="Arial" panose="020B0604020202020204" pitchFamily="34" charset="0"/>
                          <a:ea typeface="+mn-ea"/>
                          <a:cs typeface="Arial" panose="020B0604020202020204" pitchFamily="34" charset="0"/>
                        </a:rPr>
                        <a:t>82,99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673732" rtl="0" eaLnBrk="1" fontAlgn="b" latinLnBrk="0" hangingPunct="1"/>
                      <a:r>
                        <a:rPr lang="es-CO" sz="1200" b="0" i="0" u="none" strike="noStrike" kern="1200" dirty="0">
                          <a:solidFill>
                            <a:srgbClr val="000000"/>
                          </a:solidFill>
                          <a:effectLst/>
                          <a:latin typeface="Arial" panose="020B0604020202020204" pitchFamily="34" charset="0"/>
                          <a:ea typeface="+mn-ea"/>
                          <a:cs typeface="Arial" panose="020B0604020202020204" pitchFamily="34" charset="0"/>
                        </a:rPr>
                        <a:t>87,97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9714989"/>
                  </a:ext>
                </a:extLst>
              </a:tr>
              <a:tr h="323861">
                <a:tc>
                  <a:txBody>
                    <a:bodyPr/>
                    <a:lstStyle/>
                    <a:p>
                      <a:pPr algn="ctr" fontAlgn="b"/>
                      <a:r>
                        <a:rPr lang="es-CO" sz="1200" b="0" i="0" u="none" strike="noStrike" dirty="0">
                          <a:solidFill>
                            <a:srgbClr val="000000"/>
                          </a:solidFill>
                          <a:effectLst/>
                          <a:latin typeface="Arial" panose="020B0604020202020204" pitchFamily="34" charset="0"/>
                          <a:cs typeface="Arial" panose="020B0604020202020204" pitchFamily="34" charset="0"/>
                        </a:rPr>
                        <a:t>2023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673732" rtl="0" eaLnBrk="1" fontAlgn="b" latinLnBrk="0" hangingPunct="1"/>
                      <a:r>
                        <a:rPr lang="es-CO" sz="1200" b="0" i="0" u="none" strike="noStrike" kern="1200">
                          <a:solidFill>
                            <a:srgbClr val="000000"/>
                          </a:solidFill>
                          <a:effectLst/>
                          <a:latin typeface="Arial" panose="020B0604020202020204" pitchFamily="34" charset="0"/>
                          <a:ea typeface="+mn-ea"/>
                          <a:cs typeface="Arial" panose="020B0604020202020204" pitchFamily="34" charset="0"/>
                        </a:rPr>
                        <a:t>197,24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673732" rtl="0" eaLnBrk="1" fontAlgn="b" latinLnBrk="0" hangingPunct="1"/>
                      <a:r>
                        <a:rPr lang="es-CO" sz="1200" b="0" i="0" u="none" strike="noStrike" kern="1200" dirty="0">
                          <a:solidFill>
                            <a:srgbClr val="000000"/>
                          </a:solidFill>
                          <a:effectLst/>
                          <a:latin typeface="Arial" panose="020B0604020202020204" pitchFamily="34" charset="0"/>
                          <a:ea typeface="+mn-ea"/>
                          <a:cs typeface="Arial" panose="020B0604020202020204" pitchFamily="34" charset="0"/>
                        </a:rPr>
                        <a:t>-20,91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06562"/>
                  </a:ext>
                </a:extLst>
              </a:tr>
              <a:tr h="323861">
                <a:tc>
                  <a:txBody>
                    <a:bodyPr/>
                    <a:lstStyle/>
                    <a:p>
                      <a:pPr algn="ctr" fontAlgn="b"/>
                      <a:r>
                        <a:rPr lang="es-CO" sz="1200" b="0" i="0" u="none" strike="noStrike" dirty="0">
                          <a:solidFill>
                            <a:srgbClr val="000000"/>
                          </a:solidFill>
                          <a:effectLst/>
                          <a:latin typeface="Arial" panose="020B0604020202020204" pitchFamily="34" charset="0"/>
                          <a:cs typeface="Arial" panose="020B0604020202020204" pitchFamily="34" charset="0"/>
                        </a:rPr>
                        <a:t>2024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algn="ctr" defTabSz="673732" rtl="0" eaLnBrk="1" fontAlgn="b" latinLnBrk="0" hangingPunct="1"/>
                      <a:r>
                        <a:rPr lang="es-CO" sz="1200" b="0" i="0" u="none" strike="noStrike" kern="1200" dirty="0">
                          <a:solidFill>
                            <a:srgbClr val="000000"/>
                          </a:solidFill>
                          <a:effectLst/>
                          <a:latin typeface="Arial" panose="020B0604020202020204" pitchFamily="34" charset="0"/>
                          <a:ea typeface="+mn-ea"/>
                          <a:cs typeface="Arial" panose="020B0604020202020204" pitchFamily="34" charset="0"/>
                        </a:rPr>
                        <a:t>156,00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673732" rtl="0" eaLnBrk="1" fontAlgn="b" latinLnBrk="0" hangingPunct="1"/>
                      <a:endParaRPr lang="es-CO" sz="1200" b="0"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7360409"/>
                  </a:ext>
                </a:extLst>
              </a:tr>
            </a:tbl>
          </a:graphicData>
        </a:graphic>
      </p:graphicFrame>
      <p:sp>
        <p:nvSpPr>
          <p:cNvPr id="13" name="CuadroTexto 12">
            <a:extLst>
              <a:ext uri="{FF2B5EF4-FFF2-40B4-BE49-F238E27FC236}">
                <a16:creationId xmlns:a16="http://schemas.microsoft.com/office/drawing/2014/main" id="{B8E52476-99B3-0CBD-E5F3-B1F461CE97CE}"/>
              </a:ext>
            </a:extLst>
          </p:cNvPr>
          <p:cNvSpPr txBox="1"/>
          <p:nvPr/>
        </p:nvSpPr>
        <p:spPr>
          <a:xfrm>
            <a:off x="-305106" y="20607647"/>
            <a:ext cx="3208723" cy="492443"/>
          </a:xfrm>
          <a:prstGeom prst="rect">
            <a:avLst/>
          </a:prstGeom>
          <a:noFill/>
        </p:spPr>
        <p:txBody>
          <a:bodyPr wrap="square" rtlCol="0">
            <a:spAutoFit/>
          </a:bodyPr>
          <a:lstStyle/>
          <a:p>
            <a:pPr algn="ctr"/>
            <a:r>
              <a:rPr lang="es-CO" sz="1300" b="1" dirty="0">
                <a:solidFill>
                  <a:schemeClr val="tx1">
                    <a:lumMod val="50000"/>
                    <a:lumOff val="50000"/>
                  </a:schemeClr>
                </a:solidFill>
                <a:latin typeface="Arial" panose="020B0604020202020204" pitchFamily="34" charset="0"/>
                <a:cs typeface="Arial" panose="020B0604020202020204" pitchFamily="34" charset="0"/>
              </a:rPr>
              <a:t>Defectos congénitos por</a:t>
            </a:r>
          </a:p>
          <a:p>
            <a:pPr algn="ctr"/>
            <a:r>
              <a:rPr lang="es-CO" sz="1300" b="1" dirty="0">
                <a:solidFill>
                  <a:schemeClr val="tx1">
                    <a:lumMod val="50000"/>
                    <a:lumOff val="50000"/>
                  </a:schemeClr>
                </a:solidFill>
                <a:latin typeface="Arial" panose="020B0604020202020204" pitchFamily="34" charset="0"/>
                <a:cs typeface="Arial" panose="020B0604020202020204" pitchFamily="34" charset="0"/>
              </a:rPr>
              <a:t> Nacionalidad de la madre</a:t>
            </a:r>
          </a:p>
        </p:txBody>
      </p:sp>
      <p:graphicFrame>
        <p:nvGraphicFramePr>
          <p:cNvPr id="12" name="Gráfico 11">
            <a:extLst>
              <a:ext uri="{FF2B5EF4-FFF2-40B4-BE49-F238E27FC236}">
                <a16:creationId xmlns:a16="http://schemas.microsoft.com/office/drawing/2014/main" id="{4D8906B5-D98D-44C3-9DD9-5E8BFD06A7E9}"/>
              </a:ext>
            </a:extLst>
          </p:cNvPr>
          <p:cNvGraphicFramePr>
            <a:graphicFrameLocks/>
          </p:cNvGraphicFramePr>
          <p:nvPr>
            <p:extLst>
              <p:ext uri="{D42A27DB-BD31-4B8C-83A1-F6EECF244321}">
                <p14:modId xmlns:p14="http://schemas.microsoft.com/office/powerpoint/2010/main" val="2296558034"/>
              </p:ext>
            </p:extLst>
          </p:nvPr>
        </p:nvGraphicFramePr>
        <p:xfrm>
          <a:off x="164356" y="21026481"/>
          <a:ext cx="2590287" cy="215143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20" name="Tabla 19">
            <a:extLst>
              <a:ext uri="{FF2B5EF4-FFF2-40B4-BE49-F238E27FC236}">
                <a16:creationId xmlns:a16="http://schemas.microsoft.com/office/drawing/2014/main" id="{6F084B6D-67FD-4C24-0798-667BB74F62E1}"/>
              </a:ext>
            </a:extLst>
          </p:cNvPr>
          <p:cNvGraphicFramePr>
            <a:graphicFrameLocks noGrp="1"/>
          </p:cNvGraphicFramePr>
          <p:nvPr>
            <p:extLst>
              <p:ext uri="{D42A27DB-BD31-4B8C-83A1-F6EECF244321}">
                <p14:modId xmlns:p14="http://schemas.microsoft.com/office/powerpoint/2010/main" val="703438172"/>
              </p:ext>
            </p:extLst>
          </p:nvPr>
        </p:nvGraphicFramePr>
        <p:xfrm>
          <a:off x="6649885" y="19950638"/>
          <a:ext cx="3177161" cy="3042846"/>
        </p:xfrm>
        <a:graphic>
          <a:graphicData uri="http://schemas.openxmlformats.org/drawingml/2006/table">
            <a:tbl>
              <a:tblPr/>
              <a:tblGrid>
                <a:gridCol w="1422815">
                  <a:extLst>
                    <a:ext uri="{9D8B030D-6E8A-4147-A177-3AD203B41FA5}">
                      <a16:colId xmlns:a16="http://schemas.microsoft.com/office/drawing/2014/main" val="359429900"/>
                    </a:ext>
                  </a:extLst>
                </a:gridCol>
                <a:gridCol w="1754346">
                  <a:extLst>
                    <a:ext uri="{9D8B030D-6E8A-4147-A177-3AD203B41FA5}">
                      <a16:colId xmlns:a16="http://schemas.microsoft.com/office/drawing/2014/main" val="754846211"/>
                    </a:ext>
                  </a:extLst>
                </a:gridCol>
              </a:tblGrid>
              <a:tr h="668753">
                <a:tc>
                  <a:txBody>
                    <a:bodyPr/>
                    <a:lstStyle/>
                    <a:p>
                      <a:pPr algn="ctr" rtl="0" fontAlgn="ctr"/>
                      <a:r>
                        <a:rPr lang="es-ES" sz="1050" b="0" i="0" u="none" strike="noStrike" dirty="0">
                          <a:solidFill>
                            <a:srgbClr val="000000"/>
                          </a:solidFill>
                          <a:effectLst/>
                          <a:latin typeface="Arial" panose="020B0604020202020204" pitchFamily="34" charset="0"/>
                        </a:rPr>
                        <a:t>Defectos congénitos en menor de 1 año</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es-CO" sz="1050" b="0" i="0" u="none" strike="noStrike" dirty="0">
                          <a:solidFill>
                            <a:srgbClr val="000000"/>
                          </a:solidFill>
                          <a:effectLst/>
                          <a:latin typeface="Arial" panose="020B0604020202020204" pitchFamily="34" charset="0"/>
                        </a:rPr>
                        <a:t> Prevalencias por 10.000 nacidos vivos</a:t>
                      </a:r>
                    </a:p>
                  </a:txBody>
                  <a:tcPr marL="7620" marR="7620" marT="762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5921552"/>
                  </a:ext>
                </a:extLst>
              </a:tr>
              <a:tr h="356890">
                <a:tc>
                  <a:txBody>
                    <a:bodyPr/>
                    <a:lstStyle/>
                    <a:p>
                      <a:pPr algn="l" rtl="0" fontAlgn="b"/>
                      <a:r>
                        <a:rPr lang="es-CO" sz="1050" b="0" i="0" u="none" strike="noStrike" dirty="0">
                          <a:solidFill>
                            <a:srgbClr val="000000"/>
                          </a:solidFill>
                          <a:effectLst/>
                          <a:latin typeface="Arial" panose="020B0604020202020204" pitchFamily="34" charset="0"/>
                        </a:rPr>
                        <a:t>Cardiopatía Congénita compleja</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s-CO" sz="1100" b="0" i="0" u="none" strike="noStrike">
                          <a:solidFill>
                            <a:srgbClr val="000000"/>
                          </a:solidFill>
                          <a:effectLst/>
                          <a:latin typeface="Calibri" panose="020F0502020204030204" pitchFamily="34" charset="0"/>
                        </a:rPr>
                        <a:t>11,83</a:t>
                      </a:r>
                    </a:p>
                  </a:txBody>
                  <a:tcPr marL="7620" marR="7620" marT="7620"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35341787"/>
                  </a:ext>
                </a:extLst>
              </a:tr>
              <a:tr h="356890">
                <a:tc>
                  <a:txBody>
                    <a:bodyPr/>
                    <a:lstStyle/>
                    <a:p>
                      <a:pPr algn="l" rtl="0" fontAlgn="b"/>
                      <a:r>
                        <a:rPr lang="es-CO" sz="1050" b="0" i="0" u="none" strike="noStrike" dirty="0">
                          <a:solidFill>
                            <a:srgbClr val="000000"/>
                          </a:solidFill>
                          <a:effectLst/>
                          <a:latin typeface="Arial" panose="020B0604020202020204" pitchFamily="34" charset="0"/>
                        </a:rPr>
                        <a:t>Defectos del tubo neural</a:t>
                      </a:r>
                    </a:p>
                  </a:txBody>
                  <a:tcPr marL="7620" marR="7620" marT="7620" marB="0" anchor="ctr">
                    <a:lnL>
                      <a:noFill/>
                    </a:lnL>
                    <a:lnR>
                      <a:noFill/>
                    </a:lnR>
                    <a:lnT>
                      <a:noFill/>
                    </a:lnT>
                    <a:lnB>
                      <a:noFill/>
                    </a:lnB>
                  </a:tcPr>
                </a:tc>
                <a:tc>
                  <a:txBody>
                    <a:bodyPr/>
                    <a:lstStyle/>
                    <a:p>
                      <a:pPr algn="ctr" fontAlgn="b"/>
                      <a:r>
                        <a:rPr lang="es-CO" sz="1100" b="0" i="0" u="none" strike="noStrike">
                          <a:solidFill>
                            <a:srgbClr val="000000"/>
                          </a:solidFill>
                          <a:effectLst/>
                          <a:latin typeface="Calibri" panose="020F0502020204030204" pitchFamily="34" charset="0"/>
                        </a:rPr>
                        <a:t>6,46</a:t>
                      </a:r>
                    </a:p>
                  </a:txBody>
                  <a:tcPr marL="7620" marR="7620" marT="7620" marB="0" anchor="ctr">
                    <a:lnL>
                      <a:noFill/>
                    </a:lnL>
                    <a:lnR>
                      <a:noFill/>
                    </a:lnR>
                    <a:lnT>
                      <a:noFill/>
                    </a:lnT>
                    <a:lnB>
                      <a:noFill/>
                    </a:lnB>
                  </a:tcPr>
                </a:tc>
                <a:extLst>
                  <a:ext uri="{0D108BD9-81ED-4DB2-BD59-A6C34878D82A}">
                    <a16:rowId xmlns:a16="http://schemas.microsoft.com/office/drawing/2014/main" val="292111750"/>
                  </a:ext>
                </a:extLst>
              </a:tr>
              <a:tr h="488784">
                <a:tc>
                  <a:txBody>
                    <a:bodyPr/>
                    <a:lstStyle/>
                    <a:p>
                      <a:pPr algn="l" rtl="0" fontAlgn="b"/>
                      <a:r>
                        <a:rPr lang="es-CO" sz="1050" b="0" i="0" u="none" strike="noStrike" dirty="0">
                          <a:solidFill>
                            <a:srgbClr val="000000"/>
                          </a:solidFill>
                          <a:effectLst/>
                          <a:latin typeface="Calibri" panose="020F0502020204030204" pitchFamily="34" charset="0"/>
                        </a:rPr>
                        <a:t>Hipoacusia </a:t>
                      </a:r>
                    </a:p>
                  </a:txBody>
                  <a:tcPr marL="7620" marR="7620" marT="7620" marB="0" anchor="ctr">
                    <a:lnL>
                      <a:noFill/>
                    </a:lnL>
                    <a:lnR>
                      <a:noFill/>
                    </a:lnR>
                    <a:lnT>
                      <a:noFill/>
                    </a:lnT>
                    <a:lnB>
                      <a:noFill/>
                    </a:lnB>
                  </a:tcPr>
                </a:tc>
                <a:tc>
                  <a:txBody>
                    <a:bodyPr/>
                    <a:lstStyle/>
                    <a:p>
                      <a:pPr algn="ctr" fontAlgn="b"/>
                      <a:r>
                        <a:rPr lang="es-CO" sz="1100" b="0" i="0" u="none" strike="noStrike">
                          <a:solidFill>
                            <a:srgbClr val="000000"/>
                          </a:solidFill>
                          <a:effectLst/>
                          <a:latin typeface="Calibri" panose="020F0502020204030204" pitchFamily="34" charset="0"/>
                        </a:rPr>
                        <a:t>2,15</a:t>
                      </a:r>
                    </a:p>
                  </a:txBody>
                  <a:tcPr marL="7620" marR="7620" marT="7620" marB="0" anchor="ctr">
                    <a:lnL>
                      <a:noFill/>
                    </a:lnL>
                    <a:lnR>
                      <a:noFill/>
                    </a:lnR>
                    <a:lnT>
                      <a:noFill/>
                    </a:lnT>
                    <a:lnB>
                      <a:noFill/>
                    </a:lnB>
                  </a:tcPr>
                </a:tc>
                <a:extLst>
                  <a:ext uri="{0D108BD9-81ED-4DB2-BD59-A6C34878D82A}">
                    <a16:rowId xmlns:a16="http://schemas.microsoft.com/office/drawing/2014/main" val="359254447"/>
                  </a:ext>
                </a:extLst>
              </a:tr>
              <a:tr h="488784">
                <a:tc>
                  <a:txBody>
                    <a:bodyPr/>
                    <a:lstStyle/>
                    <a:p>
                      <a:pPr algn="l" rtl="0" fontAlgn="b"/>
                      <a:r>
                        <a:rPr lang="es-CO" sz="1050" b="0" i="0" u="none" strike="noStrike">
                          <a:solidFill>
                            <a:srgbClr val="000000"/>
                          </a:solidFill>
                          <a:effectLst/>
                          <a:latin typeface="Arial" panose="020B0604020202020204" pitchFamily="34" charset="0"/>
                        </a:rPr>
                        <a:t>Déficiti visual </a:t>
                      </a:r>
                    </a:p>
                  </a:txBody>
                  <a:tcPr marL="7620" marR="7620" marT="7620" marB="0" anchor="ctr">
                    <a:lnL>
                      <a:noFill/>
                    </a:lnL>
                    <a:lnR>
                      <a:noFill/>
                    </a:lnR>
                    <a:lnT>
                      <a:noFill/>
                    </a:lnT>
                    <a:lnB>
                      <a:noFill/>
                    </a:lnB>
                  </a:tcPr>
                </a:tc>
                <a:tc>
                  <a:txBody>
                    <a:bodyPr/>
                    <a:lstStyle/>
                    <a:p>
                      <a:pPr algn="ctr" fontAlgn="b"/>
                      <a:r>
                        <a:rPr lang="es-CO" sz="1100" b="0" i="0" u="none" strike="noStrike">
                          <a:solidFill>
                            <a:srgbClr val="000000"/>
                          </a:solidFill>
                          <a:effectLst/>
                          <a:latin typeface="Calibri" panose="020F0502020204030204" pitchFamily="34" charset="0"/>
                        </a:rPr>
                        <a:t>1,08</a:t>
                      </a:r>
                    </a:p>
                  </a:txBody>
                  <a:tcPr marL="7620" marR="7620" marT="7620" marB="0" anchor="ctr">
                    <a:lnL>
                      <a:noFill/>
                    </a:lnL>
                    <a:lnR>
                      <a:noFill/>
                    </a:lnR>
                    <a:lnT>
                      <a:noFill/>
                    </a:lnT>
                    <a:lnB>
                      <a:noFill/>
                    </a:lnB>
                  </a:tcPr>
                </a:tc>
                <a:extLst>
                  <a:ext uri="{0D108BD9-81ED-4DB2-BD59-A6C34878D82A}">
                    <a16:rowId xmlns:a16="http://schemas.microsoft.com/office/drawing/2014/main" val="3912576520"/>
                  </a:ext>
                </a:extLst>
              </a:tr>
              <a:tr h="496542">
                <a:tc>
                  <a:txBody>
                    <a:bodyPr/>
                    <a:lstStyle/>
                    <a:p>
                      <a:pPr algn="l" rtl="0" fontAlgn="b"/>
                      <a:r>
                        <a:rPr lang="es-CO" sz="1050" b="0" i="0" u="none" strike="noStrike">
                          <a:solidFill>
                            <a:srgbClr val="000000"/>
                          </a:solidFill>
                          <a:effectLst/>
                          <a:latin typeface="Calibri" panose="020F0502020204030204" pitchFamily="34" charset="0"/>
                        </a:rPr>
                        <a:t>Hipotiroidismo Congénito </a:t>
                      </a:r>
                    </a:p>
                  </a:txBody>
                  <a:tcPr marL="7620" marR="7620" marT="7620" marB="0" anchor="ctr">
                    <a:lnL>
                      <a:noFill/>
                    </a:lnL>
                    <a:lnR>
                      <a:noFill/>
                    </a:lnR>
                    <a:lnT>
                      <a:noFill/>
                    </a:lnT>
                    <a:lnB>
                      <a:noFill/>
                    </a:lnB>
                  </a:tcPr>
                </a:tc>
                <a:tc>
                  <a:txBody>
                    <a:bodyPr/>
                    <a:lstStyle/>
                    <a:p>
                      <a:pPr algn="ctr" fontAlgn="b"/>
                      <a:r>
                        <a:rPr lang="es-CO" sz="1100" b="0" i="0" u="none" strike="noStrike" dirty="0">
                          <a:solidFill>
                            <a:srgbClr val="000000"/>
                          </a:solidFill>
                          <a:effectLst/>
                          <a:latin typeface="Calibri" panose="020F0502020204030204" pitchFamily="34" charset="0"/>
                        </a:rPr>
                        <a:t>1,08</a:t>
                      </a:r>
                    </a:p>
                  </a:txBody>
                  <a:tcPr marL="7620" marR="7620" marT="7620" marB="0" anchor="ctr">
                    <a:lnL>
                      <a:noFill/>
                    </a:lnL>
                    <a:lnR>
                      <a:noFill/>
                    </a:lnR>
                    <a:lnT>
                      <a:noFill/>
                    </a:lnT>
                    <a:lnB>
                      <a:noFill/>
                    </a:lnB>
                  </a:tcPr>
                </a:tc>
                <a:extLst>
                  <a:ext uri="{0D108BD9-81ED-4DB2-BD59-A6C34878D82A}">
                    <a16:rowId xmlns:a16="http://schemas.microsoft.com/office/drawing/2014/main" val="2271455989"/>
                  </a:ext>
                </a:extLst>
              </a:tr>
              <a:tr h="186203">
                <a:tc>
                  <a:txBody>
                    <a:bodyPr/>
                    <a:lstStyle/>
                    <a:p>
                      <a:pPr algn="l" rtl="0" fontAlgn="b"/>
                      <a:endParaRPr lang="es-CO" sz="1000" b="0" i="0" u="none" strike="noStrike">
                        <a:solidFill>
                          <a:srgbClr val="000000"/>
                        </a:solidFill>
                        <a:effectLst/>
                        <a:latin typeface="Arial" panose="020B0604020202020204" pitchFamily="34"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rtl="0" fontAlgn="b"/>
                      <a:endParaRPr lang="es-CO" sz="1000" b="0" i="0" u="none" strike="noStrike" dirty="0">
                        <a:solidFill>
                          <a:srgbClr val="000000"/>
                        </a:solidFill>
                        <a:effectLst/>
                        <a:latin typeface="Arial" panose="020B0604020202020204" pitchFamily="34" charset="0"/>
                      </a:endParaRP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854783"/>
                  </a:ext>
                </a:extLst>
              </a:tr>
            </a:tbl>
          </a:graphicData>
        </a:graphic>
      </p:graphicFrame>
      <p:graphicFrame>
        <p:nvGraphicFramePr>
          <p:cNvPr id="43" name="Tabla 42">
            <a:extLst>
              <a:ext uri="{FF2B5EF4-FFF2-40B4-BE49-F238E27FC236}">
                <a16:creationId xmlns:a16="http://schemas.microsoft.com/office/drawing/2014/main" id="{92C3DC25-3510-DC2C-528D-098B36AEC86F}"/>
              </a:ext>
            </a:extLst>
          </p:cNvPr>
          <p:cNvGraphicFramePr>
            <a:graphicFrameLocks noGrp="1"/>
          </p:cNvGraphicFramePr>
          <p:nvPr>
            <p:extLst>
              <p:ext uri="{D42A27DB-BD31-4B8C-83A1-F6EECF244321}">
                <p14:modId xmlns:p14="http://schemas.microsoft.com/office/powerpoint/2010/main" val="3175169202"/>
              </p:ext>
            </p:extLst>
          </p:nvPr>
        </p:nvGraphicFramePr>
        <p:xfrm>
          <a:off x="2816198" y="12294756"/>
          <a:ext cx="2691886" cy="408232"/>
        </p:xfrm>
        <a:graphic>
          <a:graphicData uri="http://schemas.openxmlformats.org/drawingml/2006/table">
            <a:tbl>
              <a:tblPr/>
              <a:tblGrid>
                <a:gridCol w="1273261">
                  <a:extLst>
                    <a:ext uri="{9D8B030D-6E8A-4147-A177-3AD203B41FA5}">
                      <a16:colId xmlns:a16="http://schemas.microsoft.com/office/drawing/2014/main" val="266425724"/>
                    </a:ext>
                  </a:extLst>
                </a:gridCol>
                <a:gridCol w="688579">
                  <a:extLst>
                    <a:ext uri="{9D8B030D-6E8A-4147-A177-3AD203B41FA5}">
                      <a16:colId xmlns:a16="http://schemas.microsoft.com/office/drawing/2014/main" val="2457948650"/>
                    </a:ext>
                  </a:extLst>
                </a:gridCol>
                <a:gridCol w="730046">
                  <a:extLst>
                    <a:ext uri="{9D8B030D-6E8A-4147-A177-3AD203B41FA5}">
                      <a16:colId xmlns:a16="http://schemas.microsoft.com/office/drawing/2014/main" val="1133488576"/>
                    </a:ext>
                  </a:extLst>
                </a:gridCol>
              </a:tblGrid>
              <a:tr h="156365">
                <a:tc>
                  <a:txBody>
                    <a:bodyPr/>
                    <a:lstStyle/>
                    <a:p>
                      <a:pPr algn="l" fontAlgn="ctr"/>
                      <a:r>
                        <a:rPr lang="es-CO" sz="800" b="0" i="0" u="none" strike="noStrike">
                          <a:solidFill>
                            <a:srgbClr val="000000"/>
                          </a:solidFill>
                          <a:effectLst/>
                          <a:latin typeface="Arial" panose="020B0604020202020204" pitchFamily="34" charset="0"/>
                        </a:rPr>
                        <a:t>LOCALIDAD/BARRIOS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a:solidFill>
                            <a:srgbClr val="000000"/>
                          </a:solidFill>
                          <a:effectLst/>
                          <a:latin typeface="Arial" panose="020B060402020202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dirty="0">
                          <a:solidFill>
                            <a:srgbClr val="000000"/>
                          </a:solidFill>
                          <a:effectLst/>
                          <a:latin typeface="Arial" panose="020B060402020202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510703323"/>
                  </a:ext>
                </a:extLst>
              </a:tr>
              <a:tr h="251867">
                <a:tc>
                  <a:txBody>
                    <a:bodyPr/>
                    <a:lstStyle/>
                    <a:p>
                      <a:pPr algn="l" fontAlgn="ctr"/>
                      <a:r>
                        <a:rPr lang="es-CO" sz="800" b="1" i="0" u="none" strike="noStrike">
                          <a:solidFill>
                            <a:srgbClr val="000000"/>
                          </a:solidFill>
                          <a:effectLst/>
                          <a:latin typeface="Arial" panose="020B0604020202020204" pitchFamily="34" charset="0"/>
                        </a:rPr>
                        <a:t>SIN DATO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1090584"/>
                  </a:ext>
                </a:extLst>
              </a:tr>
            </a:tbl>
          </a:graphicData>
        </a:graphic>
      </p:graphicFrame>
      <p:graphicFrame>
        <p:nvGraphicFramePr>
          <p:cNvPr id="18" name="Tabla 17">
            <a:extLst>
              <a:ext uri="{FF2B5EF4-FFF2-40B4-BE49-F238E27FC236}">
                <a16:creationId xmlns:a16="http://schemas.microsoft.com/office/drawing/2014/main" id="{1A4C3866-EE07-CE39-61D8-9FC4AC29A42F}"/>
              </a:ext>
            </a:extLst>
          </p:cNvPr>
          <p:cNvGraphicFramePr>
            <a:graphicFrameLocks noGrp="1"/>
          </p:cNvGraphicFramePr>
          <p:nvPr>
            <p:extLst>
              <p:ext uri="{D42A27DB-BD31-4B8C-83A1-F6EECF244321}">
                <p14:modId xmlns:p14="http://schemas.microsoft.com/office/powerpoint/2010/main" val="154154775"/>
              </p:ext>
            </p:extLst>
          </p:nvPr>
        </p:nvGraphicFramePr>
        <p:xfrm>
          <a:off x="62757" y="9987018"/>
          <a:ext cx="2674281" cy="2485269"/>
        </p:xfrm>
        <a:graphic>
          <a:graphicData uri="http://schemas.openxmlformats.org/drawingml/2006/table">
            <a:tbl>
              <a:tblPr/>
              <a:tblGrid>
                <a:gridCol w="1590811">
                  <a:extLst>
                    <a:ext uri="{9D8B030D-6E8A-4147-A177-3AD203B41FA5}">
                      <a16:colId xmlns:a16="http://schemas.microsoft.com/office/drawing/2014/main" val="3838562913"/>
                    </a:ext>
                  </a:extLst>
                </a:gridCol>
                <a:gridCol w="533136">
                  <a:extLst>
                    <a:ext uri="{9D8B030D-6E8A-4147-A177-3AD203B41FA5}">
                      <a16:colId xmlns:a16="http://schemas.microsoft.com/office/drawing/2014/main" val="90295632"/>
                    </a:ext>
                  </a:extLst>
                </a:gridCol>
                <a:gridCol w="550334">
                  <a:extLst>
                    <a:ext uri="{9D8B030D-6E8A-4147-A177-3AD203B41FA5}">
                      <a16:colId xmlns:a16="http://schemas.microsoft.com/office/drawing/2014/main" val="3169377322"/>
                    </a:ext>
                  </a:extLst>
                </a:gridCol>
              </a:tblGrid>
              <a:tr h="170970">
                <a:tc>
                  <a:txBody>
                    <a:bodyPr/>
                    <a:lstStyle/>
                    <a:p>
                      <a:pPr algn="l" fontAlgn="ctr"/>
                      <a:r>
                        <a:rPr lang="es-CO" sz="800" b="0" i="0" u="none" strike="noStrike">
                          <a:solidFill>
                            <a:srgbClr val="000000"/>
                          </a:solidFill>
                          <a:effectLst/>
                          <a:latin typeface="Arial" panose="020B0604020202020204" pitchFamily="34" charset="0"/>
                        </a:rPr>
                        <a:t>LOCALIDAD/BARRIOS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a:solidFill>
                            <a:srgbClr val="000000"/>
                          </a:solidFill>
                          <a:effectLst/>
                          <a:latin typeface="Arial" panose="020B060402020202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a:solidFill>
                            <a:srgbClr val="000000"/>
                          </a:solidFill>
                          <a:effectLst/>
                          <a:latin typeface="Arial" panose="020B060402020202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452116724"/>
                  </a:ext>
                </a:extLst>
              </a:tr>
              <a:tr h="284951">
                <a:tc>
                  <a:txBody>
                    <a:bodyPr/>
                    <a:lstStyle/>
                    <a:p>
                      <a:pPr algn="l" fontAlgn="ctr"/>
                      <a:r>
                        <a:rPr lang="es-ES" sz="800" b="1" i="0" u="none" strike="noStrike">
                          <a:solidFill>
                            <a:srgbClr val="000000"/>
                          </a:solidFill>
                          <a:effectLst/>
                          <a:latin typeface="Arial" panose="020B0604020202020204" pitchFamily="34" charset="0"/>
                        </a:rPr>
                        <a:t>LOCALIDAD DE LA VIRGEN Y TURISTICA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a:solidFill>
                            <a:srgbClr val="000000"/>
                          </a:solidFill>
                          <a:effectLst/>
                          <a:latin typeface="Arial" panose="020B0604020202020204" pitchFamily="34" charset="0"/>
                        </a:rPr>
                        <a:t>65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a:solidFill>
                            <a:srgbClr val="000000"/>
                          </a:solidFill>
                          <a:effectLst/>
                          <a:latin typeface="Arial" panose="020B0604020202020204" pitchFamily="34" charset="0"/>
                        </a:rPr>
                        <a:t>44,83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2746017"/>
                  </a:ext>
                </a:extLst>
              </a:tr>
              <a:tr h="170970">
                <a:tc>
                  <a:txBody>
                    <a:bodyPr/>
                    <a:lstStyle/>
                    <a:p>
                      <a:pPr algn="l" fontAlgn="b"/>
                      <a:r>
                        <a:rPr lang="es-CO" sz="800" b="0" i="0" u="none" strike="noStrike">
                          <a:solidFill>
                            <a:srgbClr val="000000"/>
                          </a:solidFill>
                          <a:effectLst/>
                          <a:latin typeface="Arial" panose="020B0604020202020204" pitchFamily="34" charset="0"/>
                        </a:rPr>
                        <a:t>EL POZON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11,03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9192201"/>
                  </a:ext>
                </a:extLst>
              </a:tr>
              <a:tr h="170970">
                <a:tc>
                  <a:txBody>
                    <a:bodyPr/>
                    <a:lstStyle/>
                    <a:p>
                      <a:pPr algn="l" fontAlgn="b"/>
                      <a:r>
                        <a:rPr lang="es-CO" sz="800" b="0" i="0" u="none" strike="noStrike">
                          <a:solidFill>
                            <a:srgbClr val="000000"/>
                          </a:solidFill>
                          <a:effectLst/>
                          <a:latin typeface="Arial" panose="020B0604020202020204" pitchFamily="34" charset="0"/>
                        </a:rPr>
                        <a:t>LA CANDELARIA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4,14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6939704"/>
                  </a:ext>
                </a:extLst>
              </a:tr>
              <a:tr h="170970">
                <a:tc>
                  <a:txBody>
                    <a:bodyPr/>
                    <a:lstStyle/>
                    <a:p>
                      <a:pPr algn="l" fontAlgn="b"/>
                      <a:r>
                        <a:rPr lang="es-CO" sz="800" b="0" i="0" u="none" strike="noStrike">
                          <a:solidFill>
                            <a:srgbClr val="000000"/>
                          </a:solidFill>
                          <a:effectLst/>
                          <a:latin typeface="Arial" panose="020B0604020202020204" pitchFamily="34" charset="0"/>
                        </a:rPr>
                        <a:t>FREDONIA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3,45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463726"/>
                  </a:ext>
                </a:extLst>
              </a:tr>
              <a:tr h="178096">
                <a:tc>
                  <a:txBody>
                    <a:bodyPr/>
                    <a:lstStyle/>
                    <a:p>
                      <a:pPr algn="l" fontAlgn="b"/>
                      <a:r>
                        <a:rPr lang="es-CO" sz="800" b="0" i="0" u="none" strike="noStrike">
                          <a:solidFill>
                            <a:srgbClr val="000000"/>
                          </a:solidFill>
                          <a:effectLst/>
                          <a:latin typeface="Arial" panose="020B0604020202020204" pitchFamily="34" charset="0"/>
                        </a:rPr>
                        <a:t>BAYUNCA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538573"/>
                  </a:ext>
                </a:extLst>
              </a:tr>
              <a:tr h="199465">
                <a:tc>
                  <a:txBody>
                    <a:bodyPr/>
                    <a:lstStyle/>
                    <a:p>
                      <a:pPr algn="l" fontAlgn="b"/>
                      <a:r>
                        <a:rPr lang="es-CO" sz="800" b="0" i="0" u="none" strike="noStrike">
                          <a:solidFill>
                            <a:srgbClr val="000000"/>
                          </a:solidFill>
                          <a:effectLst/>
                          <a:latin typeface="Arial" panose="020B0604020202020204" pitchFamily="34" charset="0"/>
                        </a:rPr>
                        <a:t>BOSTON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7719243"/>
                  </a:ext>
                </a:extLst>
              </a:tr>
              <a:tr h="178096">
                <a:tc>
                  <a:txBody>
                    <a:bodyPr/>
                    <a:lstStyle/>
                    <a:p>
                      <a:pPr algn="l" fontAlgn="b"/>
                      <a:r>
                        <a:rPr lang="es-CO" sz="800" b="0" i="0" u="none" strike="noStrike">
                          <a:solidFill>
                            <a:srgbClr val="000000"/>
                          </a:solidFill>
                          <a:effectLst/>
                          <a:latin typeface="Arial" panose="020B0604020202020204" pitchFamily="34" charset="0"/>
                        </a:rPr>
                        <a:t>LA ESPERANZA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1879958"/>
                  </a:ext>
                </a:extLst>
              </a:tr>
              <a:tr h="170970">
                <a:tc>
                  <a:txBody>
                    <a:bodyPr/>
                    <a:lstStyle/>
                    <a:p>
                      <a:pPr algn="l" fontAlgn="b"/>
                      <a:r>
                        <a:rPr lang="es-CO" sz="800" b="0" i="0" u="none" strike="noStrike">
                          <a:solidFill>
                            <a:srgbClr val="000000"/>
                          </a:solidFill>
                          <a:effectLst/>
                          <a:latin typeface="Arial" panose="020B0604020202020204" pitchFamily="34" charset="0"/>
                        </a:rPr>
                        <a:t>LA BOQUILLA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3193498"/>
                  </a:ext>
                </a:extLst>
              </a:tr>
              <a:tr h="170970">
                <a:tc>
                  <a:txBody>
                    <a:bodyPr/>
                    <a:lstStyle/>
                    <a:p>
                      <a:pPr algn="l" fontAlgn="b"/>
                      <a:r>
                        <a:rPr lang="es-CO" sz="800" b="0" i="0" u="none" strike="noStrike">
                          <a:solidFill>
                            <a:srgbClr val="000000"/>
                          </a:solidFill>
                          <a:effectLst/>
                          <a:latin typeface="Arial" panose="020B0604020202020204" pitchFamily="34" charset="0"/>
                        </a:rPr>
                        <a:t>URBANIZACION COLOMBIATON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7261258"/>
                  </a:ext>
                </a:extLst>
              </a:tr>
              <a:tr h="170970">
                <a:tc>
                  <a:txBody>
                    <a:bodyPr/>
                    <a:lstStyle/>
                    <a:p>
                      <a:pPr algn="l" fontAlgn="b"/>
                      <a:r>
                        <a:rPr lang="es-CO" sz="800" b="0" i="0" u="none" strike="noStrike">
                          <a:solidFill>
                            <a:srgbClr val="000000"/>
                          </a:solidFill>
                          <a:effectLst/>
                          <a:latin typeface="Arial" panose="020B0604020202020204" pitchFamily="34" charset="0"/>
                        </a:rPr>
                        <a:t>FLOR DEL CAMPO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3082666"/>
                  </a:ext>
                </a:extLst>
              </a:tr>
              <a:tr h="170970">
                <a:tc>
                  <a:txBody>
                    <a:bodyPr/>
                    <a:lstStyle/>
                    <a:p>
                      <a:pPr algn="l" fontAlgn="b"/>
                      <a:r>
                        <a:rPr lang="es-CO" sz="800" b="0" i="0" u="none" strike="noStrike">
                          <a:solidFill>
                            <a:srgbClr val="000000"/>
                          </a:solidFill>
                          <a:effectLst/>
                          <a:latin typeface="Arial" panose="020B0604020202020204" pitchFamily="34" charset="0"/>
                        </a:rPr>
                        <a:t>NUEVO PARAISO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060195"/>
                  </a:ext>
                </a:extLst>
              </a:tr>
              <a:tr h="276901">
                <a:tc>
                  <a:txBody>
                    <a:bodyPr/>
                    <a:lstStyle/>
                    <a:p>
                      <a:pPr algn="l" fontAlgn="b"/>
                      <a:r>
                        <a:rPr lang="es-CO" sz="800" b="0" i="0" u="none" strike="noStrike">
                          <a:solidFill>
                            <a:srgbClr val="000000"/>
                          </a:solidFill>
                          <a:effectLst/>
                          <a:latin typeface="Arial" panose="020B0604020202020204" pitchFamily="34" charset="0"/>
                        </a:rPr>
                        <a:t>OLAYA ST CENTRAL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dirty="0">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1244074"/>
                  </a:ext>
                </a:extLst>
              </a:tr>
            </a:tbl>
          </a:graphicData>
        </a:graphic>
      </p:graphicFrame>
      <p:graphicFrame>
        <p:nvGraphicFramePr>
          <p:cNvPr id="22" name="Tabla 21">
            <a:extLst>
              <a:ext uri="{FF2B5EF4-FFF2-40B4-BE49-F238E27FC236}">
                <a16:creationId xmlns:a16="http://schemas.microsoft.com/office/drawing/2014/main" id="{45AD4ED6-17B9-1EA7-85CA-AA9F390395C7}"/>
              </a:ext>
            </a:extLst>
          </p:cNvPr>
          <p:cNvGraphicFramePr>
            <a:graphicFrameLocks noGrp="1"/>
          </p:cNvGraphicFramePr>
          <p:nvPr>
            <p:extLst>
              <p:ext uri="{D42A27DB-BD31-4B8C-83A1-F6EECF244321}">
                <p14:modId xmlns:p14="http://schemas.microsoft.com/office/powerpoint/2010/main" val="528114805"/>
              </p:ext>
            </p:extLst>
          </p:nvPr>
        </p:nvGraphicFramePr>
        <p:xfrm>
          <a:off x="62757" y="12566249"/>
          <a:ext cx="2674281" cy="1953232"/>
        </p:xfrm>
        <a:graphic>
          <a:graphicData uri="http://schemas.openxmlformats.org/drawingml/2006/table">
            <a:tbl>
              <a:tblPr/>
              <a:tblGrid>
                <a:gridCol w="1595644">
                  <a:extLst>
                    <a:ext uri="{9D8B030D-6E8A-4147-A177-3AD203B41FA5}">
                      <a16:colId xmlns:a16="http://schemas.microsoft.com/office/drawing/2014/main" val="1907383314"/>
                    </a:ext>
                  </a:extLst>
                </a:gridCol>
                <a:gridCol w="567762">
                  <a:extLst>
                    <a:ext uri="{9D8B030D-6E8A-4147-A177-3AD203B41FA5}">
                      <a16:colId xmlns:a16="http://schemas.microsoft.com/office/drawing/2014/main" val="1507317287"/>
                    </a:ext>
                  </a:extLst>
                </a:gridCol>
                <a:gridCol w="510875">
                  <a:extLst>
                    <a:ext uri="{9D8B030D-6E8A-4147-A177-3AD203B41FA5}">
                      <a16:colId xmlns:a16="http://schemas.microsoft.com/office/drawing/2014/main" val="240156161"/>
                    </a:ext>
                  </a:extLst>
                </a:gridCol>
              </a:tblGrid>
              <a:tr h="93111">
                <a:tc>
                  <a:txBody>
                    <a:bodyPr/>
                    <a:lstStyle/>
                    <a:p>
                      <a:pPr algn="l" fontAlgn="ctr"/>
                      <a:r>
                        <a:rPr lang="es-CO" sz="800" b="0" i="0" u="none" strike="noStrike">
                          <a:solidFill>
                            <a:srgbClr val="000000"/>
                          </a:solidFill>
                          <a:effectLst/>
                          <a:latin typeface="Arial" panose="020B0604020202020204" pitchFamily="34" charset="0"/>
                        </a:rPr>
                        <a:t>LOCALIDAD/BARRIOS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a:solidFill>
                            <a:srgbClr val="000000"/>
                          </a:solidFill>
                          <a:effectLst/>
                          <a:latin typeface="Arial" panose="020B060402020202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a:solidFill>
                            <a:srgbClr val="000000"/>
                          </a:solidFill>
                          <a:effectLst/>
                          <a:latin typeface="Arial" panose="020B060402020202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4122176856"/>
                  </a:ext>
                </a:extLst>
              </a:tr>
              <a:tr h="255062">
                <a:tc>
                  <a:txBody>
                    <a:bodyPr/>
                    <a:lstStyle/>
                    <a:p>
                      <a:pPr algn="l" fontAlgn="ctr"/>
                      <a:r>
                        <a:rPr lang="es-ES" sz="800" b="1" i="0" u="none" strike="noStrike">
                          <a:solidFill>
                            <a:srgbClr val="000000"/>
                          </a:solidFill>
                          <a:effectLst/>
                          <a:latin typeface="Arial" panose="020B0604020202020204" pitchFamily="34" charset="0"/>
                        </a:rPr>
                        <a:t>LOCALIDAD INDUSTRIAL Y DE LA BAHIA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a:solidFill>
                            <a:srgbClr val="000000"/>
                          </a:solidFill>
                          <a:effectLst/>
                          <a:latin typeface="Arial" panose="020B0604020202020204" pitchFamily="34" charset="0"/>
                        </a:rPr>
                        <a:t>48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a:solidFill>
                            <a:srgbClr val="000000"/>
                          </a:solidFill>
                          <a:effectLst/>
                          <a:latin typeface="Arial" panose="020B0604020202020204" pitchFamily="34" charset="0"/>
                        </a:rPr>
                        <a:t>33,10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4236356"/>
                  </a:ext>
                </a:extLst>
              </a:tr>
              <a:tr h="153037">
                <a:tc>
                  <a:txBody>
                    <a:bodyPr/>
                    <a:lstStyle/>
                    <a:p>
                      <a:pPr algn="l" fontAlgn="b"/>
                      <a:r>
                        <a:rPr lang="es-ES" sz="800" b="0" i="0" u="none" strike="noStrike">
                          <a:solidFill>
                            <a:srgbClr val="000000"/>
                          </a:solidFill>
                          <a:effectLst/>
                          <a:latin typeface="Arial" panose="020B0604020202020204" pitchFamily="34" charset="0"/>
                        </a:rPr>
                        <a:t>SAN JOSE DE LOS CAMPANOS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4,83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320939"/>
                  </a:ext>
                </a:extLst>
              </a:tr>
              <a:tr h="153037">
                <a:tc>
                  <a:txBody>
                    <a:bodyPr/>
                    <a:lstStyle/>
                    <a:p>
                      <a:pPr algn="l" fontAlgn="b"/>
                      <a:r>
                        <a:rPr lang="es-CO" sz="800" b="0" i="0" u="none" strike="noStrike">
                          <a:solidFill>
                            <a:srgbClr val="000000"/>
                          </a:solidFill>
                          <a:effectLst/>
                          <a:latin typeface="Arial" panose="020B0604020202020204" pitchFamily="34" charset="0"/>
                        </a:rPr>
                        <a:t>NELSON MANDELA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4,14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503653"/>
                  </a:ext>
                </a:extLst>
              </a:tr>
              <a:tr h="153037">
                <a:tc>
                  <a:txBody>
                    <a:bodyPr/>
                    <a:lstStyle/>
                    <a:p>
                      <a:pPr algn="l" fontAlgn="b"/>
                      <a:r>
                        <a:rPr lang="es-CO" sz="800" b="0" i="0" u="none" strike="noStrike">
                          <a:solidFill>
                            <a:srgbClr val="000000"/>
                          </a:solidFill>
                          <a:effectLst/>
                          <a:latin typeface="Arial" panose="020B0604020202020204" pitchFamily="34" charset="0"/>
                        </a:rPr>
                        <a:t>SAN PEDRO MARTIR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0023606"/>
                  </a:ext>
                </a:extLst>
              </a:tr>
              <a:tr h="159414">
                <a:tc>
                  <a:txBody>
                    <a:bodyPr/>
                    <a:lstStyle/>
                    <a:p>
                      <a:pPr algn="l" fontAlgn="b"/>
                      <a:r>
                        <a:rPr lang="es-CO" sz="800" b="0" i="0" u="none" strike="noStrike">
                          <a:solidFill>
                            <a:srgbClr val="000000"/>
                          </a:solidFill>
                          <a:effectLst/>
                          <a:latin typeface="Arial" panose="020B0604020202020204" pitchFamily="34" charset="0"/>
                        </a:rPr>
                        <a:t>ARROZBARATO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0721660"/>
                  </a:ext>
                </a:extLst>
              </a:tr>
              <a:tr h="178543">
                <a:tc>
                  <a:txBody>
                    <a:bodyPr/>
                    <a:lstStyle/>
                    <a:p>
                      <a:pPr algn="l" fontAlgn="b"/>
                      <a:r>
                        <a:rPr lang="es-CO" sz="800" b="0" i="0" u="none" strike="noStrike">
                          <a:solidFill>
                            <a:srgbClr val="000000"/>
                          </a:solidFill>
                          <a:effectLst/>
                          <a:latin typeface="Arial" panose="020B0604020202020204" pitchFamily="34" charset="0"/>
                        </a:rPr>
                        <a:t>PASACABALLOS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196356"/>
                  </a:ext>
                </a:extLst>
              </a:tr>
              <a:tr h="159414">
                <a:tc>
                  <a:txBody>
                    <a:bodyPr/>
                    <a:lstStyle/>
                    <a:p>
                      <a:pPr algn="l" fontAlgn="b"/>
                      <a:r>
                        <a:rPr lang="es-CO" sz="800" b="0" i="0" u="none" strike="noStrike">
                          <a:solidFill>
                            <a:srgbClr val="000000"/>
                          </a:solidFill>
                          <a:effectLst/>
                          <a:latin typeface="Arial" panose="020B0604020202020204" pitchFamily="34" charset="0"/>
                        </a:rPr>
                        <a:t>SAN FERNANDO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8757145"/>
                  </a:ext>
                </a:extLst>
              </a:tr>
              <a:tr h="153037">
                <a:tc>
                  <a:txBody>
                    <a:bodyPr/>
                    <a:lstStyle/>
                    <a:p>
                      <a:pPr algn="l" fontAlgn="b"/>
                      <a:r>
                        <a:rPr lang="es-CO" sz="800" b="0" i="0" u="none" strike="noStrike">
                          <a:solidFill>
                            <a:srgbClr val="000000"/>
                          </a:solidFill>
                          <a:effectLst/>
                          <a:latin typeface="Arial" panose="020B0604020202020204" pitchFamily="34" charset="0"/>
                        </a:rPr>
                        <a:t>TERNERA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8049678"/>
                  </a:ext>
                </a:extLst>
              </a:tr>
              <a:tr h="153037">
                <a:tc>
                  <a:txBody>
                    <a:bodyPr/>
                    <a:lstStyle/>
                    <a:p>
                      <a:pPr algn="l" fontAlgn="b"/>
                      <a:r>
                        <a:rPr lang="es-CO" sz="800" b="0" i="0" u="none" strike="noStrike">
                          <a:solidFill>
                            <a:srgbClr val="000000"/>
                          </a:solidFill>
                          <a:effectLst/>
                          <a:latin typeface="Arial" panose="020B0604020202020204" pitchFamily="34" charset="0"/>
                        </a:rPr>
                        <a:t>VILLA CORELCA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008761"/>
                  </a:ext>
                </a:extLst>
              </a:tr>
              <a:tr h="153037">
                <a:tc>
                  <a:txBody>
                    <a:bodyPr/>
                    <a:lstStyle/>
                    <a:p>
                      <a:pPr algn="l" fontAlgn="b"/>
                      <a:r>
                        <a:rPr lang="es-CO" sz="800" b="0" i="0" u="none" strike="noStrike">
                          <a:solidFill>
                            <a:srgbClr val="000000"/>
                          </a:solidFill>
                          <a:effectLst/>
                          <a:latin typeface="Arial" panose="020B0604020202020204" pitchFamily="34" charset="0"/>
                        </a:rPr>
                        <a:t>VILLA ROSITA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2508280"/>
                  </a:ext>
                </a:extLst>
              </a:tr>
              <a:tr h="153037">
                <a:tc>
                  <a:txBody>
                    <a:bodyPr/>
                    <a:lstStyle/>
                    <a:p>
                      <a:pPr algn="l" fontAlgn="b"/>
                      <a:r>
                        <a:rPr lang="es-CO" sz="800" b="0" i="0" u="none" strike="noStrike">
                          <a:solidFill>
                            <a:srgbClr val="000000"/>
                          </a:solidFill>
                          <a:effectLst/>
                          <a:latin typeface="Arial" panose="020B0604020202020204" pitchFamily="34" charset="0"/>
                        </a:rPr>
                        <a:t>CIUDADELA 2000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dirty="0">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8880106"/>
                  </a:ext>
                </a:extLst>
              </a:tr>
            </a:tbl>
          </a:graphicData>
        </a:graphic>
      </p:graphicFrame>
      <p:graphicFrame>
        <p:nvGraphicFramePr>
          <p:cNvPr id="24" name="Tabla 23">
            <a:extLst>
              <a:ext uri="{FF2B5EF4-FFF2-40B4-BE49-F238E27FC236}">
                <a16:creationId xmlns:a16="http://schemas.microsoft.com/office/drawing/2014/main" id="{036EE1DD-395F-A5D6-7CA2-1ADF4F0038A3}"/>
              </a:ext>
            </a:extLst>
          </p:cNvPr>
          <p:cNvGraphicFramePr>
            <a:graphicFrameLocks noGrp="1"/>
          </p:cNvGraphicFramePr>
          <p:nvPr>
            <p:extLst>
              <p:ext uri="{D42A27DB-BD31-4B8C-83A1-F6EECF244321}">
                <p14:modId xmlns:p14="http://schemas.microsoft.com/office/powerpoint/2010/main" val="1479327020"/>
              </p:ext>
            </p:extLst>
          </p:nvPr>
        </p:nvGraphicFramePr>
        <p:xfrm>
          <a:off x="2822938" y="10005324"/>
          <a:ext cx="2674281" cy="2179320"/>
        </p:xfrm>
        <a:graphic>
          <a:graphicData uri="http://schemas.openxmlformats.org/drawingml/2006/table">
            <a:tbl>
              <a:tblPr/>
              <a:tblGrid>
                <a:gridCol w="1276622">
                  <a:extLst>
                    <a:ext uri="{9D8B030D-6E8A-4147-A177-3AD203B41FA5}">
                      <a16:colId xmlns:a16="http://schemas.microsoft.com/office/drawing/2014/main" val="3558840973"/>
                    </a:ext>
                  </a:extLst>
                </a:gridCol>
                <a:gridCol w="665283">
                  <a:extLst>
                    <a:ext uri="{9D8B030D-6E8A-4147-A177-3AD203B41FA5}">
                      <a16:colId xmlns:a16="http://schemas.microsoft.com/office/drawing/2014/main" val="114292731"/>
                    </a:ext>
                  </a:extLst>
                </a:gridCol>
                <a:gridCol w="732376">
                  <a:extLst>
                    <a:ext uri="{9D8B030D-6E8A-4147-A177-3AD203B41FA5}">
                      <a16:colId xmlns:a16="http://schemas.microsoft.com/office/drawing/2014/main" val="2729072312"/>
                    </a:ext>
                  </a:extLst>
                </a:gridCol>
              </a:tblGrid>
              <a:tr h="182880">
                <a:tc>
                  <a:txBody>
                    <a:bodyPr/>
                    <a:lstStyle/>
                    <a:p>
                      <a:pPr algn="l" fontAlgn="ctr"/>
                      <a:r>
                        <a:rPr lang="es-CO" sz="800" b="0" i="0" u="none" strike="noStrike">
                          <a:solidFill>
                            <a:srgbClr val="000000"/>
                          </a:solidFill>
                          <a:effectLst/>
                          <a:latin typeface="Arial" panose="020B0604020202020204" pitchFamily="34" charset="0"/>
                        </a:rPr>
                        <a:t>LOCALIDAD/BARRIOS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a:solidFill>
                            <a:srgbClr val="000000"/>
                          </a:solidFill>
                          <a:effectLst/>
                          <a:latin typeface="Arial" panose="020B060402020202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00" b="0" i="0" u="none" strike="noStrike">
                          <a:solidFill>
                            <a:srgbClr val="000000"/>
                          </a:solidFill>
                          <a:effectLst/>
                          <a:latin typeface="Arial" panose="020B060402020202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3248785262"/>
                  </a:ext>
                </a:extLst>
              </a:tr>
              <a:tr h="304800">
                <a:tc>
                  <a:txBody>
                    <a:bodyPr/>
                    <a:lstStyle/>
                    <a:p>
                      <a:pPr algn="l" fontAlgn="ctr"/>
                      <a:r>
                        <a:rPr lang="es-ES" sz="800" b="1" i="0" u="none" strike="noStrike">
                          <a:solidFill>
                            <a:srgbClr val="000000"/>
                          </a:solidFill>
                          <a:effectLst/>
                          <a:latin typeface="Arial" panose="020B0604020202020204" pitchFamily="34" charset="0"/>
                        </a:rPr>
                        <a:t>HISTORICA Y DEL CARIBE NORTE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a:solidFill>
                            <a:srgbClr val="000000"/>
                          </a:solidFill>
                          <a:effectLst/>
                          <a:latin typeface="Arial" panose="020B0604020202020204" pitchFamily="34" charset="0"/>
                        </a:rPr>
                        <a:t>31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1" i="0" u="none" strike="noStrike">
                          <a:solidFill>
                            <a:srgbClr val="000000"/>
                          </a:solidFill>
                          <a:effectLst/>
                          <a:latin typeface="Arial" panose="020B0604020202020204" pitchFamily="34" charset="0"/>
                        </a:rPr>
                        <a:t>21,38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0959955"/>
                  </a:ext>
                </a:extLst>
              </a:tr>
              <a:tr h="182880">
                <a:tc>
                  <a:txBody>
                    <a:bodyPr/>
                    <a:lstStyle/>
                    <a:p>
                      <a:pPr algn="l" fontAlgn="b"/>
                      <a:r>
                        <a:rPr lang="es-CO" sz="800" b="0" i="0" u="none" strike="noStrike">
                          <a:solidFill>
                            <a:srgbClr val="000000"/>
                          </a:solidFill>
                          <a:effectLst/>
                          <a:latin typeface="Arial" panose="020B0604020202020204" pitchFamily="34" charset="0"/>
                        </a:rPr>
                        <a:t>PIEDRA DE BOLIVAR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5326527"/>
                  </a:ext>
                </a:extLst>
              </a:tr>
              <a:tr h="182880">
                <a:tc>
                  <a:txBody>
                    <a:bodyPr/>
                    <a:lstStyle/>
                    <a:p>
                      <a:pPr algn="l" fontAlgn="b"/>
                      <a:r>
                        <a:rPr lang="es-CO" sz="800" b="0" i="0" u="none" strike="noStrike">
                          <a:solidFill>
                            <a:srgbClr val="000000"/>
                          </a:solidFill>
                          <a:effectLst/>
                          <a:latin typeface="Arial" panose="020B0604020202020204" pitchFamily="34" charset="0"/>
                        </a:rPr>
                        <a:t>TORICES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756599"/>
                  </a:ext>
                </a:extLst>
              </a:tr>
              <a:tr h="182880">
                <a:tc>
                  <a:txBody>
                    <a:bodyPr/>
                    <a:lstStyle/>
                    <a:p>
                      <a:pPr algn="l" fontAlgn="b"/>
                      <a:r>
                        <a:rPr lang="es-CO" sz="800" b="0" i="0" u="none" strike="noStrike">
                          <a:solidFill>
                            <a:srgbClr val="000000"/>
                          </a:solidFill>
                          <a:effectLst/>
                          <a:latin typeface="Arial" panose="020B0604020202020204" pitchFamily="34" charset="0"/>
                        </a:rPr>
                        <a:t>CALAMARES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6641002"/>
                  </a:ext>
                </a:extLst>
              </a:tr>
              <a:tr h="190500">
                <a:tc>
                  <a:txBody>
                    <a:bodyPr/>
                    <a:lstStyle/>
                    <a:p>
                      <a:pPr algn="l" fontAlgn="b"/>
                      <a:r>
                        <a:rPr lang="es-CO" sz="800" b="0" i="0" u="none" strike="noStrike">
                          <a:solidFill>
                            <a:srgbClr val="000000"/>
                          </a:solidFill>
                          <a:effectLst/>
                          <a:latin typeface="Arial" panose="020B0604020202020204" pitchFamily="34" charset="0"/>
                        </a:rPr>
                        <a:t>ISLA DE BARU</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9988486"/>
                  </a:ext>
                </a:extLst>
              </a:tr>
              <a:tr h="213360">
                <a:tc>
                  <a:txBody>
                    <a:bodyPr/>
                    <a:lstStyle/>
                    <a:p>
                      <a:pPr algn="l" fontAlgn="b"/>
                      <a:r>
                        <a:rPr lang="es-CO" sz="800" b="0" i="0" u="none" strike="noStrike">
                          <a:solidFill>
                            <a:srgbClr val="000000"/>
                          </a:solidFill>
                          <a:effectLst/>
                          <a:latin typeface="Arial" panose="020B0604020202020204" pitchFamily="34" charset="0"/>
                        </a:rPr>
                        <a:t>BOCAGRANDE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1968921"/>
                  </a:ext>
                </a:extLst>
              </a:tr>
              <a:tr h="190500">
                <a:tc>
                  <a:txBody>
                    <a:bodyPr/>
                    <a:lstStyle/>
                    <a:p>
                      <a:pPr algn="l" fontAlgn="b"/>
                      <a:r>
                        <a:rPr lang="es-CO" sz="800" b="0" i="0" u="none" strike="noStrike">
                          <a:solidFill>
                            <a:srgbClr val="000000"/>
                          </a:solidFill>
                          <a:effectLst/>
                          <a:latin typeface="Arial" panose="020B0604020202020204" pitchFamily="34" charset="0"/>
                        </a:rPr>
                        <a:t>BOSQUE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0720060"/>
                  </a:ext>
                </a:extLst>
              </a:tr>
              <a:tr h="182880">
                <a:tc>
                  <a:txBody>
                    <a:bodyPr/>
                    <a:lstStyle/>
                    <a:p>
                      <a:pPr algn="l" fontAlgn="b"/>
                      <a:r>
                        <a:rPr lang="es-CO" sz="800" b="0" i="0" u="none" strike="noStrike">
                          <a:solidFill>
                            <a:srgbClr val="000000"/>
                          </a:solidFill>
                          <a:effectLst/>
                          <a:latin typeface="Arial" panose="020B0604020202020204" pitchFamily="34" charset="0"/>
                        </a:rPr>
                        <a:t>BOSQUECITO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4941932"/>
                  </a:ext>
                </a:extLst>
              </a:tr>
              <a:tr h="182880">
                <a:tc>
                  <a:txBody>
                    <a:bodyPr/>
                    <a:lstStyle/>
                    <a:p>
                      <a:pPr algn="l" fontAlgn="b"/>
                      <a:r>
                        <a:rPr lang="es-CO" sz="800" b="0" i="0" u="none" strike="noStrike">
                          <a:solidFill>
                            <a:srgbClr val="000000"/>
                          </a:solidFill>
                          <a:effectLst/>
                          <a:latin typeface="Arial" panose="020B0604020202020204" pitchFamily="34" charset="0"/>
                        </a:rPr>
                        <a:t>BRUSELAS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8211165"/>
                  </a:ext>
                </a:extLst>
              </a:tr>
              <a:tr h="182880">
                <a:tc>
                  <a:txBody>
                    <a:bodyPr/>
                    <a:lstStyle/>
                    <a:p>
                      <a:pPr algn="l" fontAlgn="b"/>
                      <a:r>
                        <a:rPr lang="es-CO" sz="800" b="0" i="0" u="none" strike="noStrike">
                          <a:solidFill>
                            <a:srgbClr val="000000"/>
                          </a:solidFill>
                          <a:effectLst/>
                          <a:latin typeface="Arial" panose="020B0604020202020204" pitchFamily="34" charset="0"/>
                        </a:rPr>
                        <a:t>COUNTRY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800" b="0"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3700965"/>
                  </a:ext>
                </a:extLst>
              </a:tr>
            </a:tbl>
          </a:graphicData>
        </a:graphic>
      </p:graphicFrame>
      <p:sp>
        <p:nvSpPr>
          <p:cNvPr id="44" name="CuadroTexto 43">
            <a:extLst>
              <a:ext uri="{FF2B5EF4-FFF2-40B4-BE49-F238E27FC236}">
                <a16:creationId xmlns:a16="http://schemas.microsoft.com/office/drawing/2014/main" id="{75DAEFF6-23A0-8B58-5620-3DF64B574552}"/>
              </a:ext>
            </a:extLst>
          </p:cNvPr>
          <p:cNvSpPr txBox="1"/>
          <p:nvPr/>
        </p:nvSpPr>
        <p:spPr>
          <a:xfrm>
            <a:off x="2816198" y="14372724"/>
            <a:ext cx="2266342" cy="307777"/>
          </a:xfrm>
          <a:prstGeom prst="rect">
            <a:avLst/>
          </a:prstGeom>
          <a:noFill/>
        </p:spPr>
        <p:txBody>
          <a:bodyPr wrap="square" rtlCol="0">
            <a:spAutoFit/>
          </a:bodyPr>
          <a:lstStyle/>
          <a:p>
            <a:r>
              <a:rPr lang="es-CO" sz="700" dirty="0"/>
              <a:t>*Se relacionan los Barrios con mayor número de casos por Localidad. </a:t>
            </a:r>
          </a:p>
        </p:txBody>
      </p:sp>
      <p:graphicFrame>
        <p:nvGraphicFramePr>
          <p:cNvPr id="60" name="Tabla 59">
            <a:extLst>
              <a:ext uri="{FF2B5EF4-FFF2-40B4-BE49-F238E27FC236}">
                <a16:creationId xmlns:a16="http://schemas.microsoft.com/office/drawing/2014/main" id="{7425E757-361A-86B7-E874-899E8B52971E}"/>
              </a:ext>
            </a:extLst>
          </p:cNvPr>
          <p:cNvGraphicFramePr>
            <a:graphicFrameLocks noGrp="1"/>
          </p:cNvGraphicFramePr>
          <p:nvPr>
            <p:extLst>
              <p:ext uri="{D42A27DB-BD31-4B8C-83A1-F6EECF244321}">
                <p14:modId xmlns:p14="http://schemas.microsoft.com/office/powerpoint/2010/main" val="4063690503"/>
              </p:ext>
            </p:extLst>
          </p:nvPr>
        </p:nvGraphicFramePr>
        <p:xfrm>
          <a:off x="6685280" y="15330807"/>
          <a:ext cx="3174006" cy="3617941"/>
        </p:xfrm>
        <a:graphic>
          <a:graphicData uri="http://schemas.openxmlformats.org/drawingml/2006/table">
            <a:tbl>
              <a:tblPr/>
              <a:tblGrid>
                <a:gridCol w="1888075">
                  <a:extLst>
                    <a:ext uri="{9D8B030D-6E8A-4147-A177-3AD203B41FA5}">
                      <a16:colId xmlns:a16="http://schemas.microsoft.com/office/drawing/2014/main" val="3754650320"/>
                    </a:ext>
                  </a:extLst>
                </a:gridCol>
                <a:gridCol w="632759">
                  <a:extLst>
                    <a:ext uri="{9D8B030D-6E8A-4147-A177-3AD203B41FA5}">
                      <a16:colId xmlns:a16="http://schemas.microsoft.com/office/drawing/2014/main" val="2521891808"/>
                    </a:ext>
                  </a:extLst>
                </a:gridCol>
                <a:gridCol w="653172">
                  <a:extLst>
                    <a:ext uri="{9D8B030D-6E8A-4147-A177-3AD203B41FA5}">
                      <a16:colId xmlns:a16="http://schemas.microsoft.com/office/drawing/2014/main" val="473490438"/>
                    </a:ext>
                  </a:extLst>
                </a:gridCol>
              </a:tblGrid>
              <a:tr h="225034">
                <a:tc>
                  <a:txBody>
                    <a:bodyPr/>
                    <a:lstStyle/>
                    <a:p>
                      <a:pPr algn="l" fontAlgn="b"/>
                      <a:r>
                        <a:rPr lang="es-CO" sz="700" b="1" i="0" u="none" strike="noStrike" dirty="0">
                          <a:solidFill>
                            <a:srgbClr val="000000"/>
                          </a:solidFill>
                          <a:effectLst/>
                          <a:latin typeface="Arial" panose="020B0604020202020204" pitchFamily="34" charset="0"/>
                        </a:rPr>
                        <a:t>MALFORMACIONES CONGÉNITAS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s-CO" sz="700" b="1" i="0" u="none" strike="noStrike">
                          <a:solidFill>
                            <a:srgbClr val="000000"/>
                          </a:solidFill>
                          <a:effectLst/>
                          <a:latin typeface="Arial" panose="020B060402020202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s-CO" sz="700" b="1" i="0" u="none" strike="noStrike">
                          <a:solidFill>
                            <a:srgbClr val="000000"/>
                          </a:solidFill>
                          <a:effectLst/>
                          <a:latin typeface="Arial" panose="020B060402020202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105509159"/>
                  </a:ext>
                </a:extLst>
              </a:tr>
              <a:tr h="197357">
                <a:tc>
                  <a:txBody>
                    <a:bodyPr/>
                    <a:lstStyle/>
                    <a:p>
                      <a:pPr algn="l" fontAlgn="b"/>
                      <a:r>
                        <a:rPr lang="es-CO" sz="700" b="0" i="0" u="none" strike="noStrike">
                          <a:solidFill>
                            <a:srgbClr val="000000"/>
                          </a:solidFill>
                          <a:effectLst/>
                          <a:latin typeface="Arial" panose="020B0604020202020204" pitchFamily="34" charset="0"/>
                        </a:rPr>
                        <a:t>POLIDACTILIA- NO ESPECIFICADA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7,59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7046036"/>
                  </a:ext>
                </a:extLst>
              </a:tr>
              <a:tr h="229849">
                <a:tc>
                  <a:txBody>
                    <a:bodyPr/>
                    <a:lstStyle/>
                    <a:p>
                      <a:pPr algn="l" fontAlgn="b"/>
                      <a:r>
                        <a:rPr lang="es-CO" sz="700" b="0" i="0" u="none" strike="noStrike">
                          <a:solidFill>
                            <a:srgbClr val="000000"/>
                          </a:solidFill>
                          <a:effectLst/>
                          <a:latin typeface="Arial" panose="020B0604020202020204" pitchFamily="34" charset="0"/>
                        </a:rPr>
                        <a:t>DEFECTO DEL TABIQUE VENTRICULAR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5,52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7612244"/>
                  </a:ext>
                </a:extLst>
              </a:tr>
              <a:tr h="139737">
                <a:tc>
                  <a:txBody>
                    <a:bodyPr/>
                    <a:lstStyle/>
                    <a:p>
                      <a:pPr algn="l" fontAlgn="b"/>
                      <a:r>
                        <a:rPr lang="es-CO" sz="700" b="0" i="0" u="none" strike="noStrike">
                          <a:solidFill>
                            <a:srgbClr val="000000"/>
                          </a:solidFill>
                          <a:effectLst/>
                          <a:latin typeface="Arial" panose="020B0604020202020204" pitchFamily="34" charset="0"/>
                        </a:rPr>
                        <a:t>MICROCEFALIA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4,83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3313849"/>
                  </a:ext>
                </a:extLst>
              </a:tr>
              <a:tr h="139737">
                <a:tc>
                  <a:txBody>
                    <a:bodyPr/>
                    <a:lstStyle/>
                    <a:p>
                      <a:pPr algn="l" fontAlgn="b"/>
                      <a:r>
                        <a:rPr lang="es-CO" sz="700" b="0" i="0" u="none" strike="noStrike">
                          <a:solidFill>
                            <a:srgbClr val="000000"/>
                          </a:solidFill>
                          <a:effectLst/>
                          <a:latin typeface="Arial" panose="020B0604020202020204" pitchFamily="34" charset="0"/>
                        </a:rPr>
                        <a:t>HIDRONEFROSIS CONGENITA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4,83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8248453"/>
                  </a:ext>
                </a:extLst>
              </a:tr>
              <a:tr h="139737">
                <a:tc>
                  <a:txBody>
                    <a:bodyPr/>
                    <a:lstStyle/>
                    <a:p>
                      <a:pPr algn="l" fontAlgn="b"/>
                      <a:r>
                        <a:rPr lang="es-CO" sz="700" b="0" i="0" u="none" strike="noStrike">
                          <a:solidFill>
                            <a:srgbClr val="000000"/>
                          </a:solidFill>
                          <a:effectLst/>
                          <a:latin typeface="Arial" panose="020B0604020202020204" pitchFamily="34" charset="0"/>
                        </a:rPr>
                        <a:t>CRANEOSINOSTOSIS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3,45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2159625"/>
                  </a:ext>
                </a:extLst>
              </a:tr>
              <a:tr h="293044">
                <a:tc>
                  <a:txBody>
                    <a:bodyPr/>
                    <a:lstStyle/>
                    <a:p>
                      <a:pPr algn="l" fontAlgn="b"/>
                      <a:r>
                        <a:rPr lang="es-CO" sz="700" b="0" i="0" u="none" strike="noStrike">
                          <a:solidFill>
                            <a:srgbClr val="000000"/>
                          </a:solidFill>
                          <a:effectLst/>
                          <a:latin typeface="Arial" panose="020B0604020202020204" pitchFamily="34" charset="0"/>
                        </a:rPr>
                        <a:t>POLISINDACTILIA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286465"/>
                  </a:ext>
                </a:extLst>
              </a:tr>
              <a:tr h="341291">
                <a:tc>
                  <a:txBody>
                    <a:bodyPr/>
                    <a:lstStyle/>
                    <a:p>
                      <a:pPr algn="l" fontAlgn="b"/>
                      <a:r>
                        <a:rPr lang="es-ES" sz="700" b="0" i="0" u="none" strike="noStrike">
                          <a:solidFill>
                            <a:srgbClr val="000000"/>
                          </a:solidFill>
                          <a:effectLst/>
                          <a:latin typeface="Arial" panose="020B0604020202020204" pitchFamily="34" charset="0"/>
                        </a:rPr>
                        <a:t>AUSENCIA- ATRESIA Y ESTENOSIS CONGENITA DEL RECTO- CON FISTULA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0463008"/>
                  </a:ext>
                </a:extLst>
              </a:tr>
              <a:tr h="293044">
                <a:tc>
                  <a:txBody>
                    <a:bodyPr/>
                    <a:lstStyle/>
                    <a:p>
                      <a:pPr algn="l" fontAlgn="b"/>
                      <a:r>
                        <a:rPr lang="es-CO" sz="700" b="0" i="0" u="none" strike="noStrike">
                          <a:solidFill>
                            <a:srgbClr val="000000"/>
                          </a:solidFill>
                          <a:effectLst/>
                          <a:latin typeface="Arial" panose="020B0604020202020204" pitchFamily="34" charset="0"/>
                        </a:rPr>
                        <a:t>TETRALOGIA DE FALLOT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0465742"/>
                  </a:ext>
                </a:extLst>
              </a:tr>
              <a:tr h="139737">
                <a:tc>
                  <a:txBody>
                    <a:bodyPr/>
                    <a:lstStyle/>
                    <a:p>
                      <a:pPr algn="l" fontAlgn="b"/>
                      <a:r>
                        <a:rPr lang="es-CO" sz="700" b="0" i="0" u="none" strike="noStrike">
                          <a:solidFill>
                            <a:srgbClr val="000000"/>
                          </a:solidFill>
                          <a:effectLst/>
                          <a:latin typeface="Arial" panose="020B0604020202020204" pitchFamily="34" charset="0"/>
                        </a:rPr>
                        <a:t>SINDACTILIA- NO ESPECIFICADA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1765785"/>
                  </a:ext>
                </a:extLst>
              </a:tr>
              <a:tr h="341291">
                <a:tc>
                  <a:txBody>
                    <a:bodyPr/>
                    <a:lstStyle/>
                    <a:p>
                      <a:pPr algn="l" fontAlgn="b"/>
                      <a:r>
                        <a:rPr lang="es-ES" sz="700" b="0" i="0" u="none" strike="noStrike">
                          <a:solidFill>
                            <a:srgbClr val="000000"/>
                          </a:solidFill>
                          <a:effectLst/>
                          <a:latin typeface="Arial" panose="020B0604020202020204" pitchFamily="34" charset="0"/>
                        </a:rPr>
                        <a:t>MALFORMACION CONGENITAS DE LAS CAMARAS CARDIACAS Y SUS CONEXIONES- NO ESPECIFICADA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2460020"/>
                  </a:ext>
                </a:extLst>
              </a:tr>
              <a:tr h="229849">
                <a:tc>
                  <a:txBody>
                    <a:bodyPr/>
                    <a:lstStyle/>
                    <a:p>
                      <a:pPr algn="l" fontAlgn="b"/>
                      <a:r>
                        <a:rPr lang="es-ES" sz="700" b="0" i="0" u="none" strike="noStrike">
                          <a:solidFill>
                            <a:srgbClr val="000000"/>
                          </a:solidFill>
                          <a:effectLst/>
                          <a:latin typeface="Arial" panose="020B0604020202020204" pitchFamily="34" charset="0"/>
                        </a:rPr>
                        <a:t>OTRAS DEFORMIDADES VALGUS CONGENITAS DE LOS PIES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6010371"/>
                  </a:ext>
                </a:extLst>
              </a:tr>
              <a:tr h="341291">
                <a:tc>
                  <a:txBody>
                    <a:bodyPr/>
                    <a:lstStyle/>
                    <a:p>
                      <a:pPr algn="l" fontAlgn="b"/>
                      <a:r>
                        <a:rPr lang="es-ES" sz="700" b="0" i="0" u="none" strike="noStrike">
                          <a:solidFill>
                            <a:srgbClr val="000000"/>
                          </a:solidFill>
                          <a:effectLst/>
                          <a:latin typeface="Arial" panose="020B0604020202020204" pitchFamily="34" charset="0"/>
                        </a:rPr>
                        <a:t>OTRAS MALFORMACIONES CONGENITAS DEL ENCEFALO- ESPECIFICADAS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149659"/>
                  </a:ext>
                </a:extLst>
              </a:tr>
              <a:tr h="229849">
                <a:tc>
                  <a:txBody>
                    <a:bodyPr/>
                    <a:lstStyle/>
                    <a:p>
                      <a:pPr algn="l" fontAlgn="b"/>
                      <a:r>
                        <a:rPr lang="pt-BR" sz="700" b="0" i="0" u="none" strike="noStrike">
                          <a:solidFill>
                            <a:srgbClr val="000000"/>
                          </a:solidFill>
                          <a:effectLst/>
                          <a:latin typeface="Arial" panose="020B0604020202020204" pitchFamily="34" charset="0"/>
                        </a:rPr>
                        <a:t>SINDROME DE DOWN- NO ESPECIFICADO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762056"/>
                  </a:ext>
                </a:extLst>
              </a:tr>
              <a:tr h="197357">
                <a:tc>
                  <a:txBody>
                    <a:bodyPr/>
                    <a:lstStyle/>
                    <a:p>
                      <a:pPr algn="l" fontAlgn="b"/>
                      <a:r>
                        <a:rPr lang="es-CO" sz="700" b="0" i="0" u="none" strike="noStrike">
                          <a:solidFill>
                            <a:srgbClr val="000000"/>
                          </a:solidFill>
                          <a:effectLst/>
                          <a:latin typeface="Arial" panose="020B0604020202020204" pitchFamily="34" charset="0"/>
                        </a:rPr>
                        <a:t>TALIPES EQUINOVARUS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6411673"/>
                  </a:ext>
                </a:extLst>
              </a:tr>
              <a:tr h="139737">
                <a:tc>
                  <a:txBody>
                    <a:bodyPr/>
                    <a:lstStyle/>
                    <a:p>
                      <a:pPr algn="l" fontAlgn="b"/>
                      <a:r>
                        <a:rPr lang="es-CO" sz="700" b="0" i="0" u="none" strike="noStrike">
                          <a:solidFill>
                            <a:srgbClr val="000000"/>
                          </a:solidFill>
                          <a:effectLst/>
                          <a:latin typeface="Arial" panose="020B0604020202020204" pitchFamily="34" charset="0"/>
                        </a:rPr>
                        <a:t>DEFECTO DEL TABIQUE AURICULAR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700" b="0" i="0" u="none" strike="noStrike" dirty="0">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6689643"/>
                  </a:ext>
                </a:extLst>
              </a:tr>
            </a:tbl>
          </a:graphicData>
        </a:graphic>
      </p:graphicFrame>
      <p:graphicFrame>
        <p:nvGraphicFramePr>
          <p:cNvPr id="41" name="Gráfico 40">
            <a:extLst>
              <a:ext uri="{FF2B5EF4-FFF2-40B4-BE49-F238E27FC236}">
                <a16:creationId xmlns:a16="http://schemas.microsoft.com/office/drawing/2014/main" id="{FD7FC3C3-E314-527C-C994-E55D001C08BF}"/>
              </a:ext>
            </a:extLst>
          </p:cNvPr>
          <p:cNvGraphicFramePr>
            <a:graphicFrameLocks/>
          </p:cNvGraphicFramePr>
          <p:nvPr>
            <p:extLst>
              <p:ext uri="{D42A27DB-BD31-4B8C-83A1-F6EECF244321}">
                <p14:modId xmlns:p14="http://schemas.microsoft.com/office/powerpoint/2010/main" val="938761416"/>
              </p:ext>
            </p:extLst>
          </p:nvPr>
        </p:nvGraphicFramePr>
        <p:xfrm>
          <a:off x="4352231" y="21843153"/>
          <a:ext cx="1996440" cy="240792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4" name="Tabla 3">
            <a:extLst>
              <a:ext uri="{FF2B5EF4-FFF2-40B4-BE49-F238E27FC236}">
                <a16:creationId xmlns:a16="http://schemas.microsoft.com/office/drawing/2014/main" id="{4314A1B1-14F3-AC9A-4FF5-E191EF20558E}"/>
              </a:ext>
            </a:extLst>
          </p:cNvPr>
          <p:cNvGraphicFramePr>
            <a:graphicFrameLocks noGrp="1"/>
          </p:cNvGraphicFramePr>
          <p:nvPr>
            <p:extLst>
              <p:ext uri="{D42A27DB-BD31-4B8C-83A1-F6EECF244321}">
                <p14:modId xmlns:p14="http://schemas.microsoft.com/office/powerpoint/2010/main" val="1882560265"/>
              </p:ext>
            </p:extLst>
          </p:nvPr>
        </p:nvGraphicFramePr>
        <p:xfrm>
          <a:off x="6088119" y="10126292"/>
          <a:ext cx="3528498" cy="4206603"/>
        </p:xfrm>
        <a:graphic>
          <a:graphicData uri="http://schemas.openxmlformats.org/drawingml/2006/table">
            <a:tbl>
              <a:tblPr/>
              <a:tblGrid>
                <a:gridCol w="2098946">
                  <a:extLst>
                    <a:ext uri="{9D8B030D-6E8A-4147-A177-3AD203B41FA5}">
                      <a16:colId xmlns:a16="http://schemas.microsoft.com/office/drawing/2014/main" val="2778863973"/>
                    </a:ext>
                  </a:extLst>
                </a:gridCol>
                <a:gridCol w="703431">
                  <a:extLst>
                    <a:ext uri="{9D8B030D-6E8A-4147-A177-3AD203B41FA5}">
                      <a16:colId xmlns:a16="http://schemas.microsoft.com/office/drawing/2014/main" val="631654562"/>
                    </a:ext>
                  </a:extLst>
                </a:gridCol>
                <a:gridCol w="726121">
                  <a:extLst>
                    <a:ext uri="{9D8B030D-6E8A-4147-A177-3AD203B41FA5}">
                      <a16:colId xmlns:a16="http://schemas.microsoft.com/office/drawing/2014/main" val="2874044113"/>
                    </a:ext>
                  </a:extLst>
                </a:gridCol>
              </a:tblGrid>
              <a:tr h="148545">
                <a:tc>
                  <a:txBody>
                    <a:bodyPr/>
                    <a:lstStyle/>
                    <a:p>
                      <a:pPr algn="ctr" fontAlgn="ctr"/>
                      <a:r>
                        <a:rPr lang="es-CO" sz="850" b="1" i="0" u="none" strike="noStrike">
                          <a:solidFill>
                            <a:srgbClr val="000000"/>
                          </a:solidFill>
                          <a:effectLst/>
                          <a:latin typeface="Arial" panose="020B0604020202020204" pitchFamily="34" charset="0"/>
                        </a:rPr>
                        <a:t>UPGD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50" b="1" i="0" u="none" strike="noStrike">
                          <a:solidFill>
                            <a:srgbClr val="000000"/>
                          </a:solidFill>
                          <a:effectLst/>
                          <a:latin typeface="Arial" panose="020B060402020202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ctr"/>
                      <a:r>
                        <a:rPr lang="es-CO" sz="850" b="1" i="0" u="none" strike="noStrike">
                          <a:solidFill>
                            <a:srgbClr val="000000"/>
                          </a:solidFill>
                          <a:effectLst/>
                          <a:latin typeface="Arial" panose="020B060402020202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147471448"/>
                  </a:ext>
                </a:extLst>
              </a:tr>
              <a:tr h="226844">
                <a:tc>
                  <a:txBody>
                    <a:bodyPr/>
                    <a:lstStyle/>
                    <a:p>
                      <a:pPr algn="l" fontAlgn="b"/>
                      <a:r>
                        <a:rPr lang="es-CO" sz="800" b="0" i="0" u="none" strike="noStrike" dirty="0">
                          <a:solidFill>
                            <a:srgbClr val="000000"/>
                          </a:solidFill>
                          <a:effectLst/>
                          <a:latin typeface="Arial" panose="020B0604020202020204" pitchFamily="34" charset="0"/>
                        </a:rPr>
                        <a:t>EMPRESA SOCIAL DEL ESTADO CLINICA MATERNIDAD RAFAE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22,76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5147970"/>
                  </a:ext>
                </a:extLst>
              </a:tr>
              <a:tr h="226844">
                <a:tc>
                  <a:txBody>
                    <a:bodyPr/>
                    <a:lstStyle/>
                    <a:p>
                      <a:pPr algn="l" fontAlgn="b"/>
                      <a:r>
                        <a:rPr lang="es-ES" sz="800" b="0" i="0" u="none" strike="noStrike">
                          <a:solidFill>
                            <a:srgbClr val="000000"/>
                          </a:solidFill>
                          <a:effectLst/>
                          <a:latin typeface="Arial" panose="020B0604020202020204" pitchFamily="34" charset="0"/>
                        </a:rPr>
                        <a:t>CLINICA DE LA MUJER  CARTAGENA  SAS IPS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20,00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828645"/>
                  </a:ext>
                </a:extLst>
              </a:tr>
              <a:tr h="148545">
                <a:tc>
                  <a:txBody>
                    <a:bodyPr/>
                    <a:lstStyle/>
                    <a:p>
                      <a:pPr algn="l" fontAlgn="b"/>
                      <a:r>
                        <a:rPr lang="es-CO" sz="800" b="0" i="0" u="none" strike="noStrike">
                          <a:solidFill>
                            <a:srgbClr val="000000"/>
                          </a:solidFill>
                          <a:effectLst/>
                          <a:latin typeface="Arial" panose="020B0604020202020204" pitchFamily="34" charset="0"/>
                        </a:rPr>
                        <a:t>VIRREY SOLIS IPS SA LA  PROVIDENCIA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13,79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0726141"/>
                  </a:ext>
                </a:extLst>
              </a:tr>
              <a:tr h="148545">
                <a:tc>
                  <a:txBody>
                    <a:bodyPr/>
                    <a:lstStyle/>
                    <a:p>
                      <a:pPr algn="l" fontAlgn="b"/>
                      <a:r>
                        <a:rPr lang="es-CO" sz="800" b="0" i="0" u="none" strike="noStrike">
                          <a:solidFill>
                            <a:srgbClr val="000000"/>
                          </a:solidFill>
                          <a:effectLst/>
                          <a:latin typeface="Arial" panose="020B0604020202020204" pitchFamily="34" charset="0"/>
                        </a:rPr>
                        <a:t>CAMINOS IPS SAS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15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10,34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0440882"/>
                  </a:ext>
                </a:extLst>
              </a:tr>
              <a:tr h="148545">
                <a:tc>
                  <a:txBody>
                    <a:bodyPr/>
                    <a:lstStyle/>
                    <a:p>
                      <a:pPr algn="l" fontAlgn="b"/>
                      <a:r>
                        <a:rPr lang="es-CO" sz="800" b="0" i="0" u="none" strike="noStrike">
                          <a:solidFill>
                            <a:srgbClr val="000000"/>
                          </a:solidFill>
                          <a:effectLst/>
                          <a:latin typeface="Arial" panose="020B0604020202020204" pitchFamily="34" charset="0"/>
                        </a:rPr>
                        <a:t>CLINICA LA ERMITA  SEDE CONCEPCION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8,28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021088"/>
                  </a:ext>
                </a:extLst>
              </a:tr>
              <a:tr h="226844">
                <a:tc>
                  <a:txBody>
                    <a:bodyPr/>
                    <a:lstStyle/>
                    <a:p>
                      <a:pPr algn="l" fontAlgn="b"/>
                      <a:r>
                        <a:rPr lang="es-CO" sz="800" b="0" i="0" u="none" strike="noStrike">
                          <a:solidFill>
                            <a:srgbClr val="000000"/>
                          </a:solidFill>
                          <a:effectLst/>
                          <a:latin typeface="Arial" panose="020B0604020202020204" pitchFamily="34" charset="0"/>
                        </a:rPr>
                        <a:t>INTENSIVISTAS MATERNIDAD RAFAEL CALVO C IPS 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6,21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3141225"/>
                  </a:ext>
                </a:extLst>
              </a:tr>
              <a:tr h="148545">
                <a:tc>
                  <a:txBody>
                    <a:bodyPr/>
                    <a:lstStyle/>
                    <a:p>
                      <a:pPr algn="l" fontAlgn="b"/>
                      <a:r>
                        <a:rPr lang="pt-BR" sz="800" b="0" i="0" u="none" strike="noStrike">
                          <a:solidFill>
                            <a:srgbClr val="000000"/>
                          </a:solidFill>
                          <a:effectLst/>
                          <a:latin typeface="Arial" panose="020B0604020202020204" pitchFamily="34" charset="0"/>
                        </a:rPr>
                        <a:t>CAMINOS IPS SAS RONDA REAL 9 PISO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759349"/>
                  </a:ext>
                </a:extLst>
              </a:tr>
              <a:tr h="226844">
                <a:tc>
                  <a:txBody>
                    <a:bodyPr/>
                    <a:lstStyle/>
                    <a:p>
                      <a:pPr algn="l" fontAlgn="b"/>
                      <a:r>
                        <a:rPr lang="es-CO" sz="800" b="0" i="0" u="none" strike="noStrike">
                          <a:solidFill>
                            <a:srgbClr val="000000"/>
                          </a:solidFill>
                          <a:effectLst/>
                          <a:latin typeface="Arial" panose="020B0604020202020204" pitchFamily="34" charset="0"/>
                        </a:rPr>
                        <a:t>HOSPITAL INFANTIL NAPOLEON FRANCO PAREJA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4398438"/>
                  </a:ext>
                </a:extLst>
              </a:tr>
              <a:tr h="148545">
                <a:tc>
                  <a:txBody>
                    <a:bodyPr/>
                    <a:lstStyle/>
                    <a:p>
                      <a:pPr algn="l" fontAlgn="b"/>
                      <a:r>
                        <a:rPr lang="es-CO" sz="800" b="0" i="0" u="none" strike="noStrike">
                          <a:solidFill>
                            <a:srgbClr val="000000"/>
                          </a:solidFill>
                          <a:effectLst/>
                          <a:latin typeface="Arial" panose="020B0604020202020204" pitchFamily="34" charset="0"/>
                        </a:rPr>
                        <a:t>HOSPITAL INFANTIL SEDE CASA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5430299"/>
                  </a:ext>
                </a:extLst>
              </a:tr>
              <a:tr h="148545">
                <a:tc>
                  <a:txBody>
                    <a:bodyPr/>
                    <a:lstStyle/>
                    <a:p>
                      <a:pPr algn="l" fontAlgn="b"/>
                      <a:r>
                        <a:rPr lang="es-CO" sz="800" b="0" i="0" u="none" strike="noStrike">
                          <a:solidFill>
                            <a:srgbClr val="000000"/>
                          </a:solidFill>
                          <a:effectLst/>
                          <a:latin typeface="Arial" panose="020B0604020202020204" pitchFamily="34" charset="0"/>
                        </a:rPr>
                        <a:t>M YH SALUD SAS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2,07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3515376"/>
                  </a:ext>
                </a:extLst>
              </a:tr>
              <a:tr h="226844">
                <a:tc>
                  <a:txBody>
                    <a:bodyPr/>
                    <a:lstStyle/>
                    <a:p>
                      <a:pPr algn="l" fontAlgn="b"/>
                      <a:r>
                        <a:rPr lang="es-CO" sz="800" b="0" i="0" u="none" strike="noStrike">
                          <a:solidFill>
                            <a:srgbClr val="000000"/>
                          </a:solidFill>
                          <a:effectLst/>
                          <a:latin typeface="Arial" panose="020B0604020202020204" pitchFamily="34" charset="0"/>
                        </a:rPr>
                        <a:t>CENTRO HOSPITALARIO SERENA DEL MAR SA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3688672"/>
                  </a:ext>
                </a:extLst>
              </a:tr>
              <a:tr h="154734">
                <a:tc>
                  <a:txBody>
                    <a:bodyPr/>
                    <a:lstStyle/>
                    <a:p>
                      <a:pPr algn="l" fontAlgn="b"/>
                      <a:r>
                        <a:rPr lang="it-IT" sz="800" b="0" i="0" u="none" strike="noStrike">
                          <a:solidFill>
                            <a:srgbClr val="000000"/>
                          </a:solidFill>
                          <a:effectLst/>
                          <a:latin typeface="Arial" panose="020B0604020202020204" pitchFamily="34" charset="0"/>
                        </a:rPr>
                        <a:t>CLINICA GENERAL DEL CARIBE SA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6332158"/>
                  </a:ext>
                </a:extLst>
              </a:tr>
              <a:tr h="226844">
                <a:tc>
                  <a:txBody>
                    <a:bodyPr/>
                    <a:lstStyle/>
                    <a:p>
                      <a:pPr algn="l" fontAlgn="b"/>
                      <a:r>
                        <a:rPr lang="es-ES" sz="800" b="0" i="0" u="none" strike="noStrike">
                          <a:solidFill>
                            <a:srgbClr val="000000"/>
                          </a:solidFill>
                          <a:effectLst/>
                          <a:latin typeface="Arial" panose="020B0604020202020204" pitchFamily="34" charset="0"/>
                        </a:rPr>
                        <a:t>FUNDACION UNIDAD DE CUIDADOS INTENSIVOS DOÑA PILAR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6501482"/>
                  </a:ext>
                </a:extLst>
              </a:tr>
              <a:tr h="148545">
                <a:tc>
                  <a:txBody>
                    <a:bodyPr/>
                    <a:lstStyle/>
                    <a:p>
                      <a:pPr algn="l" fontAlgn="b"/>
                      <a:r>
                        <a:rPr lang="es-CO" sz="800" b="0" i="0" u="none" strike="noStrike">
                          <a:solidFill>
                            <a:srgbClr val="000000"/>
                          </a:solidFill>
                          <a:effectLst/>
                          <a:latin typeface="Arial" panose="020B0604020202020204" pitchFamily="34" charset="0"/>
                        </a:rPr>
                        <a:t>CLINICA CRECER</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104781"/>
                  </a:ext>
                </a:extLst>
              </a:tr>
              <a:tr h="226844">
                <a:tc>
                  <a:txBody>
                    <a:bodyPr/>
                    <a:lstStyle/>
                    <a:p>
                      <a:pPr algn="l" fontAlgn="b"/>
                      <a:r>
                        <a:rPr lang="es-CO" sz="800" b="0" i="0" u="none" strike="noStrike">
                          <a:solidFill>
                            <a:srgbClr val="000000"/>
                          </a:solidFill>
                          <a:effectLst/>
                          <a:latin typeface="Arial" panose="020B0604020202020204" pitchFamily="34" charset="0"/>
                        </a:rPr>
                        <a:t>CLINICA MADRE BERNARDA COMUNIDAD DE HERMANAS FRANC</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4845799"/>
                  </a:ext>
                </a:extLst>
              </a:tr>
              <a:tr h="148545">
                <a:tc>
                  <a:txBody>
                    <a:bodyPr/>
                    <a:lstStyle/>
                    <a:p>
                      <a:pPr algn="l" fontAlgn="b"/>
                      <a:r>
                        <a:rPr lang="es-CO" sz="800" b="0" i="0" u="none" strike="noStrike">
                          <a:solidFill>
                            <a:srgbClr val="000000"/>
                          </a:solidFill>
                          <a:effectLst/>
                          <a:latin typeface="Arial" panose="020B0604020202020204" pitchFamily="34" charset="0"/>
                        </a:rPr>
                        <a:t>CLINICA PORTOAZUL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145869"/>
                  </a:ext>
                </a:extLst>
              </a:tr>
              <a:tr h="226844">
                <a:tc>
                  <a:txBody>
                    <a:bodyPr/>
                    <a:lstStyle/>
                    <a:p>
                      <a:pPr algn="l" fontAlgn="b"/>
                      <a:r>
                        <a:rPr lang="es-CO" sz="800" b="0" i="0" u="none" strike="noStrike">
                          <a:solidFill>
                            <a:srgbClr val="000000"/>
                          </a:solidFill>
                          <a:effectLst/>
                          <a:latin typeface="Arial" panose="020B0604020202020204" pitchFamily="34" charset="0"/>
                        </a:rPr>
                        <a:t>FUNDACION CARDIOVASCULAR DE COLOMBIA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5303978"/>
                  </a:ext>
                </a:extLst>
              </a:tr>
              <a:tr h="226844">
                <a:tc>
                  <a:txBody>
                    <a:bodyPr/>
                    <a:lstStyle/>
                    <a:p>
                      <a:pPr algn="l" fontAlgn="b"/>
                      <a:r>
                        <a:rPr lang="es-ES" sz="800" b="0" i="0" u="none" strike="noStrike">
                          <a:solidFill>
                            <a:srgbClr val="000000"/>
                          </a:solidFill>
                          <a:effectLst/>
                          <a:latin typeface="Arial" panose="020B0604020202020204" pitchFamily="34" charset="0"/>
                        </a:rPr>
                        <a:t>FUNDACION SOCIAL PARA LA PROMOCION DE VIDA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9997459"/>
                  </a:ext>
                </a:extLst>
              </a:tr>
              <a:tr h="154734">
                <a:tc>
                  <a:txBody>
                    <a:bodyPr/>
                    <a:lstStyle/>
                    <a:p>
                      <a:pPr algn="l" fontAlgn="b"/>
                      <a:r>
                        <a:rPr lang="es-CO" sz="800" b="0" i="0" u="none" strike="noStrike">
                          <a:solidFill>
                            <a:srgbClr val="000000"/>
                          </a:solidFill>
                          <a:effectLst/>
                          <a:latin typeface="Arial" panose="020B0604020202020204" pitchFamily="34" charset="0"/>
                        </a:rPr>
                        <a:t>SALUD TOTAL EPS PEDRO DE HERREDIA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2952060"/>
                  </a:ext>
                </a:extLst>
              </a:tr>
              <a:tr h="148545">
                <a:tc>
                  <a:txBody>
                    <a:bodyPr/>
                    <a:lstStyle/>
                    <a:p>
                      <a:pPr algn="l" fontAlgn="b"/>
                      <a:r>
                        <a:rPr lang="es-ES" sz="800" b="0" i="0" u="none" strike="noStrike">
                          <a:solidFill>
                            <a:srgbClr val="000000"/>
                          </a:solidFill>
                          <a:effectLst/>
                          <a:latin typeface="Arial" panose="020B0604020202020204" pitchFamily="34" charset="0"/>
                        </a:rPr>
                        <a:t>UCI NEONATAL DEL BAJO SINÚ</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860432"/>
                  </a:ext>
                </a:extLst>
              </a:tr>
              <a:tr h="148545">
                <a:tc>
                  <a:txBody>
                    <a:bodyPr/>
                    <a:lstStyle/>
                    <a:p>
                      <a:pPr algn="l" fontAlgn="b"/>
                      <a:r>
                        <a:rPr lang="es-CO" sz="800" b="0" i="0" u="none" strike="noStrike">
                          <a:solidFill>
                            <a:srgbClr val="000000"/>
                          </a:solidFill>
                          <a:effectLst/>
                          <a:latin typeface="Arial" panose="020B0604020202020204" pitchFamily="34" charset="0"/>
                        </a:rPr>
                        <a:t>VIRREY SOLIS PIE DEL CERRO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9638352"/>
                  </a:ext>
                </a:extLst>
              </a:tr>
            </a:tbl>
          </a:graphicData>
        </a:graphic>
      </p:graphicFrame>
      <p:graphicFrame>
        <p:nvGraphicFramePr>
          <p:cNvPr id="17" name="Gráfico 16">
            <a:extLst>
              <a:ext uri="{FF2B5EF4-FFF2-40B4-BE49-F238E27FC236}">
                <a16:creationId xmlns:a16="http://schemas.microsoft.com/office/drawing/2014/main" id="{635CBE2B-DBF5-41E4-8AA0-E1C4314C2281}"/>
              </a:ext>
            </a:extLst>
          </p:cNvPr>
          <p:cNvGraphicFramePr>
            <a:graphicFrameLocks/>
          </p:cNvGraphicFramePr>
          <p:nvPr>
            <p:extLst>
              <p:ext uri="{D42A27DB-BD31-4B8C-83A1-F6EECF244321}">
                <p14:modId xmlns:p14="http://schemas.microsoft.com/office/powerpoint/2010/main" val="2350652105"/>
              </p:ext>
            </p:extLst>
          </p:nvPr>
        </p:nvGraphicFramePr>
        <p:xfrm>
          <a:off x="196753" y="5448880"/>
          <a:ext cx="5300466" cy="2151326"/>
        </p:xfrm>
        <a:graphic>
          <a:graphicData uri="http://schemas.openxmlformats.org/drawingml/2006/chart">
            <c:chart xmlns:c="http://schemas.openxmlformats.org/drawingml/2006/chart" xmlns:r="http://schemas.openxmlformats.org/officeDocument/2006/relationships" r:id="rId12"/>
          </a:graphicData>
        </a:graphic>
      </p:graphicFrame>
    </p:spTree>
    <p:extLst>
      <p:ext uri="{BB962C8B-B14F-4D97-AF65-F5344CB8AC3E}">
        <p14:creationId xmlns:p14="http://schemas.microsoft.com/office/powerpoint/2010/main" val="38593229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CuadroTexto 264">
            <a:extLst>
              <a:ext uri="{FF2B5EF4-FFF2-40B4-BE49-F238E27FC236}">
                <a16:creationId xmlns:a16="http://schemas.microsoft.com/office/drawing/2014/main" id="{01ED3169-2950-3512-DFBE-D8F51FBE992E}"/>
              </a:ext>
            </a:extLst>
          </p:cNvPr>
          <p:cNvSpPr txBox="1"/>
          <p:nvPr/>
        </p:nvSpPr>
        <p:spPr>
          <a:xfrm>
            <a:off x="5547085" y="4728243"/>
            <a:ext cx="4060119" cy="523220"/>
          </a:xfrm>
          <a:prstGeom prst="rect">
            <a:avLst/>
          </a:prstGeom>
          <a:noFill/>
        </p:spPr>
        <p:txBody>
          <a:bodyPr wrap="square">
            <a:spAutoFit/>
          </a:bodyPr>
          <a:lstStyle/>
          <a:p>
            <a:pPr algn="ctr" fontAlgn="auto">
              <a:spcBef>
                <a:spcPts val="0"/>
              </a:spcBef>
              <a:spcAft>
                <a:spcPts val="0"/>
              </a:spcAft>
              <a:defRPr/>
            </a:pPr>
            <a:r>
              <a:rPr lang="es-CO" sz="1400" b="1" dirty="0">
                <a:latin typeface="Arial"/>
                <a:cs typeface="Arial"/>
              </a:rPr>
              <a:t>Anexo 2. Casos de defectos congénitos por EAPB, </a:t>
            </a:r>
            <a:r>
              <a:rPr lang="es-ES" sz="1400" b="1" i="0" u="none" strike="noStrike" baseline="0" dirty="0">
                <a:latin typeface="Arial" panose="020B0604020202020204" pitchFamily="34" charset="0"/>
              </a:rPr>
              <a:t>S.E. </a:t>
            </a:r>
            <a:r>
              <a:rPr lang="es-ES" sz="1400" b="1" dirty="0">
                <a:latin typeface="Arial" panose="020B0604020202020204" pitchFamily="34" charset="0"/>
              </a:rPr>
              <a:t>40</a:t>
            </a:r>
            <a:r>
              <a:rPr lang="es-ES" sz="1400" b="1" i="0" u="none" strike="noStrike" baseline="0" dirty="0">
                <a:latin typeface="Arial" panose="020B0604020202020204" pitchFamily="34" charset="0"/>
              </a:rPr>
              <a:t> Cartagena, 2024</a:t>
            </a:r>
            <a:endParaRPr lang="es-ES" sz="1400" b="1" dirty="0">
              <a:latin typeface="Arial"/>
              <a:cs typeface="Arial"/>
            </a:endParaRPr>
          </a:p>
        </p:txBody>
      </p:sp>
      <p:sp>
        <p:nvSpPr>
          <p:cNvPr id="8" name="Rectángulo 7">
            <a:extLst>
              <a:ext uri="{FF2B5EF4-FFF2-40B4-BE49-F238E27FC236}">
                <a16:creationId xmlns:a16="http://schemas.microsoft.com/office/drawing/2014/main" id="{B63AEA55-1F53-5B05-D041-F7CA2409BB54}"/>
              </a:ext>
            </a:extLst>
          </p:cNvPr>
          <p:cNvSpPr/>
          <p:nvPr/>
        </p:nvSpPr>
        <p:spPr>
          <a:xfrm>
            <a:off x="0" y="-1"/>
            <a:ext cx="9902825" cy="3996268"/>
          </a:xfrm>
          <a:prstGeom prst="rect">
            <a:avLst/>
          </a:prstGeom>
          <a:solidFill>
            <a:srgbClr val="307BA3"/>
          </a:solidFill>
          <a:ln>
            <a:solidFill>
              <a:srgbClr val="307BA3"/>
            </a:solidFill>
          </a:ln>
        </p:spPr>
        <p:style>
          <a:lnRef idx="1">
            <a:schemeClr val="accent1"/>
          </a:lnRef>
          <a:fillRef idx="3">
            <a:schemeClr val="accent1"/>
          </a:fillRef>
          <a:effectRef idx="2">
            <a:schemeClr val="accent1"/>
          </a:effectRef>
          <a:fontRef idx="minor">
            <a:schemeClr val="lt1"/>
          </a:fontRef>
        </p:style>
        <p:txBody>
          <a:bodyPr rtlCol="0" anchor="ctr"/>
          <a:lstStyle/>
          <a:p>
            <a:pPr lvl="1"/>
            <a:r>
              <a:rPr lang="es-ES_tradnl" b="1" dirty="0">
                <a:latin typeface="Arial" panose="020B0604020202020204" pitchFamily="34" charset="0"/>
                <a:cs typeface="Arial" panose="020B0604020202020204" pitchFamily="34" charset="0"/>
              </a:rPr>
              <a:t>Informe de evento</a:t>
            </a:r>
          </a:p>
          <a:p>
            <a:pPr algn="ctr"/>
            <a:endParaRPr lang="es-ES_tradnl" sz="1000" b="1" dirty="0">
              <a:latin typeface="Arial" panose="020B0604020202020204" pitchFamily="34" charset="0"/>
              <a:cs typeface="Arial" panose="020B0604020202020204" pitchFamily="34" charset="0"/>
            </a:endParaRPr>
          </a:p>
          <a:p>
            <a:pPr lvl="1"/>
            <a:r>
              <a:rPr lang="es-ES_tradnl" sz="5000" b="1" dirty="0">
                <a:latin typeface="Arial" panose="020B0604020202020204" pitchFamily="34" charset="0"/>
                <a:cs typeface="Arial" panose="020B0604020202020204" pitchFamily="34" charset="0"/>
              </a:rPr>
              <a:t>Defectos congénitos </a:t>
            </a:r>
          </a:p>
          <a:p>
            <a:pPr algn="ctr"/>
            <a:endParaRPr lang="es-ES_tradnl" sz="1000" dirty="0">
              <a:latin typeface="Arial" panose="020B0604020202020204" pitchFamily="34" charset="0"/>
              <a:cs typeface="Arial" panose="020B0604020202020204" pitchFamily="34" charset="0"/>
            </a:endParaRPr>
          </a:p>
          <a:p>
            <a:pPr lvl="1"/>
            <a:r>
              <a:rPr lang="es-ES_tradnl" sz="2000" dirty="0">
                <a:latin typeface="Arial" panose="020B0604020202020204" pitchFamily="34" charset="0"/>
                <a:cs typeface="Arial" panose="020B0604020202020204" pitchFamily="34" charset="0"/>
              </a:rPr>
              <a:t>A semana epidemiológica 40 de 2024</a:t>
            </a:r>
          </a:p>
          <a:p>
            <a:pPr algn="ctr"/>
            <a:endParaRPr lang="es-ES_tradnl" sz="400" dirty="0">
              <a:latin typeface="Arial" panose="020B0604020202020204" pitchFamily="34" charset="0"/>
              <a:cs typeface="Arial" panose="020B0604020202020204" pitchFamily="34" charset="0"/>
            </a:endParaRPr>
          </a:p>
          <a:p>
            <a:pPr algn="ctr"/>
            <a:endParaRPr lang="es-ES_tradnl" sz="2000" dirty="0">
              <a:latin typeface="Arial" panose="020B0604020202020204" pitchFamily="34" charset="0"/>
              <a:cs typeface="Arial" panose="020B0604020202020204" pitchFamily="34" charset="0"/>
            </a:endParaRPr>
          </a:p>
          <a:p>
            <a:pPr algn="ctr"/>
            <a:endParaRPr lang="es-ES_tradnl" sz="2000" dirty="0">
              <a:latin typeface="Arial" panose="020B0604020202020204" pitchFamily="34" charset="0"/>
              <a:cs typeface="Arial" panose="020B0604020202020204" pitchFamily="34" charset="0"/>
            </a:endParaRPr>
          </a:p>
          <a:p>
            <a:pPr algn="ctr"/>
            <a:endParaRPr lang="es-ES_tradnl" sz="3200" dirty="0">
              <a:latin typeface="Arial" panose="020B0604020202020204" pitchFamily="34" charset="0"/>
              <a:cs typeface="Arial" panose="020B0604020202020204" pitchFamily="34" charset="0"/>
            </a:endParaRPr>
          </a:p>
        </p:txBody>
      </p:sp>
      <p:grpSp>
        <p:nvGrpSpPr>
          <p:cNvPr id="16" name="Grupo 15">
            <a:extLst>
              <a:ext uri="{FF2B5EF4-FFF2-40B4-BE49-F238E27FC236}">
                <a16:creationId xmlns:a16="http://schemas.microsoft.com/office/drawing/2014/main" id="{8B0BDE00-E18F-38B8-FABB-6BB1CA549752}"/>
              </a:ext>
            </a:extLst>
          </p:cNvPr>
          <p:cNvGrpSpPr/>
          <p:nvPr/>
        </p:nvGrpSpPr>
        <p:grpSpPr>
          <a:xfrm>
            <a:off x="3807173" y="2799865"/>
            <a:ext cx="4114799" cy="863600"/>
            <a:chOff x="5418667" y="2794002"/>
            <a:chExt cx="4114799" cy="863600"/>
          </a:xfrm>
        </p:grpSpPr>
        <p:sp>
          <p:nvSpPr>
            <p:cNvPr id="23" name="Rectángulo 22">
              <a:extLst>
                <a:ext uri="{FF2B5EF4-FFF2-40B4-BE49-F238E27FC236}">
                  <a16:creationId xmlns:a16="http://schemas.microsoft.com/office/drawing/2014/main" id="{2DF47A63-A9AA-F7E3-1B00-FBFB429AF573}"/>
                </a:ext>
              </a:extLst>
            </p:cNvPr>
            <p:cNvSpPr/>
            <p:nvPr/>
          </p:nvSpPr>
          <p:spPr>
            <a:xfrm>
              <a:off x="5418667" y="2794002"/>
              <a:ext cx="2286000" cy="863600"/>
            </a:xfrm>
            <a:prstGeom prst="rect">
              <a:avLst/>
            </a:prstGeom>
            <a:solidFill>
              <a:srgbClr val="B1DDBE"/>
            </a:solidFill>
            <a:ln>
              <a:solidFill>
                <a:srgbClr val="B1DDBE"/>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2800" b="1" dirty="0">
                  <a:solidFill>
                    <a:schemeClr val="tx1"/>
                  </a:solidFill>
                  <a:latin typeface="Arial" panose="020B0604020202020204" pitchFamily="34" charset="0"/>
                  <a:cs typeface="Arial" panose="020B0604020202020204" pitchFamily="34" charset="0"/>
                </a:rPr>
                <a:t>No. Casos</a:t>
              </a:r>
            </a:p>
          </p:txBody>
        </p:sp>
        <p:sp>
          <p:nvSpPr>
            <p:cNvPr id="25" name="Rectángulo 24">
              <a:extLst>
                <a:ext uri="{FF2B5EF4-FFF2-40B4-BE49-F238E27FC236}">
                  <a16:creationId xmlns:a16="http://schemas.microsoft.com/office/drawing/2014/main" id="{8465A3E5-9F11-ABA0-E54C-EBBB7A802C4D}"/>
                </a:ext>
              </a:extLst>
            </p:cNvPr>
            <p:cNvSpPr/>
            <p:nvPr/>
          </p:nvSpPr>
          <p:spPr>
            <a:xfrm>
              <a:off x="7704667" y="2794002"/>
              <a:ext cx="1828799" cy="863600"/>
            </a:xfrm>
            <a:prstGeom prst="rect">
              <a:avLst/>
            </a:prstGeom>
            <a:solidFill>
              <a:schemeClr val="bg1"/>
            </a:solidFill>
            <a:ln>
              <a:solidFill>
                <a:srgbClr val="B1DDBE"/>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3600" b="1" dirty="0">
                  <a:solidFill>
                    <a:schemeClr val="tx1">
                      <a:lumMod val="65000"/>
                      <a:lumOff val="35000"/>
                    </a:schemeClr>
                  </a:solidFill>
                  <a:latin typeface="Arial" panose="020B0604020202020204" pitchFamily="34" charset="0"/>
                  <a:cs typeface="Arial" panose="020B0604020202020204" pitchFamily="34" charset="0"/>
                </a:rPr>
                <a:t>145</a:t>
              </a:r>
            </a:p>
          </p:txBody>
        </p:sp>
      </p:grpSp>
      <p:sp>
        <p:nvSpPr>
          <p:cNvPr id="26" name="Rectángulo 25">
            <a:extLst>
              <a:ext uri="{FF2B5EF4-FFF2-40B4-BE49-F238E27FC236}">
                <a16:creationId xmlns:a16="http://schemas.microsoft.com/office/drawing/2014/main" id="{991180CB-1A8F-0256-4BD3-08C42E4FA524}"/>
              </a:ext>
            </a:extLst>
          </p:cNvPr>
          <p:cNvSpPr/>
          <p:nvPr/>
        </p:nvSpPr>
        <p:spPr>
          <a:xfrm>
            <a:off x="0" y="3996266"/>
            <a:ext cx="9902825" cy="576000"/>
          </a:xfrm>
          <a:prstGeom prst="rect">
            <a:avLst/>
          </a:prstGeom>
          <a:solidFill>
            <a:srgbClr val="F4FBBC"/>
          </a:solidFill>
          <a:ln>
            <a:solidFill>
              <a:srgbClr val="F4FBBC"/>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2400" b="1" dirty="0">
                <a:solidFill>
                  <a:schemeClr val="tx1">
                    <a:lumMod val="65000"/>
                    <a:lumOff val="35000"/>
                  </a:schemeClr>
                </a:solidFill>
                <a:latin typeface="Arial" panose="020B0604020202020204" pitchFamily="34" charset="0"/>
                <a:cs typeface="Arial" panose="020B0604020202020204" pitchFamily="34" charset="0"/>
              </a:rPr>
              <a:t>Anexos</a:t>
            </a:r>
          </a:p>
        </p:txBody>
      </p:sp>
      <p:sp>
        <p:nvSpPr>
          <p:cNvPr id="30" name="CuadroTexto 264">
            <a:extLst>
              <a:ext uri="{FF2B5EF4-FFF2-40B4-BE49-F238E27FC236}">
                <a16:creationId xmlns:a16="http://schemas.microsoft.com/office/drawing/2014/main" id="{01ED3169-2950-3512-DFBE-D8F51FBE992E}"/>
              </a:ext>
            </a:extLst>
          </p:cNvPr>
          <p:cNvSpPr txBox="1"/>
          <p:nvPr/>
        </p:nvSpPr>
        <p:spPr>
          <a:xfrm>
            <a:off x="455128" y="4701839"/>
            <a:ext cx="4496284" cy="523220"/>
          </a:xfrm>
          <a:prstGeom prst="rect">
            <a:avLst/>
          </a:prstGeom>
          <a:noFill/>
        </p:spPr>
        <p:txBody>
          <a:bodyPr wrap="square">
            <a:spAutoFit/>
          </a:bodyPr>
          <a:lstStyle/>
          <a:p>
            <a:pPr algn="ctr" fontAlgn="auto">
              <a:spcBef>
                <a:spcPts val="0"/>
              </a:spcBef>
              <a:spcAft>
                <a:spcPts val="0"/>
              </a:spcAft>
              <a:defRPr/>
            </a:pPr>
            <a:r>
              <a:rPr lang="es-CO" sz="1400" b="1" dirty="0">
                <a:latin typeface="Arial"/>
                <a:cs typeface="Arial"/>
              </a:rPr>
              <a:t>Anexo 1. </a:t>
            </a:r>
            <a:r>
              <a:rPr lang="es-MX" sz="1400" b="1" dirty="0">
                <a:latin typeface="Arial"/>
                <a:cs typeface="Arial"/>
              </a:rPr>
              <a:t>Comportamiento por semanas defectos congénitos,  a S.E. 40, Cartagena, 2024.</a:t>
            </a:r>
            <a:endParaRPr lang="es-ES" sz="1400" b="1" dirty="0">
              <a:latin typeface="Arial"/>
              <a:cs typeface="Arial"/>
            </a:endParaRPr>
          </a:p>
        </p:txBody>
      </p:sp>
      <p:pic>
        <p:nvPicPr>
          <p:cNvPr id="3" name="Picture 2" descr="Ver las imágenes de origen">
            <a:extLst>
              <a:ext uri="{FF2B5EF4-FFF2-40B4-BE49-F238E27FC236}">
                <a16:creationId xmlns:a16="http://schemas.microsoft.com/office/drawing/2014/main" id="{58EABF89-5A5D-F78D-7899-44CA16557AC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70879" y="24501158"/>
            <a:ext cx="1335291" cy="678243"/>
          </a:xfrm>
          <a:prstGeom prst="rect">
            <a:avLst/>
          </a:prstGeom>
          <a:noFill/>
          <a:extLst>
            <a:ext uri="{909E8E84-426E-40DD-AFC4-6F175D3DCCD1}">
              <a14:hiddenFill xmlns:a14="http://schemas.microsoft.com/office/drawing/2010/main">
                <a:solidFill>
                  <a:srgbClr val="FFFFFF"/>
                </a:solidFill>
              </a14:hiddenFill>
            </a:ext>
          </a:extLst>
        </p:spPr>
      </p:pic>
      <p:pic>
        <p:nvPicPr>
          <p:cNvPr id="4" name="Imagen 3">
            <a:extLst>
              <a:ext uri="{FF2B5EF4-FFF2-40B4-BE49-F238E27FC236}">
                <a16:creationId xmlns:a16="http://schemas.microsoft.com/office/drawing/2014/main" id="{D67EF886-FD6B-DF87-34AD-B86B0817F061}"/>
              </a:ext>
            </a:extLst>
          </p:cNvPr>
          <p:cNvPicPr>
            <a:picLocks noChangeAspect="1"/>
          </p:cNvPicPr>
          <p:nvPr/>
        </p:nvPicPr>
        <p:blipFill>
          <a:blip r:embed="rId3"/>
          <a:stretch>
            <a:fillRect/>
          </a:stretch>
        </p:blipFill>
        <p:spPr>
          <a:xfrm>
            <a:off x="4218372" y="24436443"/>
            <a:ext cx="1438570" cy="710513"/>
          </a:xfrm>
          <a:prstGeom prst="rect">
            <a:avLst/>
          </a:prstGeom>
        </p:spPr>
      </p:pic>
      <p:pic>
        <p:nvPicPr>
          <p:cNvPr id="7" name="Imagen 6">
            <a:extLst>
              <a:ext uri="{FF2B5EF4-FFF2-40B4-BE49-F238E27FC236}">
                <a16:creationId xmlns:a16="http://schemas.microsoft.com/office/drawing/2014/main" id="{8406E45C-5424-F085-B09F-0DD095D16F4B}"/>
              </a:ext>
            </a:extLst>
          </p:cNvPr>
          <p:cNvPicPr>
            <a:picLocks noChangeAspect="1"/>
          </p:cNvPicPr>
          <p:nvPr/>
        </p:nvPicPr>
        <p:blipFill>
          <a:blip r:embed="rId3"/>
          <a:stretch>
            <a:fillRect/>
          </a:stretch>
        </p:blipFill>
        <p:spPr>
          <a:xfrm>
            <a:off x="4214866" y="82708"/>
            <a:ext cx="1438570" cy="710513"/>
          </a:xfrm>
          <a:prstGeom prst="rect">
            <a:avLst/>
          </a:prstGeom>
        </p:spPr>
      </p:pic>
      <p:pic>
        <p:nvPicPr>
          <p:cNvPr id="11" name="Picture 2" descr="Ver las imágenes de origen">
            <a:extLst>
              <a:ext uri="{FF2B5EF4-FFF2-40B4-BE49-F238E27FC236}">
                <a16:creationId xmlns:a16="http://schemas.microsoft.com/office/drawing/2014/main" id="{294B7AE1-3311-68D5-EA30-09BD12375250}"/>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497219" y="127761"/>
            <a:ext cx="1335291" cy="678243"/>
          </a:xfrm>
          <a:prstGeom prst="rect">
            <a:avLst/>
          </a:prstGeom>
          <a:noFill/>
          <a:extLst>
            <a:ext uri="{909E8E84-426E-40DD-AFC4-6F175D3DCCD1}">
              <a14:hiddenFill xmlns:a14="http://schemas.microsoft.com/office/drawing/2010/main">
                <a:solidFill>
                  <a:srgbClr val="FFFFFF"/>
                </a:solidFill>
              </a14:hiddenFill>
            </a:ext>
          </a:extLst>
        </p:spPr>
      </p:pic>
      <p:sp>
        <p:nvSpPr>
          <p:cNvPr id="36" name="CuadroTexto 6">
            <a:extLst>
              <a:ext uri="{FF2B5EF4-FFF2-40B4-BE49-F238E27FC236}">
                <a16:creationId xmlns:a16="http://schemas.microsoft.com/office/drawing/2014/main" id="{E9027587-7432-B2FD-6B8F-F1844138D137}"/>
              </a:ext>
            </a:extLst>
          </p:cNvPr>
          <p:cNvSpPr txBox="1"/>
          <p:nvPr/>
        </p:nvSpPr>
        <p:spPr>
          <a:xfrm>
            <a:off x="81106" y="17286287"/>
            <a:ext cx="9322612" cy="3970318"/>
          </a:xfrm>
          <a:prstGeom prst="rect">
            <a:avLst/>
          </a:prstGeom>
          <a:noFill/>
        </p:spPr>
        <p:txBody>
          <a:bodyPr wrap="square" rtlCol="0">
            <a:spAutoFit/>
          </a:bodyPr>
          <a:lstStyle/>
          <a:p>
            <a:pPr algn="just"/>
            <a:r>
              <a:rPr lang="es-CO" sz="1200" b="1" dirty="0">
                <a:latin typeface="Arial" panose="020B0604020202020204" pitchFamily="34" charset="0"/>
                <a:cs typeface="Arial" panose="020B0604020202020204" pitchFamily="34" charset="0"/>
              </a:rPr>
              <a:t>Ficha técnica</a:t>
            </a:r>
          </a:p>
          <a:p>
            <a:pPr algn="just"/>
            <a:r>
              <a:rPr lang="es-ES" sz="1200" dirty="0">
                <a:latin typeface="Arial" panose="020B0604020202020204" pitchFamily="34" charset="0"/>
                <a:cs typeface="Arial" panose="020B0604020202020204" pitchFamily="34" charset="0"/>
              </a:rPr>
              <a:t>Este boletín corresponde a los casos de defectos congénitos notificados al SIVIGILA semanalmente con corte a semana epidemiológica 40 de 2024. </a:t>
            </a:r>
          </a:p>
          <a:p>
            <a:pPr algn="just"/>
            <a:r>
              <a:rPr lang="es-ES" sz="1200" dirty="0">
                <a:latin typeface="Arial" panose="020B0604020202020204" pitchFamily="34" charset="0"/>
                <a:cs typeface="Arial" panose="020B0604020202020204" pitchFamily="34" charset="0"/>
              </a:rPr>
              <a:t>El proceso de recolección de datos producto de la notificación a SIVIGILA se describe en el Manual del usuario sistema aplicativo SIVIGILA (disponible en www.ins.gov.co).</a:t>
            </a:r>
          </a:p>
          <a:p>
            <a:pPr algn="just"/>
            <a:r>
              <a:rPr lang="es-ES" sz="1200" dirty="0">
                <a:latin typeface="Arial" panose="020B0604020202020204" pitchFamily="34" charset="0"/>
                <a:cs typeface="Arial" panose="020B0604020202020204" pitchFamily="34" charset="0"/>
              </a:rPr>
              <a:t>La información notificada se sometió a un proceso Semanal de depuración en donde se verifica la calidad y completitud de los datos. </a:t>
            </a:r>
          </a:p>
          <a:p>
            <a:pPr algn="just"/>
            <a:r>
              <a:rPr lang="es-ES" sz="1200" dirty="0">
                <a:latin typeface="Arial" panose="020B0604020202020204" pitchFamily="34" charset="0"/>
                <a:cs typeface="Arial" panose="020B0604020202020204" pitchFamily="34" charset="0"/>
              </a:rPr>
              <a:t>Se excluyen los casos con ajuste 6 y D, repetidos y que no cumplen con la definición de caso establecida en el protocolo de vigilancia del evento.</a:t>
            </a:r>
          </a:p>
          <a:p>
            <a:pPr algn="just"/>
            <a:r>
              <a:rPr lang="es-ES" sz="1200" dirty="0">
                <a:latin typeface="Arial" panose="020B0604020202020204" pitchFamily="34" charset="0"/>
                <a:cs typeface="Arial" panose="020B0604020202020204" pitchFamily="34" charset="0"/>
              </a:rPr>
              <a:t>Las variables de estudio incluyeron las definidas en la ficha de notificación del evento (datos básicos y complementarios).</a:t>
            </a:r>
          </a:p>
          <a:p>
            <a:pPr algn="just"/>
            <a:r>
              <a:rPr lang="es-ES" sz="1200" dirty="0">
                <a:latin typeface="Arial" panose="020B0604020202020204" pitchFamily="34" charset="0"/>
                <a:cs typeface="Arial" panose="020B0604020202020204" pitchFamily="34" charset="0"/>
              </a:rPr>
              <a:t>El plan de análisis incluyó la descripción en tiempo, persona y lugar, análisis de tendencia, descripción y análisis de indicadores para la vigilancia.</a:t>
            </a:r>
          </a:p>
          <a:p>
            <a:pPr algn="just"/>
            <a:r>
              <a:rPr lang="es-ES" sz="1200" dirty="0">
                <a:latin typeface="Arial" panose="020B0604020202020204" pitchFamily="34" charset="0"/>
                <a:cs typeface="Arial" panose="020B0604020202020204" pitchFamily="34" charset="0"/>
              </a:rPr>
              <a:t>Para el cálculo de la prevalencia de defectos congénitos se usó como numerador el total de casos en SIVIGILA y como denominador el número de nacidos vivos publicados por el Departamento Administrativo Nacional de Estadística (DANE) microdatos para 2019 hasta 2022 y RUAF para 2023 y 2024. </a:t>
            </a:r>
          </a:p>
          <a:p>
            <a:pPr algn="just"/>
            <a:r>
              <a:rPr lang="es-ES" sz="1200" dirty="0">
                <a:latin typeface="Arial" panose="020B0604020202020204" pitchFamily="34" charset="0"/>
                <a:cs typeface="Arial" panose="020B0604020202020204" pitchFamily="34" charset="0"/>
              </a:rPr>
              <a:t>En el análisis de comportamientos inusuales se calculó distribución de probabilidades de Poisson (p&lt;0,05) con histórico de datos de 5 años previos. </a:t>
            </a:r>
          </a:p>
          <a:p>
            <a:pPr algn="just"/>
            <a:r>
              <a:rPr lang="es-ES" sz="1200" dirty="0">
                <a:latin typeface="Arial" panose="020B0604020202020204" pitchFamily="34" charset="0"/>
                <a:cs typeface="Arial" panose="020B0604020202020204" pitchFamily="34" charset="0"/>
              </a:rPr>
              <a:t>Para el cálculo de la prevalencia de defectos del tubo neural, defectos visuales, auditivos, metabólicos y cardiopatía congénita compleja, se usó como numerador el total de casos confirmados en SIVIGILA y como denominador el numero de nacidos vivos publicados por el Departamento Administrativo Nacional de Estadística (DANE) 2024.</a:t>
            </a:r>
          </a:p>
          <a:p>
            <a:pPr algn="just"/>
            <a:r>
              <a:rPr lang="es-ES" sz="1200" dirty="0">
                <a:latin typeface="Arial" panose="020B0604020202020204" pitchFamily="34" charset="0"/>
                <a:cs typeface="Arial" panose="020B0604020202020204" pitchFamily="34" charset="0"/>
              </a:rPr>
              <a:t>Para el cálculo de la tasa de letalidad se usó como numerador el total de casos notificados con condición final muerto como denominador el número de casos notificados en SIVIGILA para el evento.</a:t>
            </a:r>
            <a:r>
              <a:rPr lang="es-CO" sz="1200" dirty="0">
                <a:solidFill>
                  <a:schemeClr val="accent5">
                    <a:lumMod val="50000"/>
                  </a:schemeClr>
                </a:solidFill>
                <a:latin typeface="Arial Narrow" panose="020B0606020202030204" pitchFamily="34" charset="0"/>
              </a:rPr>
              <a:t>	</a:t>
            </a:r>
          </a:p>
        </p:txBody>
      </p:sp>
      <p:sp>
        <p:nvSpPr>
          <p:cNvPr id="37" name="Rectángulo 36">
            <a:extLst>
              <a:ext uri="{FF2B5EF4-FFF2-40B4-BE49-F238E27FC236}">
                <a16:creationId xmlns:a16="http://schemas.microsoft.com/office/drawing/2014/main" id="{9ED7B644-E0D4-4EB8-EF11-3230A968FFB4}"/>
              </a:ext>
            </a:extLst>
          </p:cNvPr>
          <p:cNvSpPr/>
          <p:nvPr/>
        </p:nvSpPr>
        <p:spPr>
          <a:xfrm>
            <a:off x="3638524" y="21311264"/>
            <a:ext cx="5826036" cy="3508653"/>
          </a:xfrm>
          <a:prstGeom prst="rect">
            <a:avLst/>
          </a:prstGeom>
        </p:spPr>
        <p:txBody>
          <a:bodyPr wrap="square">
            <a:spAutoFit/>
          </a:bodyPr>
          <a:lstStyle/>
          <a:p>
            <a:pPr algn="r">
              <a:spcBef>
                <a:spcPct val="0"/>
              </a:spcBef>
              <a:defRPr/>
            </a:pPr>
            <a:endParaRPr lang="es-CO" altLang="es-ES" sz="1200" dirty="0">
              <a:latin typeface="Arial" panose="020B0604020202020204" pitchFamily="34" charset="0"/>
              <a:cs typeface="Arial" panose="020B0604020202020204" pitchFamily="34" charset="0"/>
            </a:endParaRPr>
          </a:p>
          <a:p>
            <a:pPr algn="r" rtl="0">
              <a:spcBef>
                <a:spcPts val="0"/>
              </a:spcBef>
              <a:spcAft>
                <a:spcPts val="0"/>
              </a:spcAft>
            </a:pPr>
            <a:r>
              <a:rPr lang="es-CO" sz="1400" b="1" i="0" u="none" strike="noStrike" dirty="0">
                <a:solidFill>
                  <a:srgbClr val="1F3864"/>
                </a:solidFill>
                <a:effectLst/>
                <a:latin typeface="Arial" panose="020B0604020202020204" pitchFamily="34" charset="0"/>
                <a:cs typeface="Arial" panose="020B0604020202020204" pitchFamily="34" charset="0"/>
              </a:rPr>
              <a:t>PROGRAMA DE VIGILANCIA EN SALUD PÚBLICA</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1" i="0" u="none" strike="noStrike" dirty="0">
                <a:solidFill>
                  <a:srgbClr val="1F3864"/>
                </a:solidFill>
                <a:effectLst/>
                <a:latin typeface="Arial" panose="020B0604020202020204" pitchFamily="34" charset="0"/>
                <a:cs typeface="Arial" panose="020B0604020202020204" pitchFamily="34" charset="0"/>
              </a:rPr>
              <a:t>DEPARTAMENTO ADMINISTRATIVO DISTRITAL DE SALUD DADIS</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1" i="0" u="none" strike="noStrike" dirty="0">
                <a:solidFill>
                  <a:srgbClr val="1F3864"/>
                </a:solidFill>
                <a:effectLst/>
                <a:latin typeface="Arial" panose="020B0604020202020204" pitchFamily="34" charset="0"/>
                <a:cs typeface="Arial" panose="020B0604020202020204" pitchFamily="34" charset="0"/>
              </a:rPr>
              <a:t> </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1" dirty="0">
                <a:solidFill>
                  <a:srgbClr val="1F3864"/>
                </a:solidFill>
                <a:latin typeface="Arial" panose="020B0604020202020204" pitchFamily="34" charset="0"/>
                <a:cs typeface="Arial" panose="020B0604020202020204" pitchFamily="34" charset="0"/>
              </a:rPr>
              <a:t>ALEX ALBERTO TEJADA NUÑEZ</a:t>
            </a:r>
          </a:p>
          <a:p>
            <a:pPr algn="r" rtl="0">
              <a:spcBef>
                <a:spcPts val="0"/>
              </a:spcBef>
              <a:spcAft>
                <a:spcPts val="0"/>
              </a:spcAft>
            </a:pPr>
            <a:r>
              <a:rPr lang="es-CO" sz="1400" b="0" i="0" u="none" strike="noStrike" dirty="0">
                <a:solidFill>
                  <a:srgbClr val="1F3864"/>
                </a:solidFill>
                <a:effectLst/>
                <a:latin typeface="Arial" panose="020B0604020202020204" pitchFamily="34" charset="0"/>
                <a:cs typeface="Arial" panose="020B0604020202020204" pitchFamily="34" charset="0"/>
              </a:rPr>
              <a:t>Director DADIS</a:t>
            </a:r>
          </a:p>
          <a:p>
            <a:pPr algn="r" rtl="0">
              <a:spcBef>
                <a:spcPts val="0"/>
              </a:spcBef>
              <a:spcAft>
                <a:spcPts val="0"/>
              </a:spcAft>
            </a:pPr>
            <a:endParaRPr lang="es-CO" sz="1400" b="0" i="0" u="none" strike="noStrike" dirty="0">
              <a:solidFill>
                <a:srgbClr val="1F3864"/>
              </a:solidFill>
              <a:effectLst/>
              <a:latin typeface="Arial" panose="020B0604020202020204" pitchFamily="34" charset="0"/>
              <a:cs typeface="Arial" panose="020B0604020202020204" pitchFamily="34" charset="0"/>
            </a:endParaRPr>
          </a:p>
          <a:p>
            <a:pPr algn="r" rtl="0">
              <a:spcBef>
                <a:spcPts val="0"/>
              </a:spcBef>
              <a:spcAft>
                <a:spcPts val="0"/>
              </a:spcAft>
            </a:pPr>
            <a:r>
              <a:rPr lang="es-CO" sz="1400" b="1" dirty="0">
                <a:solidFill>
                  <a:srgbClr val="1F3864"/>
                </a:solidFill>
                <a:latin typeface="Arial" panose="020B0604020202020204" pitchFamily="34" charset="0"/>
                <a:cs typeface="Arial" panose="020B0604020202020204" pitchFamily="34" charset="0"/>
              </a:rPr>
              <a:t>MÓNICA JURADO MÁRQUEZ </a:t>
            </a:r>
          </a:p>
          <a:p>
            <a:pPr algn="r" rtl="0">
              <a:spcBef>
                <a:spcPts val="0"/>
              </a:spcBef>
              <a:spcAft>
                <a:spcPts val="0"/>
              </a:spcAft>
            </a:pPr>
            <a:r>
              <a:rPr lang="es-CO" sz="1400" dirty="0">
                <a:solidFill>
                  <a:srgbClr val="1F3864"/>
                </a:solidFill>
                <a:latin typeface="Arial" panose="020B0604020202020204" pitchFamily="34" charset="0"/>
                <a:cs typeface="Arial" panose="020B0604020202020204" pitchFamily="34" charset="0"/>
              </a:rPr>
              <a:t>D</a:t>
            </a:r>
            <a:r>
              <a:rPr lang="es-CO" sz="1400" b="0" i="0" u="none" strike="noStrike" dirty="0">
                <a:solidFill>
                  <a:srgbClr val="1F3864"/>
                </a:solidFill>
                <a:effectLst/>
                <a:latin typeface="Arial" panose="020B0604020202020204" pitchFamily="34" charset="0"/>
                <a:cs typeface="Arial" panose="020B0604020202020204" pitchFamily="34" charset="0"/>
              </a:rPr>
              <a:t>irectora operativa de salud pública</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0" i="0" u="none" strike="noStrike" dirty="0">
                <a:solidFill>
                  <a:srgbClr val="1F3864"/>
                </a:solidFill>
                <a:effectLst/>
                <a:latin typeface="Arial" panose="020B0604020202020204" pitchFamily="34" charset="0"/>
                <a:cs typeface="Arial" panose="020B0604020202020204" pitchFamily="34" charset="0"/>
              </a:rPr>
              <a:t> </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1" i="0" u="none" strike="noStrike" dirty="0">
                <a:solidFill>
                  <a:srgbClr val="1F3864"/>
                </a:solidFill>
                <a:effectLst/>
                <a:latin typeface="Arial" panose="020B0604020202020204" pitchFamily="34" charset="0"/>
                <a:cs typeface="Arial" panose="020B0604020202020204" pitchFamily="34" charset="0"/>
              </a:rPr>
              <a:t>EVA MASIEL PEREZ TORRES</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0" i="0" u="none" strike="noStrike" dirty="0">
                <a:solidFill>
                  <a:srgbClr val="1F3864"/>
                </a:solidFill>
                <a:effectLst/>
                <a:latin typeface="Arial" panose="020B0604020202020204" pitchFamily="34" charset="0"/>
                <a:cs typeface="Arial" panose="020B0604020202020204" pitchFamily="34" charset="0"/>
              </a:rPr>
              <a:t>Líder programa de vigilancia en salud pública</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0" i="0" u="none" strike="noStrike" dirty="0">
                <a:solidFill>
                  <a:srgbClr val="1F3864"/>
                </a:solidFill>
                <a:effectLst/>
                <a:latin typeface="Arial" panose="020B0604020202020204" pitchFamily="34" charset="0"/>
                <a:cs typeface="Arial" panose="020B0604020202020204" pitchFamily="34" charset="0"/>
              </a:rPr>
              <a:t> </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0" i="0" u="none" strike="noStrike" dirty="0">
                <a:solidFill>
                  <a:srgbClr val="1F3864"/>
                </a:solidFill>
                <a:effectLst/>
                <a:latin typeface="Arial" panose="020B0604020202020204" pitchFamily="34" charset="0"/>
                <a:cs typeface="Arial" panose="020B0604020202020204" pitchFamily="34" charset="0"/>
              </a:rPr>
              <a:t>ELABORADO POR</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1" i="0" u="none" strike="noStrike" dirty="0">
                <a:solidFill>
                  <a:srgbClr val="1F3864"/>
                </a:solidFill>
                <a:effectLst/>
                <a:latin typeface="Arial" panose="020B0604020202020204" pitchFamily="34" charset="0"/>
                <a:cs typeface="Arial" panose="020B0604020202020204" pitchFamily="34" charset="0"/>
              </a:rPr>
              <a:t>MELISSA ROCHA ROCHA</a:t>
            </a:r>
            <a:endParaRPr lang="es-CO" sz="1000" b="0" dirty="0">
              <a:effectLst/>
              <a:latin typeface="Arial" panose="020B0604020202020204" pitchFamily="34" charset="0"/>
              <a:cs typeface="Arial" panose="020B0604020202020204" pitchFamily="34" charset="0"/>
            </a:endParaRPr>
          </a:p>
          <a:p>
            <a:pPr algn="r" rtl="0">
              <a:spcBef>
                <a:spcPts val="0"/>
              </a:spcBef>
              <a:spcAft>
                <a:spcPts val="0"/>
              </a:spcAft>
            </a:pPr>
            <a:r>
              <a:rPr lang="es-CO" sz="1400" b="0" i="0" u="none" strike="noStrike" dirty="0">
                <a:solidFill>
                  <a:srgbClr val="1F3864"/>
                </a:solidFill>
                <a:effectLst/>
                <a:latin typeface="Arial" panose="020B0604020202020204" pitchFamily="34" charset="0"/>
                <a:cs typeface="Arial" panose="020B0604020202020204" pitchFamily="34" charset="0"/>
              </a:rPr>
              <a:t>Profesional Especializado</a:t>
            </a:r>
            <a:endParaRPr lang="es-CO" sz="1000" b="0" dirty="0">
              <a:effectLst/>
              <a:latin typeface="Arial" panose="020B0604020202020204" pitchFamily="34" charset="0"/>
              <a:cs typeface="Arial" panose="020B0604020202020204" pitchFamily="34" charset="0"/>
            </a:endParaRPr>
          </a:p>
        </p:txBody>
      </p:sp>
      <p:pic>
        <p:nvPicPr>
          <p:cNvPr id="10" name="Imagen 9">
            <a:extLst>
              <a:ext uri="{FF2B5EF4-FFF2-40B4-BE49-F238E27FC236}">
                <a16:creationId xmlns:a16="http://schemas.microsoft.com/office/drawing/2014/main" id="{EF96ED76-FA30-1B2B-EBBD-238AE3C79537}"/>
              </a:ext>
            </a:extLst>
          </p:cNvPr>
          <p:cNvPicPr>
            <a:picLocks noChangeAspect="1"/>
          </p:cNvPicPr>
          <p:nvPr/>
        </p:nvPicPr>
        <p:blipFill rotWithShape="1">
          <a:blip r:embed="rId4"/>
          <a:srcRect l="10272"/>
          <a:stretch/>
        </p:blipFill>
        <p:spPr>
          <a:xfrm>
            <a:off x="1932370" y="2732261"/>
            <a:ext cx="1961671" cy="949832"/>
          </a:xfrm>
          <a:prstGeom prst="rect">
            <a:avLst/>
          </a:prstGeom>
        </p:spPr>
      </p:pic>
      <p:pic>
        <p:nvPicPr>
          <p:cNvPr id="12" name="Imagen 11">
            <a:extLst>
              <a:ext uri="{FF2B5EF4-FFF2-40B4-BE49-F238E27FC236}">
                <a16:creationId xmlns:a16="http://schemas.microsoft.com/office/drawing/2014/main" id="{8D042660-1699-2C80-85EA-72E3C2E287E0}"/>
              </a:ext>
            </a:extLst>
          </p:cNvPr>
          <p:cNvPicPr>
            <a:picLocks noChangeAspect="1"/>
          </p:cNvPicPr>
          <p:nvPr/>
        </p:nvPicPr>
        <p:blipFill>
          <a:blip r:embed="rId5"/>
          <a:stretch>
            <a:fillRect/>
          </a:stretch>
        </p:blipFill>
        <p:spPr>
          <a:xfrm>
            <a:off x="8068778" y="295719"/>
            <a:ext cx="1612764" cy="1395921"/>
          </a:xfrm>
          <a:prstGeom prst="rect">
            <a:avLst/>
          </a:prstGeom>
        </p:spPr>
      </p:pic>
      <p:sp>
        <p:nvSpPr>
          <p:cNvPr id="15" name="CuadroTexto 14">
            <a:extLst>
              <a:ext uri="{FF2B5EF4-FFF2-40B4-BE49-F238E27FC236}">
                <a16:creationId xmlns:a16="http://schemas.microsoft.com/office/drawing/2014/main" id="{99CEA8A3-1B70-9B73-9AF5-23A1B9C4D283}"/>
              </a:ext>
            </a:extLst>
          </p:cNvPr>
          <p:cNvSpPr txBox="1"/>
          <p:nvPr/>
        </p:nvSpPr>
        <p:spPr>
          <a:xfrm>
            <a:off x="597680" y="8040267"/>
            <a:ext cx="3906891" cy="232949"/>
          </a:xfrm>
          <a:prstGeom prst="rect">
            <a:avLst/>
          </a:prstGeom>
          <a:noFill/>
        </p:spPr>
        <p:txBody>
          <a:bodyPr wrap="square">
            <a:spAutoFit/>
          </a:bodyPr>
          <a:lstStyle/>
          <a:p>
            <a:pPr algn="ctr">
              <a:lnSpc>
                <a:spcPct val="107000"/>
              </a:lnSpc>
              <a:spcAft>
                <a:spcPts val="800"/>
              </a:spcAft>
              <a:tabLst>
                <a:tab pos="933450" algn="l"/>
              </a:tabLst>
            </a:pPr>
            <a:r>
              <a:rPr lang="es-CO" sz="900" b="1" dirty="0">
                <a:effectLst/>
                <a:latin typeface="Arial Narrow" panose="020B0606020202030204" pitchFamily="34" charset="0"/>
                <a:ea typeface="Calibri" panose="020F0502020204030204" pitchFamily="34" charset="0"/>
                <a:cs typeface="Arial" panose="020B0604020202020204" pitchFamily="34" charset="0"/>
              </a:rPr>
              <a:t>Fuente:</a:t>
            </a:r>
            <a:r>
              <a:rPr lang="es-CO" sz="900" dirty="0">
                <a:effectLst/>
                <a:latin typeface="Arial Narrow" panose="020B0606020202030204" pitchFamily="34" charset="0"/>
                <a:ea typeface="Calibri" panose="020F0502020204030204" pitchFamily="34" charset="0"/>
                <a:cs typeface="Arial" panose="020B0604020202020204" pitchFamily="34" charset="0"/>
              </a:rPr>
              <a:t> Sivigila, Cartagena, 2019 - 2024.</a:t>
            </a:r>
            <a:endParaRPr lang="es-CO"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CuadroTexto 18">
            <a:extLst>
              <a:ext uri="{FF2B5EF4-FFF2-40B4-BE49-F238E27FC236}">
                <a16:creationId xmlns:a16="http://schemas.microsoft.com/office/drawing/2014/main" id="{090D541F-5FFA-81C0-9743-3A937B0E7CD9}"/>
              </a:ext>
            </a:extLst>
          </p:cNvPr>
          <p:cNvSpPr txBox="1"/>
          <p:nvPr/>
        </p:nvSpPr>
        <p:spPr>
          <a:xfrm>
            <a:off x="5774651" y="7310090"/>
            <a:ext cx="3906891" cy="232949"/>
          </a:xfrm>
          <a:prstGeom prst="rect">
            <a:avLst/>
          </a:prstGeom>
          <a:noFill/>
        </p:spPr>
        <p:txBody>
          <a:bodyPr wrap="square">
            <a:spAutoFit/>
          </a:bodyPr>
          <a:lstStyle/>
          <a:p>
            <a:pPr algn="ctr">
              <a:lnSpc>
                <a:spcPct val="107000"/>
              </a:lnSpc>
              <a:spcAft>
                <a:spcPts val="800"/>
              </a:spcAft>
              <a:tabLst>
                <a:tab pos="933450" algn="l"/>
              </a:tabLst>
            </a:pPr>
            <a:r>
              <a:rPr lang="es-CO" sz="900" b="1" dirty="0">
                <a:effectLst/>
                <a:latin typeface="Arial Narrow" panose="020B0606020202030204" pitchFamily="34" charset="0"/>
                <a:ea typeface="Calibri" panose="020F0502020204030204" pitchFamily="34" charset="0"/>
                <a:cs typeface="Arial" panose="020B0604020202020204" pitchFamily="34" charset="0"/>
              </a:rPr>
              <a:t>Fuente:</a:t>
            </a:r>
            <a:r>
              <a:rPr lang="es-CO" sz="900" dirty="0">
                <a:effectLst/>
                <a:latin typeface="Arial Narrow" panose="020B0606020202030204" pitchFamily="34" charset="0"/>
                <a:ea typeface="Calibri" panose="020F0502020204030204" pitchFamily="34" charset="0"/>
                <a:cs typeface="Arial" panose="020B0604020202020204" pitchFamily="34" charset="0"/>
              </a:rPr>
              <a:t> Sivigila, Cartagena, 2024.</a:t>
            </a:r>
            <a:endParaRPr lang="es-CO"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CuadroTexto 17">
            <a:extLst>
              <a:ext uri="{FF2B5EF4-FFF2-40B4-BE49-F238E27FC236}">
                <a16:creationId xmlns:a16="http://schemas.microsoft.com/office/drawing/2014/main" id="{7F41BF18-FC11-6A0D-D0DF-76AAE81DA866}"/>
              </a:ext>
            </a:extLst>
          </p:cNvPr>
          <p:cNvSpPr txBox="1"/>
          <p:nvPr/>
        </p:nvSpPr>
        <p:spPr>
          <a:xfrm>
            <a:off x="-9195" y="12381945"/>
            <a:ext cx="9322611" cy="5047536"/>
          </a:xfrm>
          <a:prstGeom prst="rect">
            <a:avLst/>
          </a:prstGeom>
          <a:noFill/>
        </p:spPr>
        <p:txBody>
          <a:bodyPr wrap="square" rtlCol="0">
            <a:spAutoFit/>
          </a:bodyPr>
          <a:lstStyle/>
          <a:p>
            <a:pPr algn="just"/>
            <a:r>
              <a:rPr lang="es-CO" sz="1400" b="1" dirty="0">
                <a:latin typeface="Arial" panose="020B0604020202020204" pitchFamily="34" charset="0"/>
                <a:cs typeface="Arial" panose="020B0604020202020204" pitchFamily="34" charset="0"/>
              </a:rPr>
              <a:t>Conclusiones:</a:t>
            </a:r>
          </a:p>
          <a:p>
            <a:pPr algn="just"/>
            <a:r>
              <a:rPr lang="es-CO" sz="1400" dirty="0">
                <a:latin typeface="Arial" panose="020B0604020202020204" pitchFamily="34" charset="0"/>
                <a:cs typeface="Arial" panose="020B0604020202020204" pitchFamily="34" charset="0"/>
              </a:rPr>
              <a:t>-El comportamiento del evento a semana epidemiológica 40 comparando con el mismo periodo del año 2023 presenta una disminución del -20,91%. No se han notificado casos en semana 40 para el distrito de Cartagena.</a:t>
            </a:r>
          </a:p>
          <a:p>
            <a:pPr algn="just"/>
            <a:r>
              <a:rPr lang="es-CO" sz="1400" dirty="0">
                <a:latin typeface="Arial" panose="020B0604020202020204" pitchFamily="34" charset="0"/>
                <a:cs typeface="Arial" panose="020B0604020202020204" pitchFamily="34" charset="0"/>
              </a:rPr>
              <a:t>-En cuando a los indicadores sociodemográficos, encontramos que el grupo de edad de la madre con mas casos notificados está entre los 20 a 34 años, el sexo masculino tiene una prevalencia de 98,98 casos por cada 10.000 nacidos vivos y en sexo femenino 50,56 casos por cada 10.000 nacidos vivos. Según el régimen de afiliación, el subsidiado con el mayor número de casos presentó una prevalencia de 114,04 casos por cada 10.000 nacidos vivos. En la proporción por zona geográfica, la localidad de la virgen y turística presenta el mayor porcentaje con un 44,83% siendo el barrio el Pozón el que mas casos reporta. El 97,24% de los casos son de nacionalidad colombiana.</a:t>
            </a:r>
          </a:p>
          <a:p>
            <a:pPr algn="just"/>
            <a:r>
              <a:rPr lang="es-CO" sz="1400" dirty="0">
                <a:latin typeface="Arial" panose="020B0604020202020204" pitchFamily="34" charset="0"/>
                <a:cs typeface="Arial" panose="020B0604020202020204" pitchFamily="34" charset="0"/>
              </a:rPr>
              <a:t>-El indicador de prevalencia de casos notificados es de 156,0 por 10.000 nacidos vivos. Por grupos de defectos, observamos las </a:t>
            </a:r>
            <a:r>
              <a:rPr lang="es-ES" sz="1400" dirty="0">
                <a:latin typeface="Arial" panose="020B0604020202020204" pitchFamily="34" charset="0"/>
                <a:cs typeface="Arial" panose="020B0604020202020204" pitchFamily="34" charset="0"/>
              </a:rPr>
              <a:t>cardiopatías congénitas complejas con </a:t>
            </a:r>
            <a:r>
              <a:rPr lang="es-CO" sz="1400" dirty="0">
                <a:latin typeface="Arial" panose="020B0604020202020204" pitchFamily="34" charset="0"/>
                <a:cs typeface="Arial" panose="020B0604020202020204" pitchFamily="34" charset="0"/>
              </a:rPr>
              <a:t>11,83 casos por 10.000 nacidos vivos</a:t>
            </a:r>
            <a:r>
              <a:rPr lang="es-ES" sz="1400" dirty="0">
                <a:latin typeface="Arial" panose="020B0604020202020204" pitchFamily="34" charset="0"/>
                <a:cs typeface="Arial" panose="020B0604020202020204" pitchFamily="34" charset="0"/>
              </a:rPr>
              <a:t>, para defectos del tubo neural fue de 6,46 </a:t>
            </a:r>
            <a:r>
              <a:rPr lang="es-ES" sz="1400" dirty="0" err="1">
                <a:latin typeface="Arial" panose="020B0604020202020204" pitchFamily="34" charset="0"/>
                <a:cs typeface="Arial" panose="020B0604020202020204" pitchFamily="34" charset="0"/>
              </a:rPr>
              <a:t>or</a:t>
            </a:r>
            <a:r>
              <a:rPr lang="es-ES" sz="1400" dirty="0">
                <a:latin typeface="Arial" panose="020B0604020202020204" pitchFamily="34" charset="0"/>
                <a:cs typeface="Arial" panose="020B0604020202020204" pitchFamily="34" charset="0"/>
              </a:rPr>
              <a:t> cada 10.000 nacidos vivos, hipoacusia 2,15 por cada 10.000 nacidos vivos; mientras que la prevalencia para déficit visual y defectos metabólicos fue de 1,08 por 10.000 nacidos vivos . La letalidad fue del 18,62%.</a:t>
            </a:r>
          </a:p>
          <a:p>
            <a:pPr algn="just"/>
            <a:r>
              <a:rPr lang="es-ES" sz="1400" dirty="0">
                <a:latin typeface="Arial" panose="020B0604020202020204" pitchFamily="34" charset="0"/>
                <a:cs typeface="Arial" panose="020B0604020202020204" pitchFamily="34" charset="0"/>
              </a:rPr>
              <a:t>-Las primeras causas de defectos notificadas son: Polidactilia, defecto del tabique ventricular, microcefalia, hidronefrosis congénita, craneosinostosis y polisindactilia. </a:t>
            </a:r>
          </a:p>
          <a:p>
            <a:pPr algn="just"/>
            <a:r>
              <a:rPr lang="es-ES" sz="1400" dirty="0">
                <a:latin typeface="Arial" panose="020B0604020202020204" pitchFamily="34" charset="0"/>
                <a:cs typeface="Arial" panose="020B0604020202020204" pitchFamily="34" charset="0"/>
              </a:rPr>
              <a:t>-La UPGD que notificó mas casos es la Empresa Social del Estado Clínica Maternidad Rafael Clavo con una proporción del 22,76%. Mutual Ser es la EAPB con el mayor número de casos con un 33,79%.</a:t>
            </a:r>
          </a:p>
          <a:p>
            <a:pPr algn="just"/>
            <a:r>
              <a:rPr lang="es-ES" sz="1400" dirty="0">
                <a:latin typeface="Arial" panose="020B0604020202020204" pitchFamily="34" charset="0"/>
                <a:cs typeface="Arial" panose="020B0604020202020204" pitchFamily="34" charset="0"/>
              </a:rPr>
              <a:t>-No se evidencia comportamiento inusual en 6 semanas consecutivas, se presentó comportamiento inusual por incremento de casos en la semana 8 y por disminución de casos en semana 40.</a:t>
            </a:r>
          </a:p>
          <a:p>
            <a:pPr algn="just"/>
            <a:endParaRPr lang="es-CO" sz="1400" dirty="0">
              <a:latin typeface="Arial" panose="020B0604020202020204" pitchFamily="34" charset="0"/>
              <a:cs typeface="Arial" panose="020B0604020202020204" pitchFamily="34" charset="0"/>
            </a:endParaRPr>
          </a:p>
          <a:p>
            <a:pPr algn="just"/>
            <a:endParaRPr lang="es-CO" sz="1400" dirty="0">
              <a:latin typeface="Arial" panose="020B0604020202020204" pitchFamily="34" charset="0"/>
              <a:cs typeface="Arial" panose="020B0604020202020204" pitchFamily="34" charset="0"/>
            </a:endParaRPr>
          </a:p>
        </p:txBody>
      </p:sp>
      <p:graphicFrame>
        <p:nvGraphicFramePr>
          <p:cNvPr id="5" name="Tabla 4">
            <a:extLst>
              <a:ext uri="{FF2B5EF4-FFF2-40B4-BE49-F238E27FC236}">
                <a16:creationId xmlns:a16="http://schemas.microsoft.com/office/drawing/2014/main" id="{E1A8BA5C-D51F-8381-0641-6F18F87D1050}"/>
              </a:ext>
            </a:extLst>
          </p:cNvPr>
          <p:cNvGraphicFramePr>
            <a:graphicFrameLocks noGrp="1"/>
          </p:cNvGraphicFramePr>
          <p:nvPr>
            <p:extLst>
              <p:ext uri="{D42A27DB-BD31-4B8C-83A1-F6EECF244321}">
                <p14:modId xmlns:p14="http://schemas.microsoft.com/office/powerpoint/2010/main" val="1303031931"/>
              </p:ext>
            </p:extLst>
          </p:nvPr>
        </p:nvGraphicFramePr>
        <p:xfrm>
          <a:off x="5656942" y="5375060"/>
          <a:ext cx="3950261" cy="1935030"/>
        </p:xfrm>
        <a:graphic>
          <a:graphicData uri="http://schemas.openxmlformats.org/drawingml/2006/table">
            <a:tbl>
              <a:tblPr/>
              <a:tblGrid>
                <a:gridCol w="2349834">
                  <a:extLst>
                    <a:ext uri="{9D8B030D-6E8A-4147-A177-3AD203B41FA5}">
                      <a16:colId xmlns:a16="http://schemas.microsoft.com/office/drawing/2014/main" val="414839012"/>
                    </a:ext>
                  </a:extLst>
                </a:gridCol>
                <a:gridCol w="787512">
                  <a:extLst>
                    <a:ext uri="{9D8B030D-6E8A-4147-A177-3AD203B41FA5}">
                      <a16:colId xmlns:a16="http://schemas.microsoft.com/office/drawing/2014/main" val="1023453326"/>
                    </a:ext>
                  </a:extLst>
                </a:gridCol>
                <a:gridCol w="812915">
                  <a:extLst>
                    <a:ext uri="{9D8B030D-6E8A-4147-A177-3AD203B41FA5}">
                      <a16:colId xmlns:a16="http://schemas.microsoft.com/office/drawing/2014/main" val="1680452855"/>
                    </a:ext>
                  </a:extLst>
                </a:gridCol>
              </a:tblGrid>
              <a:tr h="193503">
                <a:tc>
                  <a:txBody>
                    <a:bodyPr/>
                    <a:lstStyle/>
                    <a:p>
                      <a:pPr algn="ctr" fontAlgn="b"/>
                      <a:r>
                        <a:rPr lang="es-CO" sz="800" b="1" i="0" u="none" strike="noStrike" dirty="0">
                          <a:solidFill>
                            <a:srgbClr val="000000"/>
                          </a:solidFill>
                          <a:effectLst/>
                          <a:latin typeface="Arial" panose="020B0604020202020204" pitchFamily="34" charset="0"/>
                        </a:rPr>
                        <a:t>EAPB</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s-CO" sz="800" b="1" i="0" u="none" strike="noStrike">
                          <a:solidFill>
                            <a:srgbClr val="000000"/>
                          </a:solidFill>
                          <a:effectLst/>
                          <a:latin typeface="Arial" panose="020B0604020202020204" pitchFamily="34" charset="0"/>
                        </a:rPr>
                        <a:t>CASOS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tc>
                  <a:txBody>
                    <a:bodyPr/>
                    <a:lstStyle/>
                    <a:p>
                      <a:pPr algn="ctr" fontAlgn="b"/>
                      <a:r>
                        <a:rPr lang="es-CO" sz="800" b="1" i="0" u="none" strike="noStrike">
                          <a:solidFill>
                            <a:srgbClr val="000000"/>
                          </a:solidFill>
                          <a:effectLst/>
                          <a:latin typeface="Arial" panose="020B0604020202020204" pitchFamily="34" charset="0"/>
                        </a:rPr>
                        <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778598062"/>
                  </a:ext>
                </a:extLst>
              </a:tr>
              <a:tr h="193503">
                <a:tc>
                  <a:txBody>
                    <a:bodyPr/>
                    <a:lstStyle/>
                    <a:p>
                      <a:pPr algn="l" fontAlgn="b"/>
                      <a:r>
                        <a:rPr lang="es-CO" sz="800" b="0" i="0" u="none" strike="noStrike">
                          <a:solidFill>
                            <a:srgbClr val="000000"/>
                          </a:solidFill>
                          <a:effectLst/>
                          <a:latin typeface="Arial" panose="020B0604020202020204" pitchFamily="34" charset="0"/>
                        </a:rPr>
                        <a:t>MUTUAL SER E.S.S.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33,79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1475197"/>
                  </a:ext>
                </a:extLst>
              </a:tr>
              <a:tr h="193503">
                <a:tc>
                  <a:txBody>
                    <a:bodyPr/>
                    <a:lstStyle/>
                    <a:p>
                      <a:pPr algn="l" fontAlgn="b"/>
                      <a:r>
                        <a:rPr lang="es-ES" sz="800" b="0" i="0" u="none" strike="noStrike">
                          <a:solidFill>
                            <a:srgbClr val="000000"/>
                          </a:solidFill>
                          <a:effectLst/>
                          <a:latin typeface="Arial" panose="020B0604020202020204" pitchFamily="34" charset="0"/>
                        </a:rPr>
                        <a:t>SALUD TOTAL S.A. E.P.S.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24,14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8337013"/>
                  </a:ext>
                </a:extLst>
              </a:tr>
              <a:tr h="193503">
                <a:tc>
                  <a:txBody>
                    <a:bodyPr/>
                    <a:lstStyle/>
                    <a:p>
                      <a:pPr algn="l" fontAlgn="b"/>
                      <a:r>
                        <a:rPr lang="es-CO" sz="800" b="0" i="0" u="none" strike="noStrike">
                          <a:solidFill>
                            <a:srgbClr val="000000"/>
                          </a:solidFill>
                          <a:effectLst/>
                          <a:latin typeface="Arial" panose="020B0604020202020204" pitchFamily="34" charset="0"/>
                        </a:rPr>
                        <a:t>COOSALUD LTDA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17,93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841518"/>
                  </a:ext>
                </a:extLst>
              </a:tr>
              <a:tr h="193503">
                <a:tc>
                  <a:txBody>
                    <a:bodyPr/>
                    <a:lstStyle/>
                    <a:p>
                      <a:pPr algn="l" fontAlgn="b"/>
                      <a:r>
                        <a:rPr lang="es-CO" sz="800" b="0" i="0" u="none" strike="noStrike">
                          <a:solidFill>
                            <a:srgbClr val="000000"/>
                          </a:solidFill>
                          <a:effectLst/>
                          <a:latin typeface="Arial" panose="020B0604020202020204" pitchFamily="34" charset="0"/>
                        </a:rPr>
                        <a:t>CAJACOPI ATLANTICO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8,28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3748573"/>
                  </a:ext>
                </a:extLst>
              </a:tr>
              <a:tr h="193503">
                <a:tc>
                  <a:txBody>
                    <a:bodyPr/>
                    <a:lstStyle/>
                    <a:p>
                      <a:pPr algn="l" fontAlgn="b"/>
                      <a:r>
                        <a:rPr lang="es-CO" sz="800" b="0" i="0" u="none" strike="noStrike">
                          <a:solidFill>
                            <a:srgbClr val="000000"/>
                          </a:solidFill>
                          <a:effectLst/>
                          <a:latin typeface="Arial" panose="020B0604020202020204" pitchFamily="34" charset="0"/>
                        </a:rPr>
                        <a:t>NUEVA EPS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9,66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753082"/>
                  </a:ext>
                </a:extLst>
              </a:tr>
              <a:tr h="193503">
                <a:tc>
                  <a:txBody>
                    <a:bodyPr/>
                    <a:lstStyle/>
                    <a:p>
                      <a:pPr algn="l" fontAlgn="b"/>
                      <a:r>
                        <a:rPr lang="es-CO" sz="800" b="0" i="0" u="none" strike="noStrike">
                          <a:solidFill>
                            <a:srgbClr val="000000"/>
                          </a:solidFill>
                          <a:effectLst/>
                          <a:latin typeface="Arial" panose="020B0604020202020204" pitchFamily="34" charset="0"/>
                        </a:rPr>
                        <a:t>SANITAS E.P.S. S.A.</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3,45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7311707"/>
                  </a:ext>
                </a:extLst>
              </a:tr>
              <a:tr h="193503">
                <a:tc>
                  <a:txBody>
                    <a:bodyPr/>
                    <a:lstStyle/>
                    <a:p>
                      <a:pPr algn="l" fontAlgn="b"/>
                      <a:r>
                        <a:rPr lang="es-CO" sz="800" b="0" i="0" u="none" strike="noStrike">
                          <a:solidFill>
                            <a:srgbClr val="000000"/>
                          </a:solidFill>
                          <a:effectLst/>
                          <a:latin typeface="Arial" panose="020B0604020202020204" pitchFamily="34" charset="0"/>
                        </a:rPr>
                        <a:t>NO ASEGURADO</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1,38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6709703"/>
                  </a:ext>
                </a:extLst>
              </a:tr>
              <a:tr h="193503">
                <a:tc>
                  <a:txBody>
                    <a:bodyPr/>
                    <a:lstStyle/>
                    <a:p>
                      <a:pPr algn="l" fontAlgn="b"/>
                      <a:r>
                        <a:rPr lang="es-ES" sz="800" b="0" i="0" u="none" strike="noStrike">
                          <a:solidFill>
                            <a:srgbClr val="000000"/>
                          </a:solidFill>
                          <a:effectLst/>
                          <a:latin typeface="Arial" panose="020B0604020202020204" pitchFamily="34" charset="0"/>
                        </a:rPr>
                        <a:t>CAPITAL SALUD EPS-S S.A.S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7764230"/>
                  </a:ext>
                </a:extLst>
              </a:tr>
              <a:tr h="193503">
                <a:tc>
                  <a:txBody>
                    <a:bodyPr/>
                    <a:lstStyle/>
                    <a:p>
                      <a:pPr algn="l" fontAlgn="b"/>
                      <a:r>
                        <a:rPr lang="es-CO" sz="800" b="0" i="0" u="none" strike="noStrike">
                          <a:solidFill>
                            <a:srgbClr val="000000"/>
                          </a:solidFill>
                          <a:effectLst/>
                          <a:latin typeface="Arial" panose="020B0604020202020204" pitchFamily="34" charset="0"/>
                        </a:rPr>
                        <a:t>SURA EPS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a:solidFill>
                            <a:srgbClr val="000000"/>
                          </a:solidFill>
                          <a:effectLst/>
                          <a:latin typeface="Arial" panose="020B0604020202020204" pitchFamily="34" charset="0"/>
                        </a:rPr>
                        <a:t>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800" b="0" i="0" u="none" strike="noStrike" dirty="0">
                          <a:solidFill>
                            <a:srgbClr val="000000"/>
                          </a:solidFill>
                          <a:effectLst/>
                          <a:latin typeface="Arial" panose="020B0604020202020204" pitchFamily="34" charset="0"/>
                        </a:rPr>
                        <a:t>0,69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1390506"/>
                  </a:ext>
                </a:extLst>
              </a:tr>
            </a:tbl>
          </a:graphicData>
        </a:graphic>
      </p:graphicFrame>
      <p:graphicFrame>
        <p:nvGraphicFramePr>
          <p:cNvPr id="13" name="Gráfico 12">
            <a:extLst>
              <a:ext uri="{FF2B5EF4-FFF2-40B4-BE49-F238E27FC236}">
                <a16:creationId xmlns:a16="http://schemas.microsoft.com/office/drawing/2014/main" id="{C8CD716E-5ABE-857D-6F44-242A755E0B8E}"/>
              </a:ext>
            </a:extLst>
          </p:cNvPr>
          <p:cNvGraphicFramePr>
            <a:graphicFrameLocks/>
          </p:cNvGraphicFramePr>
          <p:nvPr>
            <p:extLst>
              <p:ext uri="{D42A27DB-BD31-4B8C-83A1-F6EECF244321}">
                <p14:modId xmlns:p14="http://schemas.microsoft.com/office/powerpoint/2010/main" val="173229454"/>
              </p:ext>
            </p:extLst>
          </p:nvPr>
        </p:nvGraphicFramePr>
        <p:xfrm>
          <a:off x="1501341" y="8881776"/>
          <a:ext cx="6865620" cy="2503170"/>
        </p:xfrm>
        <a:graphic>
          <a:graphicData uri="http://schemas.openxmlformats.org/drawingml/2006/chart">
            <c:chart xmlns:c="http://schemas.openxmlformats.org/drawingml/2006/chart" xmlns:r="http://schemas.openxmlformats.org/officeDocument/2006/relationships" r:id="rId6"/>
          </a:graphicData>
        </a:graphic>
      </p:graphicFrame>
      <p:sp>
        <p:nvSpPr>
          <p:cNvPr id="14" name="CuadroTexto 13">
            <a:extLst>
              <a:ext uri="{FF2B5EF4-FFF2-40B4-BE49-F238E27FC236}">
                <a16:creationId xmlns:a16="http://schemas.microsoft.com/office/drawing/2014/main" id="{D3405835-CA2C-1C46-F8F2-4AA30CE34744}"/>
              </a:ext>
            </a:extLst>
          </p:cNvPr>
          <p:cNvSpPr txBox="1"/>
          <p:nvPr/>
        </p:nvSpPr>
        <p:spPr>
          <a:xfrm>
            <a:off x="1045303" y="8567807"/>
            <a:ext cx="7777695" cy="723275"/>
          </a:xfrm>
          <a:prstGeom prst="rect">
            <a:avLst/>
          </a:prstGeom>
          <a:noFill/>
        </p:spPr>
        <p:txBody>
          <a:bodyPr wrap="square" rtlCol="0">
            <a:spAutoFit/>
          </a:bodyPr>
          <a:lstStyle/>
          <a:p>
            <a:pPr algn="ctr" fontAlgn="auto">
              <a:spcBef>
                <a:spcPts val="0"/>
              </a:spcBef>
              <a:spcAft>
                <a:spcPts val="0"/>
              </a:spcAft>
              <a:defRPr/>
            </a:pPr>
            <a:r>
              <a:rPr lang="es-CO" sz="1400" b="1" dirty="0">
                <a:latin typeface="Arial"/>
                <a:cs typeface="Arial"/>
              </a:rPr>
              <a:t>Anexo 3. Casos de defectos congénitos por semana epidemiológica,</a:t>
            </a:r>
            <a:r>
              <a:rPr lang="es-ES" sz="1400" b="1" i="0" u="none" strike="noStrike" baseline="0" dirty="0">
                <a:latin typeface="Arial" panose="020B0604020202020204" pitchFamily="34" charset="0"/>
              </a:rPr>
              <a:t> Cartagena, 2024.</a:t>
            </a:r>
            <a:endParaRPr lang="es-ES" sz="1400" b="1" dirty="0">
              <a:latin typeface="Arial"/>
              <a:cs typeface="Arial"/>
            </a:endParaRPr>
          </a:p>
          <a:p>
            <a:endParaRPr lang="es-CO" dirty="0"/>
          </a:p>
        </p:txBody>
      </p:sp>
      <p:sp>
        <p:nvSpPr>
          <p:cNvPr id="17" name="CuadroTexto 16">
            <a:extLst>
              <a:ext uri="{FF2B5EF4-FFF2-40B4-BE49-F238E27FC236}">
                <a16:creationId xmlns:a16="http://schemas.microsoft.com/office/drawing/2014/main" id="{8E4EF495-60CD-6357-9AB3-B2FE2682F395}"/>
              </a:ext>
            </a:extLst>
          </p:cNvPr>
          <p:cNvSpPr txBox="1"/>
          <p:nvPr/>
        </p:nvSpPr>
        <p:spPr>
          <a:xfrm>
            <a:off x="3100681" y="11284820"/>
            <a:ext cx="3906891" cy="232949"/>
          </a:xfrm>
          <a:prstGeom prst="rect">
            <a:avLst/>
          </a:prstGeom>
          <a:noFill/>
        </p:spPr>
        <p:txBody>
          <a:bodyPr wrap="square">
            <a:spAutoFit/>
          </a:bodyPr>
          <a:lstStyle/>
          <a:p>
            <a:pPr algn="ctr">
              <a:lnSpc>
                <a:spcPct val="107000"/>
              </a:lnSpc>
              <a:spcAft>
                <a:spcPts val="800"/>
              </a:spcAft>
              <a:tabLst>
                <a:tab pos="933450" algn="l"/>
              </a:tabLst>
            </a:pPr>
            <a:r>
              <a:rPr lang="es-CO" sz="900" b="1" dirty="0">
                <a:effectLst/>
                <a:latin typeface="Arial Narrow" panose="020B0606020202030204" pitchFamily="34" charset="0"/>
                <a:ea typeface="Calibri" panose="020F0502020204030204" pitchFamily="34" charset="0"/>
                <a:cs typeface="Arial" panose="020B0604020202020204" pitchFamily="34" charset="0"/>
              </a:rPr>
              <a:t>Fuente:</a:t>
            </a:r>
            <a:r>
              <a:rPr lang="es-CO" sz="900" dirty="0">
                <a:effectLst/>
                <a:latin typeface="Arial Narrow" panose="020B0606020202030204" pitchFamily="34" charset="0"/>
                <a:ea typeface="Calibri" panose="020F0502020204030204" pitchFamily="34" charset="0"/>
                <a:cs typeface="Arial" panose="020B0604020202020204" pitchFamily="34" charset="0"/>
              </a:rPr>
              <a:t> Sivigila, Cartagena, 2024.</a:t>
            </a:r>
            <a:endParaRPr lang="es-CO" sz="9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a 5">
            <a:extLst>
              <a:ext uri="{FF2B5EF4-FFF2-40B4-BE49-F238E27FC236}">
                <a16:creationId xmlns:a16="http://schemas.microsoft.com/office/drawing/2014/main" id="{4EDE3545-EB9C-D1A9-C802-2E703EA945B1}"/>
              </a:ext>
            </a:extLst>
          </p:cNvPr>
          <p:cNvGraphicFramePr>
            <a:graphicFrameLocks noGrp="1"/>
          </p:cNvGraphicFramePr>
          <p:nvPr>
            <p:extLst>
              <p:ext uri="{D42A27DB-BD31-4B8C-83A1-F6EECF244321}">
                <p14:modId xmlns:p14="http://schemas.microsoft.com/office/powerpoint/2010/main" val="503427900"/>
              </p:ext>
            </p:extLst>
          </p:nvPr>
        </p:nvGraphicFramePr>
        <p:xfrm>
          <a:off x="352412" y="5205543"/>
          <a:ext cx="4599000" cy="2849880"/>
        </p:xfrm>
        <a:graphic>
          <a:graphicData uri="http://schemas.openxmlformats.org/drawingml/2006/table">
            <a:tbl>
              <a:tblPr>
                <a:tableStyleId>{2D5ABB26-0587-4C30-8999-92F81FD0307C}</a:tableStyleId>
              </a:tblPr>
              <a:tblGrid>
                <a:gridCol w="1149750">
                  <a:extLst>
                    <a:ext uri="{9D8B030D-6E8A-4147-A177-3AD203B41FA5}">
                      <a16:colId xmlns:a16="http://schemas.microsoft.com/office/drawing/2014/main" val="267421768"/>
                    </a:ext>
                  </a:extLst>
                </a:gridCol>
                <a:gridCol w="1149750">
                  <a:extLst>
                    <a:ext uri="{9D8B030D-6E8A-4147-A177-3AD203B41FA5}">
                      <a16:colId xmlns:a16="http://schemas.microsoft.com/office/drawing/2014/main" val="1303117172"/>
                    </a:ext>
                  </a:extLst>
                </a:gridCol>
                <a:gridCol w="1149750">
                  <a:extLst>
                    <a:ext uri="{9D8B030D-6E8A-4147-A177-3AD203B41FA5}">
                      <a16:colId xmlns:a16="http://schemas.microsoft.com/office/drawing/2014/main" val="2003116017"/>
                    </a:ext>
                  </a:extLst>
                </a:gridCol>
                <a:gridCol w="1149750">
                  <a:extLst>
                    <a:ext uri="{9D8B030D-6E8A-4147-A177-3AD203B41FA5}">
                      <a16:colId xmlns:a16="http://schemas.microsoft.com/office/drawing/2014/main" val="3635452044"/>
                    </a:ext>
                  </a:extLst>
                </a:gridCol>
              </a:tblGrid>
              <a:tr h="71955">
                <a:tc>
                  <a:txBody>
                    <a:bodyPr/>
                    <a:lstStyle/>
                    <a:p>
                      <a:pPr algn="ctr" rtl="0" fontAlgn="ctr"/>
                      <a:r>
                        <a:rPr lang="es-CO" sz="800" u="none" strike="noStrike">
                          <a:effectLst/>
                        </a:rPr>
                        <a:t>SEMANAS</a:t>
                      </a:r>
                      <a:endParaRPr lang="es-CO" sz="800" b="1" i="0" u="none" strike="noStrike">
                        <a:solidFill>
                          <a:srgbClr val="000000"/>
                        </a:solidFill>
                        <a:effectLst/>
                        <a:latin typeface="Calibri" panose="020F0502020204030204" pitchFamily="34" charset="0"/>
                      </a:endParaRPr>
                    </a:p>
                  </a:txBody>
                  <a:tcPr marL="7620" marR="7620" marT="7620" marB="0" anchor="ctr"/>
                </a:tc>
                <a:tc>
                  <a:txBody>
                    <a:bodyPr/>
                    <a:lstStyle/>
                    <a:p>
                      <a:pPr algn="ctr" rtl="0" fontAlgn="b"/>
                      <a:r>
                        <a:rPr lang="es-CO" sz="800" u="none" strike="noStrike">
                          <a:effectLst/>
                        </a:rPr>
                        <a:t>ESPERADO </a:t>
                      </a:r>
                      <a:endParaRPr lang="es-CO" sz="800" b="1"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OBSERVADO  2024</a:t>
                      </a:r>
                      <a:endParaRPr lang="es-CO" sz="800" b="1"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COMPORTAMIENTO</a:t>
                      </a:r>
                      <a:endParaRPr lang="es-CO" sz="800" b="1"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35033501"/>
                  </a:ext>
                </a:extLst>
              </a:tr>
              <a:tr h="127824">
                <a:tc>
                  <a:txBody>
                    <a:bodyPr/>
                    <a:lstStyle/>
                    <a:p>
                      <a:pPr algn="ctr" rtl="0" fontAlgn="b"/>
                      <a:r>
                        <a:rPr lang="es-CO" sz="650" u="none" strike="noStrike">
                          <a:effectLst/>
                        </a:rPr>
                        <a:t>20</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4,40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5,00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98480420"/>
                  </a:ext>
                </a:extLst>
              </a:tr>
              <a:tr h="127824">
                <a:tc>
                  <a:txBody>
                    <a:bodyPr/>
                    <a:lstStyle/>
                    <a:p>
                      <a:pPr algn="ctr" rtl="0" fontAlgn="b"/>
                      <a:r>
                        <a:rPr lang="es-CO" sz="650" u="none" strike="noStrike">
                          <a:effectLst/>
                        </a:rPr>
                        <a:t>21</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5,00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86403453"/>
                  </a:ext>
                </a:extLst>
              </a:tr>
              <a:tr h="127824">
                <a:tc>
                  <a:txBody>
                    <a:bodyPr/>
                    <a:lstStyle/>
                    <a:p>
                      <a:pPr algn="ctr" rtl="0" fontAlgn="b"/>
                      <a:r>
                        <a:rPr lang="es-CO" sz="650" u="none" strike="noStrike">
                          <a:effectLst/>
                        </a:rPr>
                        <a:t>22</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4,80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1,00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01260103"/>
                  </a:ext>
                </a:extLst>
              </a:tr>
              <a:tr h="127824">
                <a:tc>
                  <a:txBody>
                    <a:bodyPr/>
                    <a:lstStyle/>
                    <a:p>
                      <a:pPr algn="ctr" rtl="0" fontAlgn="b"/>
                      <a:r>
                        <a:rPr lang="es-CO" sz="650" u="none" strike="noStrike">
                          <a:effectLst/>
                        </a:rPr>
                        <a:t>23</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5,33</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677805913"/>
                  </a:ext>
                </a:extLst>
              </a:tr>
              <a:tr h="127824">
                <a:tc>
                  <a:txBody>
                    <a:bodyPr/>
                    <a:lstStyle/>
                    <a:p>
                      <a:pPr algn="ctr" rtl="0" fontAlgn="b"/>
                      <a:r>
                        <a:rPr lang="es-CO" sz="650" u="none" strike="noStrike">
                          <a:effectLst/>
                        </a:rPr>
                        <a:t>24</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3,60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4,00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077962448"/>
                  </a:ext>
                </a:extLst>
              </a:tr>
              <a:tr h="127824">
                <a:tc>
                  <a:txBody>
                    <a:bodyPr/>
                    <a:lstStyle/>
                    <a:p>
                      <a:pPr algn="ctr" rtl="0" fontAlgn="b"/>
                      <a:r>
                        <a:rPr lang="es-CO" sz="650" u="none" strike="noStrike">
                          <a:effectLst/>
                        </a:rPr>
                        <a:t>25</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2,20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2,00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38954839"/>
                  </a:ext>
                </a:extLst>
              </a:tr>
              <a:tr h="127824">
                <a:tc>
                  <a:txBody>
                    <a:bodyPr/>
                    <a:lstStyle/>
                    <a:p>
                      <a:pPr algn="ctr" rtl="0" fontAlgn="b"/>
                      <a:r>
                        <a:rPr lang="es-CO" sz="650" u="none" strike="noStrike">
                          <a:effectLst/>
                        </a:rPr>
                        <a:t>26</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5,80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70897656"/>
                  </a:ext>
                </a:extLst>
              </a:tr>
              <a:tr h="127824">
                <a:tc>
                  <a:txBody>
                    <a:bodyPr/>
                    <a:lstStyle/>
                    <a:p>
                      <a:pPr algn="ctr" rtl="0" fontAlgn="b"/>
                      <a:r>
                        <a:rPr lang="es-CO" sz="650" u="none" strike="noStrike">
                          <a:effectLst/>
                        </a:rPr>
                        <a:t>27</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3,60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538856082"/>
                  </a:ext>
                </a:extLst>
              </a:tr>
              <a:tr h="127824">
                <a:tc>
                  <a:txBody>
                    <a:bodyPr/>
                    <a:lstStyle/>
                    <a:p>
                      <a:pPr algn="ctr" rtl="0" fontAlgn="b"/>
                      <a:r>
                        <a:rPr lang="es-CO" sz="650" u="none" strike="noStrike">
                          <a:effectLst/>
                        </a:rPr>
                        <a:t>28</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3,40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28050404"/>
                  </a:ext>
                </a:extLst>
              </a:tr>
              <a:tr h="127824">
                <a:tc>
                  <a:txBody>
                    <a:bodyPr/>
                    <a:lstStyle/>
                    <a:p>
                      <a:pPr algn="ctr" rtl="0" fontAlgn="b"/>
                      <a:r>
                        <a:rPr lang="es-CO" sz="650" u="none" strike="noStrike">
                          <a:effectLst/>
                        </a:rPr>
                        <a:t>29</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3,40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4,00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99875668"/>
                  </a:ext>
                </a:extLst>
              </a:tr>
              <a:tr h="127824">
                <a:tc>
                  <a:txBody>
                    <a:bodyPr/>
                    <a:lstStyle/>
                    <a:p>
                      <a:pPr algn="ctr" rtl="0" fontAlgn="b"/>
                      <a:r>
                        <a:rPr lang="es-CO" sz="650" u="none" strike="noStrike">
                          <a:effectLst/>
                        </a:rPr>
                        <a:t>30</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3,20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5,00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15340934"/>
                  </a:ext>
                </a:extLst>
              </a:tr>
              <a:tr h="127824">
                <a:tc>
                  <a:txBody>
                    <a:bodyPr/>
                    <a:lstStyle/>
                    <a:p>
                      <a:pPr algn="ctr" rtl="0" fontAlgn="b"/>
                      <a:r>
                        <a:rPr lang="es-CO" sz="650" u="none" strike="noStrike">
                          <a:effectLst/>
                        </a:rPr>
                        <a:t>31</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2,80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1883973"/>
                  </a:ext>
                </a:extLst>
              </a:tr>
              <a:tr h="127824">
                <a:tc>
                  <a:txBody>
                    <a:bodyPr/>
                    <a:lstStyle/>
                    <a:p>
                      <a:pPr algn="ctr" rtl="0" fontAlgn="b"/>
                      <a:r>
                        <a:rPr lang="es-CO" sz="650" u="none" strike="noStrike">
                          <a:effectLst/>
                        </a:rPr>
                        <a:t>32</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2,40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46458725"/>
                  </a:ext>
                </a:extLst>
              </a:tr>
              <a:tr h="127824">
                <a:tc>
                  <a:txBody>
                    <a:bodyPr/>
                    <a:lstStyle/>
                    <a:p>
                      <a:pPr algn="ctr" rtl="0" fontAlgn="b"/>
                      <a:r>
                        <a:rPr lang="es-CO" sz="650" u="none" strike="noStrike">
                          <a:effectLst/>
                        </a:rPr>
                        <a:t>33</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2,00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1,00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12064408"/>
                  </a:ext>
                </a:extLst>
              </a:tr>
              <a:tr h="127824">
                <a:tc>
                  <a:txBody>
                    <a:bodyPr/>
                    <a:lstStyle/>
                    <a:p>
                      <a:pPr algn="ctr" rtl="0" fontAlgn="b"/>
                      <a:r>
                        <a:rPr lang="es-CO" sz="650" u="none" strike="noStrike">
                          <a:effectLst/>
                        </a:rPr>
                        <a:t>34</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3,40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3,00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8447196"/>
                  </a:ext>
                </a:extLst>
              </a:tr>
              <a:tr h="127824">
                <a:tc>
                  <a:txBody>
                    <a:bodyPr/>
                    <a:lstStyle/>
                    <a:p>
                      <a:pPr algn="ctr" rtl="0" fontAlgn="b"/>
                      <a:r>
                        <a:rPr lang="es-CO" sz="650" u="none" strike="noStrike">
                          <a:effectLst/>
                        </a:rPr>
                        <a:t>35</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3,80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2,00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344344120"/>
                  </a:ext>
                </a:extLst>
              </a:tr>
              <a:tr h="127824">
                <a:tc>
                  <a:txBody>
                    <a:bodyPr/>
                    <a:lstStyle/>
                    <a:p>
                      <a:pPr algn="ctr" rtl="0" fontAlgn="b"/>
                      <a:r>
                        <a:rPr lang="es-CO" sz="650" u="none" strike="noStrike">
                          <a:effectLst/>
                        </a:rPr>
                        <a:t>36</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3,80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6,00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74612035"/>
                  </a:ext>
                </a:extLst>
              </a:tr>
              <a:tr h="127824">
                <a:tc>
                  <a:txBody>
                    <a:bodyPr/>
                    <a:lstStyle/>
                    <a:p>
                      <a:pPr algn="ctr" rtl="0" fontAlgn="b"/>
                      <a:r>
                        <a:rPr lang="es-CO" sz="650" u="none" strike="noStrike">
                          <a:effectLst/>
                        </a:rPr>
                        <a:t>37</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4,60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2,00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Sin cambios significativos </a:t>
                      </a:r>
                      <a:endParaRPr lang="es-CO" sz="8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44453959"/>
                  </a:ext>
                </a:extLst>
              </a:tr>
              <a:tr h="127824">
                <a:tc>
                  <a:txBody>
                    <a:bodyPr/>
                    <a:lstStyle/>
                    <a:p>
                      <a:pPr algn="ctr" rtl="0" fontAlgn="b"/>
                      <a:r>
                        <a:rPr lang="es-CO" sz="650" u="none" strike="noStrike">
                          <a:effectLst/>
                        </a:rPr>
                        <a:t>38</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2,60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2,00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dirty="0">
                          <a:effectLst/>
                        </a:rPr>
                        <a:t>Sin cambios significativos </a:t>
                      </a:r>
                      <a:endParaRPr lang="es-CO" sz="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08801134"/>
                  </a:ext>
                </a:extLst>
              </a:tr>
              <a:tr h="127824">
                <a:tc>
                  <a:txBody>
                    <a:bodyPr/>
                    <a:lstStyle/>
                    <a:p>
                      <a:pPr algn="ctr" rtl="0" fontAlgn="b"/>
                      <a:r>
                        <a:rPr lang="es-CO" sz="650" u="none" strike="noStrike">
                          <a:effectLst/>
                        </a:rPr>
                        <a:t>39</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3,20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1,00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dirty="0">
                          <a:effectLst/>
                        </a:rPr>
                        <a:t>Sin cambios significativos </a:t>
                      </a:r>
                      <a:endParaRPr lang="es-CO" sz="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49647545"/>
                  </a:ext>
                </a:extLst>
              </a:tr>
              <a:tr h="65849">
                <a:tc>
                  <a:txBody>
                    <a:bodyPr/>
                    <a:lstStyle/>
                    <a:p>
                      <a:pPr algn="ctr" rtl="0" fontAlgn="b"/>
                      <a:r>
                        <a:rPr lang="es-CO" sz="650" u="none" strike="noStrike">
                          <a:effectLst/>
                        </a:rPr>
                        <a:t>40</a:t>
                      </a:r>
                      <a:endParaRPr lang="es-CO" sz="650" b="0" i="0" u="none" strike="noStrike">
                        <a:solidFill>
                          <a:srgbClr val="000000"/>
                        </a:solidFill>
                        <a:effectLst/>
                        <a:latin typeface="Arial Narrow" panose="020B0606020202030204" pitchFamily="34" charset="0"/>
                      </a:endParaRPr>
                    </a:p>
                  </a:txBody>
                  <a:tcPr marL="7620" marR="7620" marT="7620" marB="0" anchor="b"/>
                </a:tc>
                <a:tc>
                  <a:txBody>
                    <a:bodyPr/>
                    <a:lstStyle/>
                    <a:p>
                      <a:pPr algn="ctr" rtl="0" fontAlgn="b"/>
                      <a:r>
                        <a:rPr lang="es-CO" sz="800" u="none" strike="noStrike">
                          <a:effectLst/>
                        </a:rPr>
                        <a:t>4,80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a:effectLst/>
                        </a:rPr>
                        <a:t>0,00</a:t>
                      </a:r>
                      <a:endParaRPr lang="es-CO" sz="800" b="0" i="0" u="none" strike="noStrike">
                        <a:solidFill>
                          <a:srgbClr val="000000"/>
                        </a:solidFill>
                        <a:effectLst/>
                        <a:latin typeface="Calibri" panose="020F0502020204030204" pitchFamily="34" charset="0"/>
                      </a:endParaRPr>
                    </a:p>
                  </a:txBody>
                  <a:tcPr marL="7620" marR="7620" marT="7620" marB="0" anchor="b"/>
                </a:tc>
                <a:tc>
                  <a:txBody>
                    <a:bodyPr/>
                    <a:lstStyle/>
                    <a:p>
                      <a:pPr algn="ctr" rtl="0" fontAlgn="b"/>
                      <a:r>
                        <a:rPr lang="es-CO" sz="800" u="none" strike="noStrike" dirty="0">
                          <a:solidFill>
                            <a:srgbClr val="FF0000"/>
                          </a:solidFill>
                          <a:effectLst/>
                        </a:rPr>
                        <a:t>Disminución</a:t>
                      </a:r>
                      <a:endParaRPr lang="es-CO" sz="800" b="0" i="0" u="none" strike="noStrike" dirty="0">
                        <a:solidFill>
                          <a:srgbClr val="FF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20091579"/>
                  </a:ext>
                </a:extLst>
              </a:tr>
            </a:tbl>
          </a:graphicData>
        </a:graphic>
      </p:graphicFrame>
    </p:spTree>
    <p:extLst>
      <p:ext uri="{BB962C8B-B14F-4D97-AF65-F5344CB8AC3E}">
        <p14:creationId xmlns:p14="http://schemas.microsoft.com/office/powerpoint/2010/main" val="18915040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24132</TotalTime>
  <Words>1784</Words>
  <Application>Microsoft Office PowerPoint</Application>
  <PresentationFormat>Personalizado</PresentationFormat>
  <Paragraphs>527</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Arial Narrow</vt:lpstr>
      <vt:lpstr>Calibri</vt:lpstr>
      <vt:lpstr>Tema de Office</vt:lpstr>
      <vt:lpstr>Presentación de PowerPoint</vt:lpstr>
      <vt:lpstr>Presentación de PowerPoint</vt:lpstr>
    </vt:vector>
  </TitlesOfParts>
  <Company>MSE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MSE MSE</dc:creator>
  <cp:lastModifiedBy>MELISSA ROCHA</cp:lastModifiedBy>
  <cp:revision>620</cp:revision>
  <dcterms:created xsi:type="dcterms:W3CDTF">2019-01-30T16:48:15Z</dcterms:created>
  <dcterms:modified xsi:type="dcterms:W3CDTF">2024-10-18T15:21:53Z</dcterms:modified>
</cp:coreProperties>
</file>