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7912100" cy="20104100"/>
  <p:notesSz cx="7912100" cy="201041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24">
          <p15:clr>
            <a:srgbClr val="A4A3A4"/>
          </p15:clr>
        </p15:guide>
        <p15:guide id="2" pos="16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65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2304" y="-4680"/>
      </p:cViewPr>
      <p:guideLst>
        <p:guide orient="horz" pos="11324"/>
        <p:guide pos="16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18" Type="http://schemas.openxmlformats.org/officeDocument/2006/relationships/image" Target="../media/image18.emf"/><Relationship Id="rId26" Type="http://schemas.openxmlformats.org/officeDocument/2006/relationships/image" Target="../media/image26.emf"/><Relationship Id="rId3" Type="http://schemas.openxmlformats.org/officeDocument/2006/relationships/image" Target="../media/image3.emf"/><Relationship Id="rId21" Type="http://schemas.openxmlformats.org/officeDocument/2006/relationships/image" Target="../media/image21.emf"/><Relationship Id="rId7" Type="http://schemas.openxmlformats.org/officeDocument/2006/relationships/image" Target="../media/image7.emf"/><Relationship Id="rId12" Type="http://schemas.openxmlformats.org/officeDocument/2006/relationships/image" Target="../media/image12.emf"/><Relationship Id="rId17" Type="http://schemas.openxmlformats.org/officeDocument/2006/relationships/image" Target="../media/image17.emf"/><Relationship Id="rId25" Type="http://schemas.openxmlformats.org/officeDocument/2006/relationships/image" Target="../media/image25.emf"/><Relationship Id="rId2" Type="http://schemas.openxmlformats.org/officeDocument/2006/relationships/image" Target="../media/image2.emf"/><Relationship Id="rId16" Type="http://schemas.openxmlformats.org/officeDocument/2006/relationships/image" Target="../media/image16.emf"/><Relationship Id="rId20" Type="http://schemas.openxmlformats.org/officeDocument/2006/relationships/image" Target="../media/image20.emf"/><Relationship Id="rId29" Type="http://schemas.openxmlformats.org/officeDocument/2006/relationships/image" Target="../media/image29.emf"/><Relationship Id="rId1" Type="http://schemas.openxmlformats.org/officeDocument/2006/relationships/image" Target="../media/image1.emf"/><Relationship Id="rId6" Type="http://schemas.openxmlformats.org/officeDocument/2006/relationships/image" Target="../media/image6.emf"/><Relationship Id="rId11" Type="http://schemas.openxmlformats.org/officeDocument/2006/relationships/image" Target="../media/image11.emf"/><Relationship Id="rId24" Type="http://schemas.openxmlformats.org/officeDocument/2006/relationships/image" Target="../media/image24.emf"/><Relationship Id="rId5" Type="http://schemas.openxmlformats.org/officeDocument/2006/relationships/image" Target="../media/image5.emf"/><Relationship Id="rId15" Type="http://schemas.openxmlformats.org/officeDocument/2006/relationships/image" Target="../media/image15.emf"/><Relationship Id="rId23" Type="http://schemas.openxmlformats.org/officeDocument/2006/relationships/image" Target="../media/image23.emf"/><Relationship Id="rId28" Type="http://schemas.openxmlformats.org/officeDocument/2006/relationships/image" Target="../media/image28.emf"/><Relationship Id="rId10" Type="http://schemas.openxmlformats.org/officeDocument/2006/relationships/image" Target="../media/image10.emf"/><Relationship Id="rId19" Type="http://schemas.openxmlformats.org/officeDocument/2006/relationships/image" Target="../media/image19.emf"/><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emf"/><Relationship Id="rId22" Type="http://schemas.openxmlformats.org/officeDocument/2006/relationships/image" Target="../media/image22.emf"/><Relationship Id="rId27"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6" Type="http://schemas.openxmlformats.org/officeDocument/2006/relationships/image" Target="../media/image41.png"/><Relationship Id="rId21" Type="http://schemas.openxmlformats.org/officeDocument/2006/relationships/image" Target="../media/image36.png"/><Relationship Id="rId42" Type="http://schemas.openxmlformats.org/officeDocument/2006/relationships/image" Target="../media/image11.emf"/><Relationship Id="rId47" Type="http://schemas.openxmlformats.org/officeDocument/2006/relationships/oleObject" Target="file:///C:\Users\NELSON%20JARABA\Dropbox\INFORMES%20INDICADORES%202018\INFORME%20TRIMESTRAL%20DNT\RUTINA%20DNT%20EN%20MENORES%20DE%205%20A&#209;OS.xlsm!Informe!F12C3" TargetMode="External"/><Relationship Id="rId63" Type="http://schemas.openxmlformats.org/officeDocument/2006/relationships/oleObject" Target="file:///C:\Users\NELSON%20JARABA\Dropbox\INFORMES%20INDICADORES%202018\INFORME%20TRIMESTRAL%20DNT\RUTINA%20DNT%20EN%20MENORES%20DE%205%20A&#209;OS.xlsm!Informe!F16C3" TargetMode="External"/><Relationship Id="rId68" Type="http://schemas.openxmlformats.org/officeDocument/2006/relationships/image" Target="../media/image24.emf"/><Relationship Id="rId16" Type="http://schemas.openxmlformats.org/officeDocument/2006/relationships/image" Target="../media/image31.png"/><Relationship Id="rId11" Type="http://schemas.openxmlformats.org/officeDocument/2006/relationships/oleObject" Target="file:///C:\Users\NELSON%20JARABA\Dropbox\INFORMES%20INDICADORES%202018\INFORME%20TRIMESTRAL%20DNT\RUTINA%20DNT%20EN%20MENORES%20DE%205%20A&#209;OS.xlsm!Informe!F5C4:F5C6" TargetMode="External"/><Relationship Id="rId24" Type="http://schemas.openxmlformats.org/officeDocument/2006/relationships/image" Target="../media/image39.png"/><Relationship Id="rId32" Type="http://schemas.openxmlformats.org/officeDocument/2006/relationships/image" Target="../media/image47.png"/><Relationship Id="rId37" Type="http://schemas.openxmlformats.org/officeDocument/2006/relationships/oleObject" Target="file:///C:\Users\NELSON%20JARABA\Dropbox\INFORMES%20INDICADORES%202018\INFORME%20TRIMESTRAL%20DNT\RUTINA%20DNT%20EN%20MENORES%20DE%205%20A&#209;OS.xlsm!Informe!F6C4:F6C6" TargetMode="External"/><Relationship Id="rId40" Type="http://schemas.openxmlformats.org/officeDocument/2006/relationships/image" Target="../media/image10.emf"/><Relationship Id="rId45" Type="http://schemas.openxmlformats.org/officeDocument/2006/relationships/oleObject" Target="file:///C:\Users\NELSON%20JARABA\Dropbox\INFORMES%20INDICADORES%202018\INFORME%20TRIMESTRAL%20DNT\RUTINA%20DNT%20EN%20MENORES%20DE%205%20A&#209;OS.xlsm!Informe!F9C4:F9C6" TargetMode="External"/><Relationship Id="rId53" Type="http://schemas.openxmlformats.org/officeDocument/2006/relationships/oleObject" Target="file:///C:\Users\NELSON%20JARABA\Dropbox\INFORMES%20INDICADORES%202018\INFORME%20TRIMESTRAL%20DNT\RUTINA%20DNT%20EN%20MENORES%20DE%205%20A&#209;OS.xlsm!Informe!F15C3" TargetMode="External"/><Relationship Id="rId58" Type="http://schemas.openxmlformats.org/officeDocument/2006/relationships/image" Target="../media/image19.emf"/><Relationship Id="rId66" Type="http://schemas.openxmlformats.org/officeDocument/2006/relationships/image" Target="../media/image23.emf"/><Relationship Id="rId74" Type="http://schemas.openxmlformats.org/officeDocument/2006/relationships/image" Target="../media/image27.emf"/><Relationship Id="rId79" Type="http://schemas.openxmlformats.org/officeDocument/2006/relationships/image" Target="../media/image29.emf"/><Relationship Id="rId5" Type="http://schemas.openxmlformats.org/officeDocument/2006/relationships/oleObject" Target="file:///C:\Users\NELSON%20JARABA\Dropbox\INFORMES%20INDICADORES%202018\INFORME%20TRIMESTRAL%20DNT\RUTINA%20DNT%20EN%20MENORES%20DE%205%20A&#209;OS.xlsm!Informe!F8C4:F8C6" TargetMode="External"/><Relationship Id="rId61" Type="http://schemas.openxmlformats.org/officeDocument/2006/relationships/oleObject" Target="file:///C:\Users\NELSON%20JARABA\Dropbox\INFORMES%20INDICADORES%202018\INFORME%20TRIMESTRAL%20DNT\RUTINA%20DNT%20EN%20MENORES%20DE%205%20A&#209;OS.xlsm!Informe!F15C4:F15C6" TargetMode="External"/><Relationship Id="rId19" Type="http://schemas.openxmlformats.org/officeDocument/2006/relationships/image" Target="../media/image34.png"/><Relationship Id="rId14" Type="http://schemas.openxmlformats.org/officeDocument/2006/relationships/image" Target="../media/image6.emf"/><Relationship Id="rId22" Type="http://schemas.openxmlformats.org/officeDocument/2006/relationships/image" Target="../media/image37.png"/><Relationship Id="rId27" Type="http://schemas.openxmlformats.org/officeDocument/2006/relationships/image" Target="../media/image42.png"/><Relationship Id="rId30" Type="http://schemas.openxmlformats.org/officeDocument/2006/relationships/image" Target="../media/image45.png"/><Relationship Id="rId35" Type="http://schemas.openxmlformats.org/officeDocument/2006/relationships/oleObject" Target="file:///C:\Users\NELSON%20JARABA\Dropbox\INFORMES%20INDICADORES%202018\INFORME%20TRIMESTRAL%20DNT\RUTINA%20DNT%20EN%20MENORES%20DE%205%20A&#209;OS.xlsm!Informe!F3C3" TargetMode="External"/><Relationship Id="rId43" Type="http://schemas.openxmlformats.org/officeDocument/2006/relationships/oleObject" Target="file:///C:\Users\NELSON%20JARABA\Dropbox\INFORMES%20INDICADORES%202018\INFORME%20TRIMESTRAL%20DNT\RUTINA%20DNT%20EN%20MENORES%20DE%205%20A&#209;OS.xlsm!Informe!F9C3" TargetMode="External"/><Relationship Id="rId48" Type="http://schemas.openxmlformats.org/officeDocument/2006/relationships/image" Target="../media/image14.emf"/><Relationship Id="rId56" Type="http://schemas.openxmlformats.org/officeDocument/2006/relationships/image" Target="../media/image18.emf"/><Relationship Id="rId64" Type="http://schemas.openxmlformats.org/officeDocument/2006/relationships/image" Target="../media/image22.emf"/><Relationship Id="rId69" Type="http://schemas.openxmlformats.org/officeDocument/2006/relationships/oleObject" Target="file:///C:\Users\NELSON%20JARABA\Dropbox\INFORMES%20INDICADORES%202018\INFORME%20TRIMESTRAL%20DNT\RUTINA%20DNT%20EN%20MENORES%20DE%205%20A&#209;OS.xlsm!ID%20de%20factores!F3C2:F13C5" TargetMode="External"/><Relationship Id="rId77" Type="http://schemas.openxmlformats.org/officeDocument/2006/relationships/image" Target="../media/image28.emf"/><Relationship Id="rId8" Type="http://schemas.openxmlformats.org/officeDocument/2006/relationships/image" Target="../media/image3.emf"/><Relationship Id="rId51" Type="http://schemas.openxmlformats.org/officeDocument/2006/relationships/oleObject" Target="file:///C:\Users\NELSON%20JARABA\Dropbox\INFORMES%20INDICADORES%202018\INFORME%20TRIMESTRAL%20DNT\RUTINA%20DNT%20EN%20MENORES%20DE%205%20A&#209;OS.xlsm!Informe!F14C3" TargetMode="External"/><Relationship Id="rId72" Type="http://schemas.openxmlformats.org/officeDocument/2006/relationships/image" Target="../media/image26.emf"/><Relationship Id="rId3" Type="http://schemas.openxmlformats.org/officeDocument/2006/relationships/oleObject" Target="file:///C:\Users\NELSON%20JARABA\Dropbox\INFORMES%20INDICADORES%202018\INFORME%20TRIMESTRAL%20DNT\RUTINA%20DNT%20EN%20MENORES%20DE%205%20A&#209;OS.xlsm!Prevalencia_a&#241;o!%5bRUTINA%20DNT%20EN%20MENORES%20DE%205%20A&#209;OS.xlsm%5dPrevalencia_a&#241;o%20Gr&#225;fico%201" TargetMode="External"/><Relationship Id="rId12" Type="http://schemas.openxmlformats.org/officeDocument/2006/relationships/image" Target="../media/image5.emf"/><Relationship Id="rId17" Type="http://schemas.openxmlformats.org/officeDocument/2006/relationships/image" Target="../media/image32.png"/><Relationship Id="rId25" Type="http://schemas.openxmlformats.org/officeDocument/2006/relationships/image" Target="../media/image40.png"/><Relationship Id="rId33" Type="http://schemas.openxmlformats.org/officeDocument/2006/relationships/oleObject" Target="file:///C:\Users\NELSON%20JARABA\Dropbox\INFORMES%20INDICADORES%202018\INFORME%20TRIMESTRAL%20DNT\RUTINA%20DNT%20EN%20MENORES%20DE%205%20A&#209;OS.xlsm!Informe!F4C3" TargetMode="External"/><Relationship Id="rId38" Type="http://schemas.openxmlformats.org/officeDocument/2006/relationships/image" Target="../media/image9.emf"/><Relationship Id="rId46" Type="http://schemas.openxmlformats.org/officeDocument/2006/relationships/image" Target="../media/image13.emf"/><Relationship Id="rId59" Type="http://schemas.openxmlformats.org/officeDocument/2006/relationships/oleObject" Target="file:///C:\Users\NELSON%20JARABA\Dropbox\INFORMES%20INDICADORES%202018\INFORME%20TRIMESTRAL%20DNT\RUTINA%20DNT%20EN%20MENORES%20DE%205%20A&#209;OS.xlsm!Informe!F14C4:F14C6" TargetMode="External"/><Relationship Id="rId67" Type="http://schemas.openxmlformats.org/officeDocument/2006/relationships/oleObject" Target="file:///C:\Users\NELSON%20JARABA\Dropbox\INFORMES%20INDICADORES%202018\INFORME%20TRIMESTRAL%20DNT\RUTINA%20DNT%20EN%20MENORES%20DE%205%20A&#209;OS.xlsm!Informe!F18C3" TargetMode="External"/><Relationship Id="rId20" Type="http://schemas.openxmlformats.org/officeDocument/2006/relationships/image" Target="../media/image35.png"/><Relationship Id="rId41" Type="http://schemas.openxmlformats.org/officeDocument/2006/relationships/oleObject" Target="file:///C:\Users\NELSON%20JARABA\Dropbox\INFORMES%20INDICADORES%202018\INFORME%20TRIMESTRAL%20DNT\RUTINA%20DNT%20EN%20MENORES%20DE%205%20A&#209;OS.xlsm!Informe!F8C3" TargetMode="External"/><Relationship Id="rId54" Type="http://schemas.openxmlformats.org/officeDocument/2006/relationships/image" Target="../media/image17.emf"/><Relationship Id="rId62" Type="http://schemas.openxmlformats.org/officeDocument/2006/relationships/image" Target="../media/image21.emf"/><Relationship Id="rId70" Type="http://schemas.openxmlformats.org/officeDocument/2006/relationships/image" Target="../media/image25.emf"/><Relationship Id="rId75" Type="http://schemas.openxmlformats.org/officeDocument/2006/relationships/image" Target="../media/image48.png"/><Relationship Id="rId1" Type="http://schemas.openxmlformats.org/officeDocument/2006/relationships/vmlDrawing" Target="../drawings/vmlDrawing1.vml"/><Relationship Id="rId6" Type="http://schemas.openxmlformats.org/officeDocument/2006/relationships/image" Target="../media/image2.emf"/><Relationship Id="rId15" Type="http://schemas.openxmlformats.org/officeDocument/2006/relationships/image" Target="../media/image30.png"/><Relationship Id="rId23" Type="http://schemas.openxmlformats.org/officeDocument/2006/relationships/image" Target="../media/image38.png"/><Relationship Id="rId28" Type="http://schemas.openxmlformats.org/officeDocument/2006/relationships/image" Target="../media/image43.png"/><Relationship Id="rId36" Type="http://schemas.openxmlformats.org/officeDocument/2006/relationships/image" Target="../media/image8.emf"/><Relationship Id="rId49" Type="http://schemas.openxmlformats.org/officeDocument/2006/relationships/oleObject" Target="file:///C:\Users\NELSON%20JARABA\Dropbox\INFORMES%20INDICADORES%202018\INFORME%20TRIMESTRAL%20DNT\RUTINA%20DNT%20EN%20MENORES%20DE%205%20A&#209;OS.xlsm!Informe!F13C3" TargetMode="External"/><Relationship Id="rId57" Type="http://schemas.openxmlformats.org/officeDocument/2006/relationships/oleObject" Target="file:///C:\Users\NELSON%20JARABA\Dropbox\INFORMES%20INDICADORES%202018\INFORME%20TRIMESTRAL%20DNT\RUTINA%20DNT%20EN%20MENORES%20DE%205%20A&#209;OS.xlsm!Informe!F13C4:F13C6" TargetMode="External"/><Relationship Id="rId10" Type="http://schemas.openxmlformats.org/officeDocument/2006/relationships/image" Target="../media/image4.emf"/><Relationship Id="rId31" Type="http://schemas.openxmlformats.org/officeDocument/2006/relationships/image" Target="../media/image46.png"/><Relationship Id="rId44" Type="http://schemas.openxmlformats.org/officeDocument/2006/relationships/image" Target="../media/image12.emf"/><Relationship Id="rId52" Type="http://schemas.openxmlformats.org/officeDocument/2006/relationships/image" Target="../media/image16.emf"/><Relationship Id="rId60" Type="http://schemas.openxmlformats.org/officeDocument/2006/relationships/image" Target="../media/image20.emf"/><Relationship Id="rId65" Type="http://schemas.openxmlformats.org/officeDocument/2006/relationships/oleObject" Target="file:///C:\Users\NELSON%20JARABA\Dropbox\INFORMES%20INDICADORES%202018\INFORME%20TRIMESTRAL%20DNT\RUTINA%20DNT%20EN%20MENORES%20DE%205%20A&#209;OS.xlsm!Informe!F17C3" TargetMode="External"/><Relationship Id="rId73" Type="http://schemas.openxmlformats.org/officeDocument/2006/relationships/oleObject" Target="file:///C:\Users\NELSON%20JARABA\Dropbox\INFORMES%20INDICADORES%202018\INFORME%20TRIMESTRAL%20DNT\RUTINA%20DNT%20EN%20MENORES%20DE%205%20A&#209;OS.xlsm!Informe!F16C4:F16C6" TargetMode="External"/><Relationship Id="rId78" Type="http://schemas.openxmlformats.org/officeDocument/2006/relationships/oleObject" Target="file:///C:\Users\NELSON%20JARABA\Dropbox\INFORMES%20INDICADORES%202018\INFORME%20TRIMESTRAL%20DNT\RUTINA%20DNT%20EN%20MENORES%20DE%205%20A&#209;OS.xlsm!Informe!F24C4:F24C6" TargetMode="External"/><Relationship Id="rId4" Type="http://schemas.openxmlformats.org/officeDocument/2006/relationships/image" Target="../media/image1.emf"/><Relationship Id="rId9" Type="http://schemas.openxmlformats.org/officeDocument/2006/relationships/oleObject" Target="file:///C:\Users\NELSON%20JARABA\Dropbox\INFORMES%20INDICADORES%202018\INFORME%20TRIMESTRAL%20DNT\RUTINA%20DNT%20EN%20MENORES%20DE%205%20A&#209;OS.xlsm!Informe!F6C3" TargetMode="External"/><Relationship Id="rId13" Type="http://schemas.openxmlformats.org/officeDocument/2006/relationships/oleObject" Target="file:///C:\Users\NELSON%20JARABA\Dropbox\INFORMES%20INDICADORES%202018\INFORME%20TRIMESTRAL%20DNT\RUTINA%20DNT%20EN%20MENORES%20DE%205%20A&#209;OS.xlsm!Informe!F5C3" TargetMode="External"/><Relationship Id="rId18" Type="http://schemas.openxmlformats.org/officeDocument/2006/relationships/image" Target="../media/image33.png"/><Relationship Id="rId39" Type="http://schemas.openxmlformats.org/officeDocument/2006/relationships/oleObject" Target="file:///C:\Users\NELSON%20JARABA\Dropbox\INFORMES%20INDICADORES%202018\INFORME%20TRIMESTRAL%20DNT\RUTINA%20DNT%20EN%20MENORES%20DE%205%20A&#209;OS.xlsm!Informe!F7C4:F7C6" TargetMode="External"/><Relationship Id="rId34" Type="http://schemas.openxmlformats.org/officeDocument/2006/relationships/image" Target="../media/image7.emf"/><Relationship Id="rId50" Type="http://schemas.openxmlformats.org/officeDocument/2006/relationships/image" Target="../media/image15.emf"/><Relationship Id="rId55" Type="http://schemas.openxmlformats.org/officeDocument/2006/relationships/oleObject" Target="file:///C:\Users\NELSON%20JARABA\Dropbox\INFORMES%20INDICADORES%202018\INFORME%20TRIMESTRAL%20DNT\RUTINA%20DNT%20EN%20MENORES%20DE%205%20A&#209;OS.xlsm!Informe!F12C4:F12C6" TargetMode="External"/><Relationship Id="rId76" Type="http://schemas.openxmlformats.org/officeDocument/2006/relationships/oleObject" Target="file:///C:\Users\NELSON%20JARABA\Dropbox\INFORMES%20INDICADORES%202018\INFORME%20TRIMESTRAL%20DNT\RUTINA%20DNT%20EN%20MENORES%20DE%205%20A&#209;OS.xlsm!Informe!F24C3" TargetMode="External"/><Relationship Id="rId7" Type="http://schemas.openxmlformats.org/officeDocument/2006/relationships/oleObject" Target="file:///C:\Users\NELSON%20JARABA\Dropbox\INFORMES%20INDICADORES%202018\INFORME%20TRIMESTRAL%20DNT\RUTINA%20DNT%20EN%20MENORES%20DE%205%20A&#209;OS.xlsm!Informe!F7C3" TargetMode="External"/><Relationship Id="rId71" Type="http://schemas.openxmlformats.org/officeDocument/2006/relationships/oleObject" Target="file:///C:\Users\NELSON%20JARABA\Dropbox\INFORMES%20INDICADORES%202018\INFORME%20TRIMESTRAL%20DNT\RUTINA%20DNT%20EN%20MENORES%20DE%205%20A&#209;OS.xlsm!Informe!F21C8" TargetMode="External"/><Relationship Id="rId2" Type="http://schemas.openxmlformats.org/officeDocument/2006/relationships/slideLayout" Target="../slideLayouts/slideLayout1.xml"/><Relationship Id="rId29" Type="http://schemas.openxmlformats.org/officeDocument/2006/relationships/image" Target="../media/image44.png"/></Relationships>
</file>

<file path=ppt/slides/_rels/slide2.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50.emf"/><Relationship Id="rId3" Type="http://schemas.openxmlformats.org/officeDocument/2006/relationships/image" Target="../media/image47.png"/><Relationship Id="rId7" Type="http://schemas.openxmlformats.org/officeDocument/2006/relationships/oleObject" Target="file:///C:\Users\NELSON%20JARABA\Dropbox\INFORMES%20INDICADORES%202018\INFORME%20TRIMESTRAL%20DNT\RUTINA%20DNT%20EN%20MENORES%20DE%205%20A&#209;OS.xlsm!Informe!F3C3" TargetMode="External"/><Relationship Id="rId12" Type="http://schemas.openxmlformats.org/officeDocument/2006/relationships/oleObject" Target="file:///C:\Users\NELSON%20JARABA\Dropbox\INFORMES%20INDICADORES%202018\INFORME%20TRIMESTRAL%20DNT\RUTINA%20DNT%20EN%20MENORES%20DE%205%20A&#209;OS.xlsm!EPS!%5bRUTINA%20DNT%20EN%20MENORES%20DE%205%20A&#209;OS.xlsm%5dEPS%202%20Gr&#225;fico" TargetMode="External"/><Relationship Id="rId17" Type="http://schemas.openxmlformats.org/officeDocument/2006/relationships/image" Target="../media/image54.png"/><Relationship Id="rId2" Type="http://schemas.openxmlformats.org/officeDocument/2006/relationships/slideLayout" Target="../slideLayouts/slideLayout1.xml"/><Relationship Id="rId16" Type="http://schemas.openxmlformats.org/officeDocument/2006/relationships/image" Target="../media/image53.emf"/><Relationship Id="rId1" Type="http://schemas.openxmlformats.org/officeDocument/2006/relationships/vmlDrawing" Target="../drawings/vmlDrawing2.vml"/><Relationship Id="rId6" Type="http://schemas.openxmlformats.org/officeDocument/2006/relationships/image" Target="../media/image46.png"/><Relationship Id="rId11" Type="http://schemas.openxmlformats.org/officeDocument/2006/relationships/image" Target="../media/image48.png"/><Relationship Id="rId5" Type="http://schemas.openxmlformats.org/officeDocument/2006/relationships/image" Target="../media/image45.png"/><Relationship Id="rId15" Type="http://schemas.openxmlformats.org/officeDocument/2006/relationships/image" Target="../media/image52.png"/><Relationship Id="rId10" Type="http://schemas.openxmlformats.org/officeDocument/2006/relationships/image" Target="../media/image49.emf"/><Relationship Id="rId4" Type="http://schemas.openxmlformats.org/officeDocument/2006/relationships/image" Target="../media/image44.png"/><Relationship Id="rId9" Type="http://schemas.openxmlformats.org/officeDocument/2006/relationships/oleObject" Target="file:///C:\Users\NELSON%20JARABA\Dropbox\INFORMES%20INDICADORES%202018\INFORME%20TRIMESTRAL%20DNT\RUTINA%20DNT%20EN%20MENORES%20DE%205%20A&#209;OS.xlsm!Informe!F10C8:F10C14" TargetMode="External"/><Relationship Id="rId14" Type="http://schemas.openxmlformats.org/officeDocument/2006/relationships/image" Target="../media/image51.emf"/></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47.png"/><Relationship Id="rId7" Type="http://schemas.openxmlformats.org/officeDocument/2006/relationships/oleObject" Target="file:///C:\Users\NELSON%20JARABA\Dropbox\INFORMES%20INDICADORES%202018\INFORME%20TRIMESTRAL%20DNT\RUTINA%20DNT%20EN%20MENORES%20DE%205%20A&#209;OS.xlsm!Informe!F3C3" TargetMode="External"/><Relationship Id="rId12" Type="http://schemas.openxmlformats.org/officeDocument/2006/relationships/image" Target="../media/image56.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46.png"/><Relationship Id="rId11" Type="http://schemas.openxmlformats.org/officeDocument/2006/relationships/image" Target="../media/image55.png"/><Relationship Id="rId5" Type="http://schemas.openxmlformats.org/officeDocument/2006/relationships/image" Target="../media/image45.png"/><Relationship Id="rId10" Type="http://schemas.openxmlformats.org/officeDocument/2006/relationships/image" Target="../media/image49.emf"/><Relationship Id="rId4" Type="http://schemas.openxmlformats.org/officeDocument/2006/relationships/image" Target="../media/image44.png"/><Relationship Id="rId9" Type="http://schemas.openxmlformats.org/officeDocument/2006/relationships/oleObject" Target="file:///C:\Users\NELSON%20JARABA\Dropbox\INFORMES%20INDICADORES%202018\INFORME%20TRIMESTRAL%20DNT\RUTINA%20DNT%20EN%20MENORES%20DE%205%20A&#209;OS.xlsm!Informe!F10C8:F10C1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to 10"/>
          <p:cNvGraphicFramePr>
            <a:graphicFrameLocks noChangeAspect="1"/>
          </p:cNvGraphicFramePr>
          <p:nvPr>
            <p:extLst>
              <p:ext uri="{D42A27DB-BD31-4B8C-83A1-F6EECF244321}">
                <p14:modId xmlns:p14="http://schemas.microsoft.com/office/powerpoint/2010/main" val="3848684032"/>
              </p:ext>
            </p:extLst>
          </p:nvPr>
        </p:nvGraphicFramePr>
        <p:xfrm>
          <a:off x="2438400" y="2987675"/>
          <a:ext cx="5332413" cy="3209925"/>
        </p:xfrm>
        <a:graphic>
          <a:graphicData uri="http://schemas.openxmlformats.org/presentationml/2006/ole">
            <mc:AlternateContent xmlns:mc="http://schemas.openxmlformats.org/markup-compatibility/2006">
              <mc:Choice xmlns:v="urn:schemas-microsoft-com:vml" Requires="v">
                <p:oleObj spid="_x0000_s8752" name="Hoja de cálculo habilitada para macros" r:id="rId3" imgW="4667278" imgH="3019477" progId="Excel.SheetMacroEnabled.12">
                  <p:link updateAutomatic="1"/>
                </p:oleObj>
              </mc:Choice>
              <mc:Fallback>
                <p:oleObj name="Hoja de cálculo habilitada para macros" r:id="rId3" imgW="4667278" imgH="3019477" progId="Excel.SheetMacroEnabled.12">
                  <p:link updateAutomatic="1"/>
                  <p:pic>
                    <p:nvPicPr>
                      <p:cNvPr id="0" name=""/>
                      <p:cNvPicPr/>
                      <p:nvPr/>
                    </p:nvPicPr>
                    <p:blipFill>
                      <a:blip r:embed="rId4"/>
                      <a:stretch>
                        <a:fillRect/>
                      </a:stretch>
                    </p:blipFill>
                    <p:spPr>
                      <a:xfrm>
                        <a:off x="2438400" y="2987675"/>
                        <a:ext cx="5332413" cy="3209925"/>
                      </a:xfrm>
                      <a:prstGeom prst="rect">
                        <a:avLst/>
                      </a:prstGeom>
                    </p:spPr>
                  </p:pic>
                </p:oleObj>
              </mc:Fallback>
            </mc:AlternateContent>
          </a:graphicData>
        </a:graphic>
      </p:graphicFrame>
      <p:graphicFrame>
        <p:nvGraphicFramePr>
          <p:cNvPr id="404" name="403 Objeto"/>
          <p:cNvGraphicFramePr>
            <a:graphicFrameLocks noChangeAspect="1"/>
          </p:cNvGraphicFramePr>
          <p:nvPr>
            <p:extLst>
              <p:ext uri="{D42A27DB-BD31-4B8C-83A1-F6EECF244321}">
                <p14:modId xmlns:p14="http://schemas.microsoft.com/office/powerpoint/2010/main" val="636623944"/>
              </p:ext>
            </p:extLst>
          </p:nvPr>
        </p:nvGraphicFramePr>
        <p:xfrm>
          <a:off x="612775" y="13323888"/>
          <a:ext cx="981075" cy="361950"/>
        </p:xfrm>
        <a:graphic>
          <a:graphicData uri="http://schemas.openxmlformats.org/presentationml/2006/ole">
            <mc:AlternateContent xmlns:mc="http://schemas.openxmlformats.org/markup-compatibility/2006">
              <mc:Choice xmlns:v="urn:schemas-microsoft-com:vml" Requires="v">
                <p:oleObj spid="_x0000_s8753" name="Hoja de cálculo habilitada para macros" r:id="rId5" imgW="980965" imgH="361981" progId="Excel.SheetMacroEnabled.12">
                  <p:link updateAutomatic="1"/>
                </p:oleObj>
              </mc:Choice>
              <mc:Fallback>
                <p:oleObj name="Hoja de cálculo habilitada para macros" r:id="rId5" imgW="980965" imgH="361981" progId="Excel.SheetMacroEnabled.12">
                  <p:link updateAutomatic="1"/>
                  <p:pic>
                    <p:nvPicPr>
                      <p:cNvPr id="0" name=""/>
                      <p:cNvPicPr/>
                      <p:nvPr/>
                    </p:nvPicPr>
                    <p:blipFill>
                      <a:blip r:embed="rId6"/>
                      <a:stretch>
                        <a:fillRect/>
                      </a:stretch>
                    </p:blipFill>
                    <p:spPr>
                      <a:xfrm>
                        <a:off x="612775" y="13323888"/>
                        <a:ext cx="981075" cy="361950"/>
                      </a:xfrm>
                      <a:prstGeom prst="rect">
                        <a:avLst/>
                      </a:prstGeom>
                    </p:spPr>
                  </p:pic>
                </p:oleObj>
              </mc:Fallback>
            </mc:AlternateContent>
          </a:graphicData>
        </a:graphic>
      </p:graphicFrame>
      <p:graphicFrame>
        <p:nvGraphicFramePr>
          <p:cNvPr id="398" name="397 Objeto"/>
          <p:cNvGraphicFramePr>
            <a:graphicFrameLocks noChangeAspect="1"/>
          </p:cNvGraphicFramePr>
          <p:nvPr>
            <p:extLst>
              <p:ext uri="{D42A27DB-BD31-4B8C-83A1-F6EECF244321}">
                <p14:modId xmlns:p14="http://schemas.microsoft.com/office/powerpoint/2010/main" val="331359772"/>
              </p:ext>
            </p:extLst>
          </p:nvPr>
        </p:nvGraphicFramePr>
        <p:xfrm>
          <a:off x="473075" y="8909050"/>
          <a:ext cx="1571625" cy="361950"/>
        </p:xfrm>
        <a:graphic>
          <a:graphicData uri="http://schemas.openxmlformats.org/presentationml/2006/ole">
            <mc:AlternateContent xmlns:mc="http://schemas.openxmlformats.org/markup-compatibility/2006">
              <mc:Choice xmlns:v="urn:schemas-microsoft-com:vml" Requires="v">
                <p:oleObj spid="_x0000_s8754" name="Hoja de cálculo habilitada para macros" r:id="rId7" imgW="1571596" imgH="361981" progId="Excel.SheetMacroEnabled.12">
                  <p:link updateAutomatic="1"/>
                </p:oleObj>
              </mc:Choice>
              <mc:Fallback>
                <p:oleObj name="Hoja de cálculo habilitada para macros" r:id="rId7" imgW="1571596" imgH="361981" progId="Excel.SheetMacroEnabled.12">
                  <p:link updateAutomatic="1"/>
                  <p:pic>
                    <p:nvPicPr>
                      <p:cNvPr id="0" name=""/>
                      <p:cNvPicPr/>
                      <p:nvPr/>
                    </p:nvPicPr>
                    <p:blipFill>
                      <a:blip r:embed="rId8"/>
                      <a:stretch>
                        <a:fillRect/>
                      </a:stretch>
                    </p:blipFill>
                    <p:spPr>
                      <a:xfrm>
                        <a:off x="473075" y="8909050"/>
                        <a:ext cx="1571625" cy="361950"/>
                      </a:xfrm>
                      <a:prstGeom prst="rect">
                        <a:avLst/>
                      </a:prstGeom>
                      <a:ln>
                        <a:noFill/>
                      </a:ln>
                    </p:spPr>
                  </p:pic>
                </p:oleObj>
              </mc:Fallback>
            </mc:AlternateContent>
          </a:graphicData>
        </a:graphic>
      </p:graphicFrame>
      <p:graphicFrame>
        <p:nvGraphicFramePr>
          <p:cNvPr id="396" name="395 Objeto"/>
          <p:cNvGraphicFramePr>
            <a:graphicFrameLocks noChangeAspect="1"/>
          </p:cNvGraphicFramePr>
          <p:nvPr>
            <p:extLst>
              <p:ext uri="{D42A27DB-BD31-4B8C-83A1-F6EECF244321}">
                <p14:modId xmlns:p14="http://schemas.microsoft.com/office/powerpoint/2010/main" val="84167595"/>
              </p:ext>
            </p:extLst>
          </p:nvPr>
        </p:nvGraphicFramePr>
        <p:xfrm>
          <a:off x="474663" y="7994650"/>
          <a:ext cx="1571625" cy="361950"/>
        </p:xfrm>
        <a:graphic>
          <a:graphicData uri="http://schemas.openxmlformats.org/presentationml/2006/ole">
            <mc:AlternateContent xmlns:mc="http://schemas.openxmlformats.org/markup-compatibility/2006">
              <mc:Choice xmlns:v="urn:schemas-microsoft-com:vml" Requires="v">
                <p:oleObj spid="_x0000_s8755" name="Hoja de cálculo habilitada para macros" r:id="rId9" imgW="1571596" imgH="361981" progId="Excel.SheetMacroEnabled.12">
                  <p:link updateAutomatic="1"/>
                </p:oleObj>
              </mc:Choice>
              <mc:Fallback>
                <p:oleObj name="Hoja de cálculo habilitada para macros" r:id="rId9" imgW="1571596" imgH="361981" progId="Excel.SheetMacroEnabled.12">
                  <p:link updateAutomatic="1"/>
                  <p:pic>
                    <p:nvPicPr>
                      <p:cNvPr id="0" name=""/>
                      <p:cNvPicPr/>
                      <p:nvPr/>
                    </p:nvPicPr>
                    <p:blipFill>
                      <a:blip r:embed="rId10"/>
                      <a:stretch>
                        <a:fillRect/>
                      </a:stretch>
                    </p:blipFill>
                    <p:spPr>
                      <a:xfrm>
                        <a:off x="474663" y="7994650"/>
                        <a:ext cx="1571625" cy="361950"/>
                      </a:xfrm>
                      <a:prstGeom prst="rect">
                        <a:avLst/>
                      </a:prstGeom>
                    </p:spPr>
                  </p:pic>
                </p:oleObj>
              </mc:Fallback>
            </mc:AlternateContent>
          </a:graphicData>
        </a:graphic>
      </p:graphicFrame>
      <p:graphicFrame>
        <p:nvGraphicFramePr>
          <p:cNvPr id="395" name="394 Objeto"/>
          <p:cNvGraphicFramePr>
            <a:graphicFrameLocks noChangeAspect="1"/>
          </p:cNvGraphicFramePr>
          <p:nvPr>
            <p:extLst>
              <p:ext uri="{D42A27DB-BD31-4B8C-83A1-F6EECF244321}">
                <p14:modId xmlns:p14="http://schemas.microsoft.com/office/powerpoint/2010/main" val="3838502906"/>
              </p:ext>
            </p:extLst>
          </p:nvPr>
        </p:nvGraphicFramePr>
        <p:xfrm>
          <a:off x="757238" y="7404100"/>
          <a:ext cx="981075" cy="361950"/>
        </p:xfrm>
        <a:graphic>
          <a:graphicData uri="http://schemas.openxmlformats.org/presentationml/2006/ole">
            <mc:AlternateContent xmlns:mc="http://schemas.openxmlformats.org/markup-compatibility/2006">
              <mc:Choice xmlns:v="urn:schemas-microsoft-com:vml" Requires="v">
                <p:oleObj spid="_x0000_s8756" name="Hoja de cálculo habilitada para macros" r:id="rId11" imgW="980965" imgH="361981" progId="Excel.SheetMacroEnabled.12">
                  <p:link updateAutomatic="1"/>
                </p:oleObj>
              </mc:Choice>
              <mc:Fallback>
                <p:oleObj name="Hoja de cálculo habilitada para macros" r:id="rId11" imgW="980965" imgH="361981" progId="Excel.SheetMacroEnabled.12">
                  <p:link updateAutomatic="1"/>
                  <p:pic>
                    <p:nvPicPr>
                      <p:cNvPr id="0" name=""/>
                      <p:cNvPicPr/>
                      <p:nvPr/>
                    </p:nvPicPr>
                    <p:blipFill>
                      <a:blip r:embed="rId12"/>
                      <a:stretch>
                        <a:fillRect/>
                      </a:stretch>
                    </p:blipFill>
                    <p:spPr>
                      <a:xfrm>
                        <a:off x="757238" y="7404100"/>
                        <a:ext cx="981075" cy="361950"/>
                      </a:xfrm>
                      <a:prstGeom prst="rect">
                        <a:avLst/>
                      </a:prstGeom>
                    </p:spPr>
                  </p:pic>
                </p:oleObj>
              </mc:Fallback>
            </mc:AlternateContent>
          </a:graphicData>
        </a:graphic>
      </p:graphicFrame>
      <p:graphicFrame>
        <p:nvGraphicFramePr>
          <p:cNvPr id="394" name="393 Objeto"/>
          <p:cNvGraphicFramePr>
            <a:graphicFrameLocks noChangeAspect="1"/>
          </p:cNvGraphicFramePr>
          <p:nvPr>
            <p:extLst>
              <p:ext uri="{D42A27DB-BD31-4B8C-83A1-F6EECF244321}">
                <p14:modId xmlns:p14="http://schemas.microsoft.com/office/powerpoint/2010/main" val="2848048191"/>
              </p:ext>
            </p:extLst>
          </p:nvPr>
        </p:nvGraphicFramePr>
        <p:xfrm>
          <a:off x="511175" y="7092950"/>
          <a:ext cx="1571625" cy="361950"/>
        </p:xfrm>
        <a:graphic>
          <a:graphicData uri="http://schemas.openxmlformats.org/presentationml/2006/ole">
            <mc:AlternateContent xmlns:mc="http://schemas.openxmlformats.org/markup-compatibility/2006">
              <mc:Choice xmlns:v="urn:schemas-microsoft-com:vml" Requires="v">
                <p:oleObj spid="_x0000_s8757" name="Hoja de cálculo habilitada para macros" r:id="rId13" imgW="1571596" imgH="361981" progId="Excel.SheetMacroEnabled.12">
                  <p:link updateAutomatic="1"/>
                </p:oleObj>
              </mc:Choice>
              <mc:Fallback>
                <p:oleObj name="Hoja de cálculo habilitada para macros" r:id="rId13" imgW="1571596" imgH="361981" progId="Excel.SheetMacroEnabled.12">
                  <p:link updateAutomatic="1"/>
                  <p:pic>
                    <p:nvPicPr>
                      <p:cNvPr id="0" name=""/>
                      <p:cNvPicPr/>
                      <p:nvPr/>
                    </p:nvPicPr>
                    <p:blipFill>
                      <a:blip r:embed="rId14"/>
                      <a:stretch>
                        <a:fillRect/>
                      </a:stretch>
                    </p:blipFill>
                    <p:spPr>
                      <a:xfrm>
                        <a:off x="511175" y="7092950"/>
                        <a:ext cx="1571625" cy="361950"/>
                      </a:xfrm>
                      <a:prstGeom prst="rect">
                        <a:avLst/>
                      </a:prstGeom>
                    </p:spPr>
                  </p:pic>
                </p:oleObj>
              </mc:Fallback>
            </mc:AlternateContent>
          </a:graphicData>
        </a:graphic>
      </p:graphicFrame>
      <p:sp>
        <p:nvSpPr>
          <p:cNvPr id="109" name="object 109"/>
          <p:cNvSpPr/>
          <p:nvPr/>
        </p:nvSpPr>
        <p:spPr>
          <a:xfrm>
            <a:off x="-4863" y="0"/>
            <a:ext cx="2468028" cy="3136706"/>
          </a:xfrm>
          <a:custGeom>
            <a:avLst/>
            <a:gdLst/>
            <a:ahLst/>
            <a:cxnLst/>
            <a:rect l="l" t="t" r="r" b="b"/>
            <a:pathLst>
              <a:path w="2468028" h="3136706">
                <a:moveTo>
                  <a:pt x="2468028" y="0"/>
                </a:moveTo>
                <a:lnTo>
                  <a:pt x="4863" y="0"/>
                </a:lnTo>
                <a:lnTo>
                  <a:pt x="4863" y="3136706"/>
                </a:lnTo>
                <a:lnTo>
                  <a:pt x="2468028" y="3136706"/>
                </a:lnTo>
                <a:lnTo>
                  <a:pt x="2468028" y="0"/>
                </a:lnTo>
                <a:close/>
              </a:path>
            </a:pathLst>
          </a:custGeom>
          <a:solidFill>
            <a:srgbClr val="43B4D5"/>
          </a:solidFill>
        </p:spPr>
        <p:txBody>
          <a:bodyPr wrap="square" lIns="0" tIns="0" rIns="0" bIns="0" rtlCol="0">
            <a:noAutofit/>
          </a:bodyPr>
          <a:lstStyle/>
          <a:p>
            <a:endParaRPr/>
          </a:p>
        </p:txBody>
      </p:sp>
      <p:sp>
        <p:nvSpPr>
          <p:cNvPr id="114" name="object 114"/>
          <p:cNvSpPr/>
          <p:nvPr/>
        </p:nvSpPr>
        <p:spPr>
          <a:xfrm>
            <a:off x="-8511" y="3136706"/>
            <a:ext cx="2471675" cy="3067407"/>
          </a:xfrm>
          <a:custGeom>
            <a:avLst/>
            <a:gdLst/>
            <a:ahLst/>
            <a:cxnLst/>
            <a:rect l="l" t="t" r="r" b="b"/>
            <a:pathLst>
              <a:path w="2468028" h="3067407">
                <a:moveTo>
                  <a:pt x="2468028" y="0"/>
                </a:moveTo>
                <a:lnTo>
                  <a:pt x="8510" y="0"/>
                </a:lnTo>
                <a:lnTo>
                  <a:pt x="8510" y="3067407"/>
                </a:lnTo>
                <a:lnTo>
                  <a:pt x="2468028" y="3067407"/>
                </a:lnTo>
                <a:lnTo>
                  <a:pt x="2468028" y="0"/>
                </a:lnTo>
                <a:close/>
              </a:path>
            </a:pathLst>
          </a:custGeom>
          <a:solidFill>
            <a:srgbClr val="FA9951"/>
          </a:solidFill>
        </p:spPr>
        <p:txBody>
          <a:bodyPr wrap="square" lIns="0" tIns="0" rIns="0" bIns="0" rtlCol="0">
            <a:noAutofit/>
          </a:bodyPr>
          <a:lstStyle/>
          <a:p>
            <a:endParaRPr/>
          </a:p>
        </p:txBody>
      </p:sp>
      <p:sp>
        <p:nvSpPr>
          <p:cNvPr id="117" name="object 117"/>
          <p:cNvSpPr/>
          <p:nvPr/>
        </p:nvSpPr>
        <p:spPr>
          <a:xfrm>
            <a:off x="2459518" y="6204113"/>
            <a:ext cx="5455194" cy="635851"/>
          </a:xfrm>
          <a:custGeom>
            <a:avLst/>
            <a:gdLst/>
            <a:ahLst/>
            <a:cxnLst/>
            <a:rect l="l" t="t" r="r" b="b"/>
            <a:pathLst>
              <a:path w="5455194" h="637067">
                <a:moveTo>
                  <a:pt x="5440605" y="0"/>
                </a:moveTo>
                <a:lnTo>
                  <a:pt x="0" y="0"/>
                </a:lnTo>
                <a:lnTo>
                  <a:pt x="0" y="637067"/>
                </a:lnTo>
                <a:lnTo>
                  <a:pt x="5440605" y="637067"/>
                </a:lnTo>
                <a:lnTo>
                  <a:pt x="5440605" y="0"/>
                </a:lnTo>
                <a:close/>
              </a:path>
            </a:pathLst>
          </a:custGeom>
          <a:solidFill>
            <a:srgbClr val="585858"/>
          </a:solidFill>
        </p:spPr>
        <p:txBody>
          <a:bodyPr wrap="square" lIns="0" tIns="0" rIns="0" bIns="0" rtlCol="0">
            <a:noAutofit/>
          </a:bodyPr>
          <a:lstStyle/>
          <a:p>
            <a:endParaRPr/>
          </a:p>
        </p:txBody>
      </p:sp>
      <p:sp>
        <p:nvSpPr>
          <p:cNvPr id="119" name="object 119"/>
          <p:cNvSpPr/>
          <p:nvPr/>
        </p:nvSpPr>
        <p:spPr>
          <a:xfrm>
            <a:off x="-4863" y="6204113"/>
            <a:ext cx="2468028" cy="635851"/>
          </a:xfrm>
          <a:custGeom>
            <a:avLst/>
            <a:gdLst/>
            <a:ahLst/>
            <a:cxnLst/>
            <a:rect l="l" t="t" r="r" b="b"/>
            <a:pathLst>
              <a:path w="2468028" h="635851">
                <a:moveTo>
                  <a:pt x="2468028" y="0"/>
                </a:moveTo>
                <a:lnTo>
                  <a:pt x="4863" y="0"/>
                </a:lnTo>
                <a:lnTo>
                  <a:pt x="4863" y="635851"/>
                </a:lnTo>
                <a:lnTo>
                  <a:pt x="2468028" y="635851"/>
                </a:lnTo>
                <a:lnTo>
                  <a:pt x="2468028" y="0"/>
                </a:lnTo>
                <a:close/>
              </a:path>
            </a:pathLst>
          </a:custGeom>
          <a:solidFill>
            <a:srgbClr val="FCB885"/>
          </a:solidFill>
        </p:spPr>
        <p:txBody>
          <a:bodyPr wrap="square" lIns="0" tIns="0" rIns="0" bIns="0" rtlCol="0">
            <a:noAutofit/>
          </a:bodyPr>
          <a:lstStyle/>
          <a:p>
            <a:endParaRPr/>
          </a:p>
        </p:txBody>
      </p:sp>
      <p:sp>
        <p:nvSpPr>
          <p:cNvPr id="120" name="object 120"/>
          <p:cNvSpPr/>
          <p:nvPr/>
        </p:nvSpPr>
        <p:spPr>
          <a:xfrm>
            <a:off x="307591" y="9011390"/>
            <a:ext cx="295433" cy="178719"/>
          </a:xfrm>
          <a:prstGeom prst="rect">
            <a:avLst/>
          </a:prstGeom>
          <a:blipFill>
            <a:blip r:embed="rId15" cstate="print"/>
            <a:stretch>
              <a:fillRect/>
            </a:stretch>
          </a:blipFill>
        </p:spPr>
        <p:txBody>
          <a:bodyPr wrap="square" lIns="0" tIns="0" rIns="0" bIns="0" rtlCol="0">
            <a:noAutofit/>
          </a:bodyPr>
          <a:lstStyle/>
          <a:p>
            <a:endParaRPr/>
          </a:p>
        </p:txBody>
      </p:sp>
      <p:sp>
        <p:nvSpPr>
          <p:cNvPr id="121" name="object 121"/>
          <p:cNvSpPr/>
          <p:nvPr/>
        </p:nvSpPr>
        <p:spPr>
          <a:xfrm>
            <a:off x="137382" y="8604250"/>
            <a:ext cx="59578" cy="60788"/>
          </a:xfrm>
          <a:custGeom>
            <a:avLst/>
            <a:gdLst/>
            <a:ahLst/>
            <a:cxnLst/>
            <a:rect l="l" t="t" r="r" b="b"/>
            <a:pathLst>
              <a:path w="59578" h="60788">
                <a:moveTo>
                  <a:pt x="59578" y="35459"/>
                </a:moveTo>
                <a:lnTo>
                  <a:pt x="30394" y="25328"/>
                </a:lnTo>
                <a:lnTo>
                  <a:pt x="30394" y="0"/>
                </a:lnTo>
                <a:lnTo>
                  <a:pt x="24810" y="510"/>
                </a:lnTo>
                <a:lnTo>
                  <a:pt x="12102" y="6108"/>
                </a:lnTo>
                <a:lnTo>
                  <a:pt x="3294" y="16602"/>
                </a:lnTo>
                <a:lnTo>
                  <a:pt x="0" y="30394"/>
                </a:lnTo>
                <a:lnTo>
                  <a:pt x="511" y="35986"/>
                </a:lnTo>
                <a:lnTo>
                  <a:pt x="6117" y="48699"/>
                </a:lnTo>
                <a:lnTo>
                  <a:pt x="16616" y="57500"/>
                </a:lnTo>
                <a:lnTo>
                  <a:pt x="30394" y="60788"/>
                </a:lnTo>
                <a:lnTo>
                  <a:pt x="35978" y="60278"/>
                </a:lnTo>
                <a:lnTo>
                  <a:pt x="30394" y="35460"/>
                </a:lnTo>
                <a:lnTo>
                  <a:pt x="59578" y="35459"/>
                </a:lnTo>
                <a:close/>
              </a:path>
            </a:pathLst>
          </a:custGeom>
          <a:solidFill>
            <a:srgbClr val="7E7E7E"/>
          </a:solidFill>
        </p:spPr>
        <p:txBody>
          <a:bodyPr wrap="square" lIns="0" tIns="0" rIns="0" bIns="0" rtlCol="0">
            <a:noAutofit/>
          </a:bodyPr>
          <a:lstStyle/>
          <a:p>
            <a:endParaRPr/>
          </a:p>
        </p:txBody>
      </p:sp>
      <p:sp>
        <p:nvSpPr>
          <p:cNvPr id="122" name="object 122"/>
          <p:cNvSpPr/>
          <p:nvPr/>
        </p:nvSpPr>
        <p:spPr>
          <a:xfrm>
            <a:off x="167777" y="8639709"/>
            <a:ext cx="29184" cy="24818"/>
          </a:xfrm>
          <a:custGeom>
            <a:avLst/>
            <a:gdLst/>
            <a:ahLst/>
            <a:cxnLst/>
            <a:rect l="l" t="t" r="r" b="b"/>
            <a:pathLst>
              <a:path w="29184" h="24818">
                <a:moveTo>
                  <a:pt x="29184" y="0"/>
                </a:moveTo>
                <a:lnTo>
                  <a:pt x="0" y="0"/>
                </a:lnTo>
                <a:lnTo>
                  <a:pt x="5584" y="24818"/>
                </a:lnTo>
                <a:lnTo>
                  <a:pt x="18292" y="19220"/>
                </a:lnTo>
                <a:lnTo>
                  <a:pt x="27099" y="8726"/>
                </a:lnTo>
                <a:lnTo>
                  <a:pt x="29184" y="0"/>
                </a:lnTo>
                <a:close/>
              </a:path>
            </a:pathLst>
          </a:custGeom>
          <a:solidFill>
            <a:srgbClr val="7E7E7E"/>
          </a:solidFill>
        </p:spPr>
        <p:txBody>
          <a:bodyPr wrap="square" lIns="0" tIns="0" rIns="0" bIns="0" rtlCol="0">
            <a:noAutofit/>
          </a:bodyPr>
          <a:lstStyle/>
          <a:p>
            <a:endParaRPr/>
          </a:p>
        </p:txBody>
      </p:sp>
      <p:sp>
        <p:nvSpPr>
          <p:cNvPr id="123" name="object 123"/>
          <p:cNvSpPr/>
          <p:nvPr/>
        </p:nvSpPr>
        <p:spPr>
          <a:xfrm>
            <a:off x="167777" y="8604250"/>
            <a:ext cx="2091137" cy="35459"/>
          </a:xfrm>
          <a:custGeom>
            <a:avLst/>
            <a:gdLst/>
            <a:ahLst/>
            <a:cxnLst/>
            <a:rect l="l" t="t" r="r" b="b"/>
            <a:pathLst>
              <a:path w="2091137" h="35459">
                <a:moveTo>
                  <a:pt x="29930" y="25328"/>
                </a:moveTo>
                <a:lnTo>
                  <a:pt x="29882" y="24802"/>
                </a:lnTo>
                <a:lnTo>
                  <a:pt x="24276" y="12089"/>
                </a:lnTo>
                <a:lnTo>
                  <a:pt x="13778" y="3288"/>
                </a:lnTo>
                <a:lnTo>
                  <a:pt x="0" y="0"/>
                </a:lnTo>
                <a:lnTo>
                  <a:pt x="0" y="25328"/>
                </a:lnTo>
                <a:lnTo>
                  <a:pt x="29184" y="35459"/>
                </a:lnTo>
                <a:lnTo>
                  <a:pt x="30394" y="30394"/>
                </a:lnTo>
                <a:lnTo>
                  <a:pt x="2091137" y="25328"/>
                </a:lnTo>
                <a:lnTo>
                  <a:pt x="29930" y="25328"/>
                </a:lnTo>
                <a:close/>
              </a:path>
            </a:pathLst>
          </a:custGeom>
          <a:solidFill>
            <a:srgbClr val="7E7E7E"/>
          </a:solidFill>
        </p:spPr>
        <p:txBody>
          <a:bodyPr wrap="square" lIns="0" tIns="0" rIns="0" bIns="0" rtlCol="0">
            <a:noAutofit/>
          </a:bodyPr>
          <a:lstStyle/>
          <a:p>
            <a:endParaRPr/>
          </a:p>
        </p:txBody>
      </p:sp>
      <p:sp>
        <p:nvSpPr>
          <p:cNvPr id="124" name="object 124"/>
          <p:cNvSpPr/>
          <p:nvPr/>
        </p:nvSpPr>
        <p:spPr>
          <a:xfrm>
            <a:off x="2263024" y="7740722"/>
            <a:ext cx="35497" cy="25328"/>
          </a:xfrm>
          <a:custGeom>
            <a:avLst/>
            <a:gdLst/>
            <a:ahLst/>
            <a:cxnLst/>
            <a:rect l="l" t="t" r="r" b="b"/>
            <a:pathLst>
              <a:path w="35497" h="25328">
                <a:moveTo>
                  <a:pt x="29931" y="0"/>
                </a:moveTo>
                <a:lnTo>
                  <a:pt x="0" y="0"/>
                </a:lnTo>
                <a:lnTo>
                  <a:pt x="48" y="526"/>
                </a:lnTo>
                <a:lnTo>
                  <a:pt x="5645" y="13239"/>
                </a:lnTo>
                <a:lnTo>
                  <a:pt x="16140" y="22039"/>
                </a:lnTo>
                <a:lnTo>
                  <a:pt x="29931" y="25328"/>
                </a:lnTo>
                <a:lnTo>
                  <a:pt x="35497" y="24818"/>
                </a:lnTo>
                <a:lnTo>
                  <a:pt x="29931" y="0"/>
                </a:lnTo>
                <a:close/>
              </a:path>
            </a:pathLst>
          </a:custGeom>
          <a:solidFill>
            <a:srgbClr val="7E7E7E"/>
          </a:solidFill>
        </p:spPr>
        <p:txBody>
          <a:bodyPr wrap="square" lIns="0" tIns="0" rIns="0" bIns="0" rtlCol="0">
            <a:noAutofit/>
          </a:bodyPr>
          <a:lstStyle/>
          <a:p>
            <a:endParaRPr/>
          </a:p>
        </p:txBody>
      </p:sp>
      <p:sp>
        <p:nvSpPr>
          <p:cNvPr id="125" name="object 125"/>
          <p:cNvSpPr/>
          <p:nvPr/>
        </p:nvSpPr>
        <p:spPr>
          <a:xfrm>
            <a:off x="201819" y="7705262"/>
            <a:ext cx="2121532" cy="60278"/>
          </a:xfrm>
          <a:custGeom>
            <a:avLst/>
            <a:gdLst/>
            <a:ahLst/>
            <a:cxnLst/>
            <a:rect l="l" t="t" r="r" b="b"/>
            <a:pathLst>
              <a:path w="2121532" h="60278">
                <a:moveTo>
                  <a:pt x="2061951" y="25328"/>
                </a:moveTo>
                <a:lnTo>
                  <a:pt x="0" y="25328"/>
                </a:lnTo>
                <a:lnTo>
                  <a:pt x="0" y="35460"/>
                </a:lnTo>
                <a:lnTo>
                  <a:pt x="2091137" y="35460"/>
                </a:lnTo>
                <a:lnTo>
                  <a:pt x="2096702" y="60278"/>
                </a:lnTo>
                <a:lnTo>
                  <a:pt x="2109399" y="54680"/>
                </a:lnTo>
                <a:lnTo>
                  <a:pt x="2118224" y="44186"/>
                </a:lnTo>
                <a:lnTo>
                  <a:pt x="2121532" y="30394"/>
                </a:lnTo>
                <a:lnTo>
                  <a:pt x="2121017" y="24802"/>
                </a:lnTo>
                <a:lnTo>
                  <a:pt x="2115393" y="12089"/>
                </a:lnTo>
                <a:lnTo>
                  <a:pt x="2104884" y="3288"/>
                </a:lnTo>
                <a:lnTo>
                  <a:pt x="2091137" y="0"/>
                </a:lnTo>
                <a:lnTo>
                  <a:pt x="2091137" y="25328"/>
                </a:lnTo>
                <a:lnTo>
                  <a:pt x="2061951" y="25328"/>
                </a:lnTo>
                <a:lnTo>
                  <a:pt x="2060743" y="30394"/>
                </a:lnTo>
                <a:lnTo>
                  <a:pt x="2061951" y="25328"/>
                </a:lnTo>
                <a:close/>
              </a:path>
            </a:pathLst>
          </a:custGeom>
          <a:solidFill>
            <a:srgbClr val="7E7E7E"/>
          </a:solidFill>
        </p:spPr>
        <p:txBody>
          <a:bodyPr wrap="square" lIns="0" tIns="0" rIns="0" bIns="0" rtlCol="0">
            <a:noAutofit/>
          </a:bodyPr>
          <a:lstStyle/>
          <a:p>
            <a:endParaRPr/>
          </a:p>
        </p:txBody>
      </p:sp>
      <p:sp>
        <p:nvSpPr>
          <p:cNvPr id="126" name="object 126"/>
          <p:cNvSpPr/>
          <p:nvPr/>
        </p:nvSpPr>
        <p:spPr>
          <a:xfrm>
            <a:off x="2263770" y="7705262"/>
            <a:ext cx="29186" cy="25328"/>
          </a:xfrm>
          <a:custGeom>
            <a:avLst/>
            <a:gdLst/>
            <a:ahLst/>
            <a:cxnLst/>
            <a:rect l="l" t="t" r="r" b="b"/>
            <a:pathLst>
              <a:path w="29186" h="25328">
                <a:moveTo>
                  <a:pt x="29186" y="25328"/>
                </a:moveTo>
                <a:lnTo>
                  <a:pt x="29186" y="0"/>
                </a:lnTo>
                <a:lnTo>
                  <a:pt x="23594" y="510"/>
                </a:lnTo>
                <a:lnTo>
                  <a:pt x="10881" y="6108"/>
                </a:lnTo>
                <a:lnTo>
                  <a:pt x="2080" y="16602"/>
                </a:lnTo>
                <a:lnTo>
                  <a:pt x="0" y="25328"/>
                </a:lnTo>
                <a:lnTo>
                  <a:pt x="29186" y="25328"/>
                </a:lnTo>
                <a:close/>
              </a:path>
            </a:pathLst>
          </a:custGeom>
          <a:solidFill>
            <a:srgbClr val="7E7E7E"/>
          </a:solidFill>
        </p:spPr>
        <p:txBody>
          <a:bodyPr wrap="square" lIns="0" tIns="0" rIns="0" bIns="0" rtlCol="0">
            <a:noAutofit/>
          </a:bodyPr>
          <a:lstStyle/>
          <a:p>
            <a:endParaRPr/>
          </a:p>
        </p:txBody>
      </p:sp>
      <p:sp>
        <p:nvSpPr>
          <p:cNvPr id="127" name="object 127"/>
          <p:cNvSpPr/>
          <p:nvPr/>
        </p:nvSpPr>
        <p:spPr>
          <a:xfrm>
            <a:off x="307591" y="8112490"/>
            <a:ext cx="295433" cy="178719"/>
          </a:xfrm>
          <a:prstGeom prst="rect">
            <a:avLst/>
          </a:prstGeom>
          <a:blipFill>
            <a:blip r:embed="rId15" cstate="print"/>
            <a:stretch>
              <a:fillRect/>
            </a:stretch>
          </a:blipFill>
        </p:spPr>
        <p:txBody>
          <a:bodyPr wrap="square" lIns="0" tIns="0" rIns="0" bIns="0" rtlCol="0">
            <a:noAutofit/>
          </a:bodyPr>
          <a:lstStyle/>
          <a:p>
            <a:endParaRPr/>
          </a:p>
        </p:txBody>
      </p:sp>
      <p:sp>
        <p:nvSpPr>
          <p:cNvPr id="128" name="object 128"/>
          <p:cNvSpPr/>
          <p:nvPr/>
        </p:nvSpPr>
        <p:spPr>
          <a:xfrm>
            <a:off x="307591" y="7206610"/>
            <a:ext cx="296649" cy="178719"/>
          </a:xfrm>
          <a:prstGeom prst="rect">
            <a:avLst/>
          </a:prstGeom>
          <a:blipFill>
            <a:blip r:embed="rId16" cstate="print"/>
            <a:stretch>
              <a:fillRect/>
            </a:stretch>
          </a:blipFill>
        </p:spPr>
        <p:txBody>
          <a:bodyPr wrap="square" lIns="0" tIns="0" rIns="0" bIns="0" rtlCol="0">
            <a:noAutofit/>
          </a:bodyPr>
          <a:lstStyle/>
          <a:p>
            <a:endParaRPr/>
          </a:p>
        </p:txBody>
      </p:sp>
      <p:sp>
        <p:nvSpPr>
          <p:cNvPr id="129" name="object 129"/>
          <p:cNvSpPr/>
          <p:nvPr/>
        </p:nvSpPr>
        <p:spPr>
          <a:xfrm>
            <a:off x="0" y="10585450"/>
            <a:ext cx="7914712" cy="635851"/>
          </a:xfrm>
          <a:custGeom>
            <a:avLst/>
            <a:gdLst/>
            <a:ahLst/>
            <a:cxnLst/>
            <a:rect l="l" t="t" r="r" b="b"/>
            <a:pathLst>
              <a:path w="7914712" h="635851">
                <a:moveTo>
                  <a:pt x="7900123" y="0"/>
                </a:moveTo>
                <a:lnTo>
                  <a:pt x="0" y="0"/>
                </a:lnTo>
                <a:lnTo>
                  <a:pt x="0" y="635851"/>
                </a:lnTo>
                <a:lnTo>
                  <a:pt x="7900123" y="635851"/>
                </a:lnTo>
                <a:lnTo>
                  <a:pt x="7900123" y="0"/>
                </a:lnTo>
                <a:close/>
              </a:path>
            </a:pathLst>
          </a:custGeom>
          <a:solidFill>
            <a:srgbClr val="43B4D5"/>
          </a:solidFill>
        </p:spPr>
        <p:txBody>
          <a:bodyPr wrap="square" lIns="0" tIns="0" rIns="0" bIns="0" rtlCol="0">
            <a:noAutofit/>
          </a:bodyPr>
          <a:lstStyle/>
          <a:p>
            <a:endParaRPr/>
          </a:p>
        </p:txBody>
      </p:sp>
      <p:sp>
        <p:nvSpPr>
          <p:cNvPr id="130" name="object 130"/>
          <p:cNvSpPr/>
          <p:nvPr/>
        </p:nvSpPr>
        <p:spPr>
          <a:xfrm>
            <a:off x="4536967" y="13774142"/>
            <a:ext cx="638283" cy="620046"/>
          </a:xfrm>
          <a:prstGeom prst="rect">
            <a:avLst/>
          </a:prstGeom>
          <a:blipFill>
            <a:blip r:embed="rId17" cstate="print"/>
            <a:stretch>
              <a:fillRect/>
            </a:stretch>
          </a:blipFill>
        </p:spPr>
        <p:txBody>
          <a:bodyPr wrap="square" lIns="0" tIns="0" rIns="0" bIns="0" rtlCol="0">
            <a:noAutofit/>
          </a:bodyPr>
          <a:lstStyle/>
          <a:p>
            <a:endParaRPr/>
          </a:p>
        </p:txBody>
      </p:sp>
      <p:sp>
        <p:nvSpPr>
          <p:cNvPr id="131" name="object 131"/>
          <p:cNvSpPr/>
          <p:nvPr/>
        </p:nvSpPr>
        <p:spPr>
          <a:xfrm>
            <a:off x="2644316" y="13780221"/>
            <a:ext cx="677188" cy="582357"/>
          </a:xfrm>
          <a:prstGeom prst="rect">
            <a:avLst/>
          </a:prstGeom>
          <a:blipFill>
            <a:blip r:embed="rId18" cstate="print"/>
            <a:stretch>
              <a:fillRect/>
            </a:stretch>
          </a:blipFill>
        </p:spPr>
        <p:txBody>
          <a:bodyPr wrap="square" lIns="0" tIns="0" rIns="0" bIns="0" rtlCol="0">
            <a:noAutofit/>
          </a:bodyPr>
          <a:lstStyle/>
          <a:p>
            <a:endParaRPr/>
          </a:p>
        </p:txBody>
      </p:sp>
      <p:sp>
        <p:nvSpPr>
          <p:cNvPr id="132" name="object 132"/>
          <p:cNvSpPr/>
          <p:nvPr/>
        </p:nvSpPr>
        <p:spPr>
          <a:xfrm>
            <a:off x="849828" y="13695117"/>
            <a:ext cx="568983" cy="759861"/>
          </a:xfrm>
          <a:prstGeom prst="rect">
            <a:avLst/>
          </a:prstGeom>
          <a:blipFill>
            <a:blip r:embed="rId19" cstate="print"/>
            <a:stretch>
              <a:fillRect/>
            </a:stretch>
          </a:blipFill>
        </p:spPr>
        <p:txBody>
          <a:bodyPr wrap="square" lIns="0" tIns="0" rIns="0" bIns="0" rtlCol="0">
            <a:noAutofit/>
          </a:bodyPr>
          <a:lstStyle/>
          <a:p>
            <a:endParaRPr/>
          </a:p>
        </p:txBody>
      </p:sp>
      <p:sp>
        <p:nvSpPr>
          <p:cNvPr id="133" name="object 133"/>
          <p:cNvSpPr/>
          <p:nvPr/>
        </p:nvSpPr>
        <p:spPr>
          <a:xfrm>
            <a:off x="415795" y="12667785"/>
            <a:ext cx="1426107" cy="667461"/>
          </a:xfrm>
          <a:custGeom>
            <a:avLst/>
            <a:gdLst/>
            <a:ahLst/>
            <a:cxnLst/>
            <a:rect l="l" t="t" r="r" b="b"/>
            <a:pathLst>
              <a:path w="1426107" h="667461">
                <a:moveTo>
                  <a:pt x="0" y="667461"/>
                </a:moveTo>
                <a:lnTo>
                  <a:pt x="1426107" y="667461"/>
                </a:lnTo>
                <a:lnTo>
                  <a:pt x="1426107" y="0"/>
                </a:lnTo>
                <a:lnTo>
                  <a:pt x="0" y="0"/>
                </a:lnTo>
                <a:lnTo>
                  <a:pt x="0" y="667461"/>
                </a:lnTo>
                <a:close/>
              </a:path>
            </a:pathLst>
          </a:custGeom>
          <a:solidFill>
            <a:srgbClr val="43B4D5"/>
          </a:solidFill>
        </p:spPr>
        <p:txBody>
          <a:bodyPr wrap="square" lIns="0" tIns="0" rIns="0" bIns="0" rtlCol="0">
            <a:noAutofit/>
          </a:bodyPr>
          <a:lstStyle/>
          <a:p>
            <a:endParaRPr/>
          </a:p>
        </p:txBody>
      </p:sp>
      <p:sp>
        <p:nvSpPr>
          <p:cNvPr id="134" name="object 134"/>
          <p:cNvSpPr/>
          <p:nvPr/>
        </p:nvSpPr>
        <p:spPr>
          <a:xfrm>
            <a:off x="2272288" y="12676295"/>
            <a:ext cx="1445524" cy="667461"/>
          </a:xfrm>
          <a:custGeom>
            <a:avLst/>
            <a:gdLst/>
            <a:ahLst/>
            <a:cxnLst/>
            <a:rect l="l" t="t" r="r" b="b"/>
            <a:pathLst>
              <a:path w="1424891" h="667461">
                <a:moveTo>
                  <a:pt x="0" y="667461"/>
                </a:moveTo>
                <a:lnTo>
                  <a:pt x="1424891" y="667461"/>
                </a:lnTo>
                <a:lnTo>
                  <a:pt x="1424891" y="0"/>
                </a:lnTo>
                <a:lnTo>
                  <a:pt x="0" y="0"/>
                </a:lnTo>
                <a:lnTo>
                  <a:pt x="0" y="667461"/>
                </a:lnTo>
                <a:close/>
              </a:path>
            </a:pathLst>
          </a:custGeom>
          <a:solidFill>
            <a:srgbClr val="F46E68"/>
          </a:solidFill>
        </p:spPr>
        <p:txBody>
          <a:bodyPr wrap="square" lIns="0" tIns="0" rIns="0" bIns="0" rtlCol="0">
            <a:noAutofit/>
          </a:bodyPr>
          <a:lstStyle/>
          <a:p>
            <a:endParaRPr/>
          </a:p>
        </p:txBody>
      </p:sp>
      <p:sp>
        <p:nvSpPr>
          <p:cNvPr id="135" name="object 135"/>
          <p:cNvSpPr/>
          <p:nvPr/>
        </p:nvSpPr>
        <p:spPr>
          <a:xfrm>
            <a:off x="2269856" y="14867127"/>
            <a:ext cx="1447956" cy="661383"/>
          </a:xfrm>
          <a:custGeom>
            <a:avLst/>
            <a:gdLst/>
            <a:ahLst/>
            <a:cxnLst/>
            <a:rect l="l" t="t" r="r" b="b"/>
            <a:pathLst>
              <a:path w="1426107" h="661383">
                <a:moveTo>
                  <a:pt x="0" y="661383"/>
                </a:moveTo>
                <a:lnTo>
                  <a:pt x="1426107" y="661383"/>
                </a:lnTo>
                <a:lnTo>
                  <a:pt x="1426107" y="0"/>
                </a:lnTo>
                <a:lnTo>
                  <a:pt x="0" y="0"/>
                </a:lnTo>
                <a:lnTo>
                  <a:pt x="0" y="661383"/>
                </a:lnTo>
                <a:close/>
              </a:path>
            </a:pathLst>
          </a:custGeom>
          <a:solidFill>
            <a:srgbClr val="79D457"/>
          </a:solidFill>
        </p:spPr>
        <p:txBody>
          <a:bodyPr wrap="square" lIns="0" tIns="0" rIns="0" bIns="0" rtlCol="0">
            <a:noAutofit/>
          </a:bodyPr>
          <a:lstStyle/>
          <a:p>
            <a:endParaRPr/>
          </a:p>
        </p:txBody>
      </p:sp>
      <p:sp>
        <p:nvSpPr>
          <p:cNvPr id="136" name="object 136"/>
          <p:cNvSpPr/>
          <p:nvPr/>
        </p:nvSpPr>
        <p:spPr>
          <a:xfrm>
            <a:off x="417011" y="14870774"/>
            <a:ext cx="1424891" cy="657735"/>
          </a:xfrm>
          <a:custGeom>
            <a:avLst/>
            <a:gdLst/>
            <a:ahLst/>
            <a:cxnLst/>
            <a:rect l="l" t="t" r="r" b="b"/>
            <a:pathLst>
              <a:path w="1424891" h="657735">
                <a:moveTo>
                  <a:pt x="0" y="657735"/>
                </a:moveTo>
                <a:lnTo>
                  <a:pt x="1424891" y="657735"/>
                </a:lnTo>
                <a:lnTo>
                  <a:pt x="1424891" y="0"/>
                </a:lnTo>
                <a:lnTo>
                  <a:pt x="0" y="0"/>
                </a:lnTo>
                <a:lnTo>
                  <a:pt x="0" y="657735"/>
                </a:lnTo>
                <a:close/>
              </a:path>
            </a:pathLst>
          </a:custGeom>
          <a:solidFill>
            <a:srgbClr val="CD4F3E"/>
          </a:solidFill>
        </p:spPr>
        <p:txBody>
          <a:bodyPr wrap="square" lIns="0" tIns="0" rIns="0" bIns="0" rtlCol="0">
            <a:noAutofit/>
          </a:bodyPr>
          <a:lstStyle/>
          <a:p>
            <a:endParaRPr/>
          </a:p>
        </p:txBody>
      </p:sp>
      <p:sp>
        <p:nvSpPr>
          <p:cNvPr id="137" name="object 137"/>
          <p:cNvSpPr/>
          <p:nvPr/>
        </p:nvSpPr>
        <p:spPr>
          <a:xfrm>
            <a:off x="4184651" y="14879284"/>
            <a:ext cx="1399416" cy="667461"/>
          </a:xfrm>
          <a:custGeom>
            <a:avLst/>
            <a:gdLst/>
            <a:ahLst/>
            <a:cxnLst/>
            <a:rect l="l" t="t" r="r" b="b"/>
            <a:pathLst>
              <a:path w="1424891" h="667461">
                <a:moveTo>
                  <a:pt x="0" y="667461"/>
                </a:moveTo>
                <a:lnTo>
                  <a:pt x="1424891" y="667461"/>
                </a:lnTo>
                <a:lnTo>
                  <a:pt x="1424891" y="0"/>
                </a:lnTo>
                <a:lnTo>
                  <a:pt x="0" y="0"/>
                </a:lnTo>
                <a:lnTo>
                  <a:pt x="0" y="667461"/>
                </a:lnTo>
                <a:close/>
              </a:path>
            </a:pathLst>
          </a:custGeom>
          <a:solidFill>
            <a:srgbClr val="78A8DF"/>
          </a:solidFill>
        </p:spPr>
        <p:txBody>
          <a:bodyPr wrap="square" lIns="0" tIns="0" rIns="0" bIns="0" rtlCol="0">
            <a:noAutofit/>
          </a:bodyPr>
          <a:lstStyle/>
          <a:p>
            <a:endParaRPr/>
          </a:p>
        </p:txBody>
      </p:sp>
      <p:sp>
        <p:nvSpPr>
          <p:cNvPr id="138" name="object 138"/>
          <p:cNvSpPr/>
          <p:nvPr/>
        </p:nvSpPr>
        <p:spPr>
          <a:xfrm>
            <a:off x="5974340" y="14864695"/>
            <a:ext cx="1424891" cy="682051"/>
          </a:xfrm>
          <a:custGeom>
            <a:avLst/>
            <a:gdLst/>
            <a:ahLst/>
            <a:cxnLst/>
            <a:rect l="l" t="t" r="r" b="b"/>
            <a:pathLst>
              <a:path w="1424891" h="682051">
                <a:moveTo>
                  <a:pt x="0" y="682051"/>
                </a:moveTo>
                <a:lnTo>
                  <a:pt x="1424891" y="682051"/>
                </a:lnTo>
                <a:lnTo>
                  <a:pt x="1424891" y="0"/>
                </a:lnTo>
                <a:lnTo>
                  <a:pt x="0" y="0"/>
                </a:lnTo>
                <a:lnTo>
                  <a:pt x="0" y="682051"/>
                </a:lnTo>
                <a:close/>
              </a:path>
            </a:pathLst>
          </a:custGeom>
          <a:solidFill>
            <a:srgbClr val="F97624"/>
          </a:solidFill>
        </p:spPr>
        <p:txBody>
          <a:bodyPr wrap="square" lIns="0" tIns="0" rIns="0" bIns="0" rtlCol="0">
            <a:noAutofit/>
          </a:bodyPr>
          <a:lstStyle/>
          <a:p>
            <a:endParaRPr/>
          </a:p>
        </p:txBody>
      </p:sp>
      <p:sp>
        <p:nvSpPr>
          <p:cNvPr id="139" name="object 139"/>
          <p:cNvSpPr/>
          <p:nvPr/>
        </p:nvSpPr>
        <p:spPr>
          <a:xfrm>
            <a:off x="410932" y="17226951"/>
            <a:ext cx="1430970" cy="640714"/>
          </a:xfrm>
          <a:custGeom>
            <a:avLst/>
            <a:gdLst/>
            <a:ahLst/>
            <a:cxnLst/>
            <a:rect l="l" t="t" r="r" b="b"/>
            <a:pathLst>
              <a:path w="1430970" h="640714">
                <a:moveTo>
                  <a:pt x="0" y="640714"/>
                </a:moveTo>
                <a:lnTo>
                  <a:pt x="1430970" y="640714"/>
                </a:lnTo>
                <a:lnTo>
                  <a:pt x="1430970" y="0"/>
                </a:lnTo>
                <a:lnTo>
                  <a:pt x="0" y="0"/>
                </a:lnTo>
                <a:lnTo>
                  <a:pt x="0" y="640714"/>
                </a:lnTo>
                <a:close/>
              </a:path>
            </a:pathLst>
          </a:custGeom>
          <a:solidFill>
            <a:schemeClr val="accent4"/>
          </a:solidFill>
        </p:spPr>
        <p:txBody>
          <a:bodyPr wrap="square" lIns="0" tIns="0" rIns="0" bIns="0" rtlCol="0">
            <a:noAutofit/>
          </a:bodyPr>
          <a:lstStyle/>
          <a:p>
            <a:endParaRPr/>
          </a:p>
        </p:txBody>
      </p:sp>
      <p:sp>
        <p:nvSpPr>
          <p:cNvPr id="140" name="object 140"/>
          <p:cNvSpPr/>
          <p:nvPr/>
        </p:nvSpPr>
        <p:spPr>
          <a:xfrm>
            <a:off x="2258914" y="17214793"/>
            <a:ext cx="1475954" cy="668677"/>
          </a:xfrm>
          <a:custGeom>
            <a:avLst/>
            <a:gdLst/>
            <a:ahLst/>
            <a:cxnLst/>
            <a:rect l="l" t="t" r="r" b="b"/>
            <a:pathLst>
              <a:path w="1475954" h="668677">
                <a:moveTo>
                  <a:pt x="0" y="668677"/>
                </a:moveTo>
                <a:lnTo>
                  <a:pt x="1475954" y="668677"/>
                </a:lnTo>
                <a:lnTo>
                  <a:pt x="1475954" y="0"/>
                </a:lnTo>
                <a:lnTo>
                  <a:pt x="0" y="0"/>
                </a:lnTo>
                <a:lnTo>
                  <a:pt x="0" y="668677"/>
                </a:lnTo>
                <a:close/>
              </a:path>
            </a:pathLst>
          </a:custGeom>
          <a:solidFill>
            <a:srgbClr val="F5954F"/>
          </a:solidFill>
        </p:spPr>
        <p:txBody>
          <a:bodyPr wrap="square" lIns="0" tIns="0" rIns="0" bIns="0" rtlCol="0">
            <a:noAutofit/>
          </a:bodyPr>
          <a:lstStyle/>
          <a:p>
            <a:endParaRPr/>
          </a:p>
        </p:txBody>
      </p:sp>
      <p:sp>
        <p:nvSpPr>
          <p:cNvPr id="141" name="object 141"/>
          <p:cNvSpPr/>
          <p:nvPr/>
        </p:nvSpPr>
        <p:spPr>
          <a:xfrm>
            <a:off x="5969476" y="17214793"/>
            <a:ext cx="1429754" cy="667461"/>
          </a:xfrm>
          <a:custGeom>
            <a:avLst/>
            <a:gdLst/>
            <a:ahLst/>
            <a:cxnLst/>
            <a:rect l="l" t="t" r="r" b="b"/>
            <a:pathLst>
              <a:path w="1429754" h="667461">
                <a:moveTo>
                  <a:pt x="0" y="667461"/>
                </a:moveTo>
                <a:lnTo>
                  <a:pt x="1429754" y="667461"/>
                </a:lnTo>
                <a:lnTo>
                  <a:pt x="1429754" y="0"/>
                </a:lnTo>
                <a:lnTo>
                  <a:pt x="0" y="0"/>
                </a:lnTo>
                <a:lnTo>
                  <a:pt x="0" y="667461"/>
                </a:lnTo>
                <a:close/>
              </a:path>
            </a:pathLst>
          </a:custGeom>
          <a:solidFill>
            <a:schemeClr val="accent1"/>
          </a:solidFill>
        </p:spPr>
        <p:txBody>
          <a:bodyPr wrap="square" lIns="0" tIns="0" rIns="0" bIns="0" rtlCol="0">
            <a:noAutofit/>
          </a:bodyPr>
          <a:lstStyle/>
          <a:p>
            <a:endParaRPr/>
          </a:p>
        </p:txBody>
      </p:sp>
      <p:sp>
        <p:nvSpPr>
          <p:cNvPr id="226" name="object 226"/>
          <p:cNvSpPr/>
          <p:nvPr/>
        </p:nvSpPr>
        <p:spPr>
          <a:xfrm>
            <a:off x="2523954" y="11404592"/>
            <a:ext cx="931285" cy="985995"/>
          </a:xfrm>
          <a:prstGeom prst="rect">
            <a:avLst/>
          </a:prstGeom>
          <a:blipFill>
            <a:blip r:embed="rId20" cstate="print"/>
            <a:stretch>
              <a:fillRect/>
            </a:stretch>
          </a:blipFill>
        </p:spPr>
        <p:txBody>
          <a:bodyPr wrap="square" lIns="0" tIns="0" rIns="0" bIns="0" rtlCol="0">
            <a:noAutofit/>
          </a:bodyPr>
          <a:lstStyle/>
          <a:p>
            <a:endParaRPr/>
          </a:p>
        </p:txBody>
      </p:sp>
      <p:sp>
        <p:nvSpPr>
          <p:cNvPr id="227" name="object 227"/>
          <p:cNvSpPr/>
          <p:nvPr/>
        </p:nvSpPr>
        <p:spPr>
          <a:xfrm>
            <a:off x="6245458" y="13608797"/>
            <a:ext cx="913049" cy="821865"/>
          </a:xfrm>
          <a:prstGeom prst="rect">
            <a:avLst/>
          </a:prstGeom>
          <a:blipFill>
            <a:blip r:embed="rId21" cstate="print"/>
            <a:stretch>
              <a:fillRect/>
            </a:stretch>
          </a:blipFill>
        </p:spPr>
        <p:txBody>
          <a:bodyPr wrap="square" lIns="0" tIns="0" rIns="0" bIns="0" rtlCol="0">
            <a:noAutofit/>
          </a:bodyPr>
          <a:lstStyle/>
          <a:p>
            <a:endParaRPr/>
          </a:p>
        </p:txBody>
      </p:sp>
      <p:sp>
        <p:nvSpPr>
          <p:cNvPr id="228" name="object 228"/>
          <p:cNvSpPr/>
          <p:nvPr/>
        </p:nvSpPr>
        <p:spPr>
          <a:xfrm>
            <a:off x="740408" y="11347450"/>
            <a:ext cx="902107" cy="985995"/>
          </a:xfrm>
          <a:prstGeom prst="rect">
            <a:avLst/>
          </a:prstGeom>
          <a:blipFill>
            <a:blip r:embed="rId22" cstate="print"/>
            <a:stretch>
              <a:fillRect/>
            </a:stretch>
          </a:blipFill>
        </p:spPr>
        <p:txBody>
          <a:bodyPr wrap="square" lIns="0" tIns="0" rIns="0" bIns="0" rtlCol="0">
            <a:noAutofit/>
          </a:bodyPr>
          <a:lstStyle/>
          <a:p>
            <a:endParaRPr/>
          </a:p>
        </p:txBody>
      </p:sp>
      <p:sp>
        <p:nvSpPr>
          <p:cNvPr id="229" name="object 229"/>
          <p:cNvSpPr/>
          <p:nvPr/>
        </p:nvSpPr>
        <p:spPr>
          <a:xfrm>
            <a:off x="4160391" y="12704258"/>
            <a:ext cx="1424891" cy="639499"/>
          </a:xfrm>
          <a:custGeom>
            <a:avLst/>
            <a:gdLst/>
            <a:ahLst/>
            <a:cxnLst/>
            <a:rect l="l" t="t" r="r" b="b"/>
            <a:pathLst>
              <a:path w="1424891" h="639499">
                <a:moveTo>
                  <a:pt x="0" y="639499"/>
                </a:moveTo>
                <a:lnTo>
                  <a:pt x="1424891" y="639499"/>
                </a:lnTo>
                <a:lnTo>
                  <a:pt x="1424891" y="0"/>
                </a:lnTo>
                <a:lnTo>
                  <a:pt x="0" y="0"/>
                </a:lnTo>
                <a:lnTo>
                  <a:pt x="0" y="639499"/>
                </a:lnTo>
                <a:close/>
              </a:path>
            </a:pathLst>
          </a:custGeom>
          <a:solidFill>
            <a:schemeClr val="accent1"/>
          </a:solidFill>
          <a:ln>
            <a:solidFill>
              <a:schemeClr val="accent1"/>
            </a:solidFill>
          </a:ln>
        </p:spPr>
        <p:txBody>
          <a:bodyPr wrap="square" lIns="0" tIns="0" rIns="0" bIns="0" rtlCol="0">
            <a:noAutofit/>
          </a:bodyPr>
          <a:lstStyle/>
          <a:p>
            <a:endParaRPr/>
          </a:p>
        </p:txBody>
      </p:sp>
      <p:sp>
        <p:nvSpPr>
          <p:cNvPr id="230" name="object 230"/>
          <p:cNvSpPr/>
          <p:nvPr/>
        </p:nvSpPr>
        <p:spPr>
          <a:xfrm>
            <a:off x="5974340" y="12704258"/>
            <a:ext cx="1424891" cy="616399"/>
          </a:xfrm>
          <a:custGeom>
            <a:avLst/>
            <a:gdLst/>
            <a:ahLst/>
            <a:cxnLst/>
            <a:rect l="l" t="t" r="r" b="b"/>
            <a:pathLst>
              <a:path w="1424891" h="616399">
                <a:moveTo>
                  <a:pt x="0" y="616399"/>
                </a:moveTo>
                <a:lnTo>
                  <a:pt x="1424891" y="616399"/>
                </a:lnTo>
                <a:lnTo>
                  <a:pt x="1424891" y="0"/>
                </a:lnTo>
                <a:lnTo>
                  <a:pt x="0" y="0"/>
                </a:lnTo>
                <a:lnTo>
                  <a:pt x="0" y="616399"/>
                </a:lnTo>
                <a:close/>
              </a:path>
            </a:pathLst>
          </a:custGeom>
          <a:solidFill>
            <a:srgbClr val="F3665F"/>
          </a:solidFill>
        </p:spPr>
        <p:txBody>
          <a:bodyPr wrap="square" lIns="0" tIns="0" rIns="0" bIns="0" rtlCol="0">
            <a:noAutofit/>
          </a:bodyPr>
          <a:lstStyle/>
          <a:p>
            <a:endParaRPr/>
          </a:p>
        </p:txBody>
      </p:sp>
      <p:sp>
        <p:nvSpPr>
          <p:cNvPr id="231" name="object 231"/>
          <p:cNvSpPr/>
          <p:nvPr/>
        </p:nvSpPr>
        <p:spPr>
          <a:xfrm>
            <a:off x="4164038" y="11391218"/>
            <a:ext cx="1145262" cy="982348"/>
          </a:xfrm>
          <a:prstGeom prst="rect">
            <a:avLst/>
          </a:prstGeom>
          <a:blipFill>
            <a:blip r:embed="rId23" cstate="print"/>
            <a:stretch>
              <a:fillRect/>
            </a:stretch>
          </a:blipFill>
        </p:spPr>
        <p:txBody>
          <a:bodyPr wrap="square" lIns="0" tIns="0" rIns="0" bIns="0" rtlCol="0">
            <a:noAutofit/>
          </a:bodyPr>
          <a:lstStyle/>
          <a:p>
            <a:endParaRPr/>
          </a:p>
        </p:txBody>
      </p:sp>
      <p:sp>
        <p:nvSpPr>
          <p:cNvPr id="232" name="object 232"/>
          <p:cNvSpPr/>
          <p:nvPr/>
        </p:nvSpPr>
        <p:spPr>
          <a:xfrm>
            <a:off x="6057012" y="11396081"/>
            <a:ext cx="1146478" cy="982348"/>
          </a:xfrm>
          <a:prstGeom prst="rect">
            <a:avLst/>
          </a:prstGeom>
          <a:blipFill>
            <a:blip r:embed="rId24" cstate="print"/>
            <a:stretch>
              <a:fillRect/>
            </a:stretch>
          </a:blipFill>
        </p:spPr>
        <p:txBody>
          <a:bodyPr wrap="square" lIns="0" tIns="0" rIns="0" bIns="0" rtlCol="0">
            <a:noAutofit/>
          </a:bodyPr>
          <a:lstStyle/>
          <a:p>
            <a:endParaRPr/>
          </a:p>
        </p:txBody>
      </p:sp>
      <p:sp>
        <p:nvSpPr>
          <p:cNvPr id="233" name="object 233"/>
          <p:cNvSpPr/>
          <p:nvPr/>
        </p:nvSpPr>
        <p:spPr>
          <a:xfrm>
            <a:off x="685698" y="16048863"/>
            <a:ext cx="820649" cy="820649"/>
          </a:xfrm>
          <a:prstGeom prst="rect">
            <a:avLst/>
          </a:prstGeom>
          <a:blipFill>
            <a:blip r:embed="rId25" cstate="print"/>
            <a:stretch>
              <a:fillRect/>
            </a:stretch>
          </a:blipFill>
        </p:spPr>
        <p:txBody>
          <a:bodyPr wrap="square" lIns="0" tIns="0" rIns="0" bIns="0" rtlCol="0">
            <a:noAutofit/>
          </a:bodyPr>
          <a:lstStyle/>
          <a:p>
            <a:endParaRPr/>
          </a:p>
        </p:txBody>
      </p:sp>
      <p:sp>
        <p:nvSpPr>
          <p:cNvPr id="234" name="object 234"/>
          <p:cNvSpPr/>
          <p:nvPr/>
        </p:nvSpPr>
        <p:spPr>
          <a:xfrm>
            <a:off x="4157959" y="17211146"/>
            <a:ext cx="1426107" cy="667461"/>
          </a:xfrm>
          <a:custGeom>
            <a:avLst/>
            <a:gdLst/>
            <a:ahLst/>
            <a:cxnLst/>
            <a:rect l="l" t="t" r="r" b="b"/>
            <a:pathLst>
              <a:path w="1450422" h="667461">
                <a:moveTo>
                  <a:pt x="0" y="667461"/>
                </a:moveTo>
                <a:lnTo>
                  <a:pt x="1450422" y="667461"/>
                </a:lnTo>
                <a:lnTo>
                  <a:pt x="1450422" y="0"/>
                </a:lnTo>
                <a:lnTo>
                  <a:pt x="0" y="0"/>
                </a:lnTo>
                <a:lnTo>
                  <a:pt x="0" y="667461"/>
                </a:lnTo>
                <a:close/>
              </a:path>
            </a:pathLst>
          </a:custGeom>
          <a:solidFill>
            <a:srgbClr val="F46E68"/>
          </a:solidFill>
        </p:spPr>
        <p:txBody>
          <a:bodyPr wrap="square" lIns="0" tIns="0" rIns="0" bIns="0" rtlCol="0">
            <a:noAutofit/>
          </a:bodyPr>
          <a:lstStyle/>
          <a:p>
            <a:endParaRPr/>
          </a:p>
        </p:txBody>
      </p:sp>
      <p:sp>
        <p:nvSpPr>
          <p:cNvPr id="235" name="object 235"/>
          <p:cNvSpPr/>
          <p:nvPr/>
        </p:nvSpPr>
        <p:spPr>
          <a:xfrm>
            <a:off x="2701458" y="15975511"/>
            <a:ext cx="595731" cy="858339"/>
          </a:xfrm>
          <a:prstGeom prst="rect">
            <a:avLst/>
          </a:prstGeom>
          <a:blipFill>
            <a:blip r:embed="rId26" cstate="print"/>
            <a:stretch>
              <a:fillRect/>
            </a:stretch>
          </a:blipFill>
        </p:spPr>
        <p:txBody>
          <a:bodyPr wrap="square" lIns="0" tIns="0" rIns="0" bIns="0" rtlCol="0">
            <a:noAutofit/>
          </a:bodyPr>
          <a:lstStyle/>
          <a:p>
            <a:endParaRPr/>
          </a:p>
        </p:txBody>
      </p:sp>
      <p:sp>
        <p:nvSpPr>
          <p:cNvPr id="236" name="object 236"/>
          <p:cNvSpPr/>
          <p:nvPr/>
        </p:nvSpPr>
        <p:spPr>
          <a:xfrm>
            <a:off x="4492298" y="15961327"/>
            <a:ext cx="737977" cy="933717"/>
          </a:xfrm>
          <a:prstGeom prst="rect">
            <a:avLst/>
          </a:prstGeom>
          <a:blipFill>
            <a:blip r:embed="rId27" cstate="print"/>
            <a:stretch>
              <a:fillRect/>
            </a:stretch>
          </a:blipFill>
        </p:spPr>
        <p:txBody>
          <a:bodyPr wrap="square" lIns="0" tIns="0" rIns="0" bIns="0" rtlCol="0">
            <a:noAutofit/>
          </a:bodyPr>
          <a:lstStyle/>
          <a:p>
            <a:endParaRPr/>
          </a:p>
        </p:txBody>
      </p:sp>
      <p:sp>
        <p:nvSpPr>
          <p:cNvPr id="237" name="object 237"/>
          <p:cNvSpPr/>
          <p:nvPr/>
        </p:nvSpPr>
        <p:spPr>
          <a:xfrm>
            <a:off x="6250321" y="16014821"/>
            <a:ext cx="849828" cy="786608"/>
          </a:xfrm>
          <a:prstGeom prst="rect">
            <a:avLst/>
          </a:prstGeom>
          <a:blipFill>
            <a:blip r:embed="rId28" cstate="print"/>
            <a:stretch>
              <a:fillRect/>
            </a:stretch>
          </a:blipFill>
        </p:spPr>
        <p:txBody>
          <a:bodyPr wrap="square" lIns="0" tIns="0" rIns="0" bIns="0" rtlCol="0">
            <a:noAutofit/>
          </a:bodyPr>
          <a:lstStyle/>
          <a:p>
            <a:endParaRPr/>
          </a:p>
        </p:txBody>
      </p:sp>
      <p:sp>
        <p:nvSpPr>
          <p:cNvPr id="380" name="object 380"/>
          <p:cNvSpPr/>
          <p:nvPr/>
        </p:nvSpPr>
        <p:spPr>
          <a:xfrm>
            <a:off x="2667416" y="1613822"/>
            <a:ext cx="4959157" cy="818228"/>
          </a:xfrm>
          <a:prstGeom prst="rect">
            <a:avLst/>
          </a:prstGeom>
          <a:blipFill>
            <a:blip r:embed="rId29" cstate="print"/>
            <a:stretch>
              <a:fillRect/>
            </a:stretch>
          </a:blipFill>
        </p:spPr>
        <p:txBody>
          <a:bodyPr wrap="square" lIns="0" tIns="0" rIns="0" bIns="0" rtlCol="0">
            <a:noAutofit/>
          </a:bodyPr>
          <a:lstStyle/>
          <a:p>
            <a:endParaRPr/>
          </a:p>
        </p:txBody>
      </p:sp>
      <p:sp>
        <p:nvSpPr>
          <p:cNvPr id="381" name="object 381"/>
          <p:cNvSpPr/>
          <p:nvPr/>
        </p:nvSpPr>
        <p:spPr>
          <a:xfrm>
            <a:off x="2701458" y="1629637"/>
            <a:ext cx="2882608" cy="753782"/>
          </a:xfrm>
          <a:custGeom>
            <a:avLst/>
            <a:gdLst/>
            <a:ahLst/>
            <a:cxnLst/>
            <a:rect l="l" t="t" r="r" b="b"/>
            <a:pathLst>
              <a:path w="2882608" h="753782">
                <a:moveTo>
                  <a:pt x="0" y="753782"/>
                </a:moveTo>
                <a:lnTo>
                  <a:pt x="2882608" y="753782"/>
                </a:lnTo>
                <a:lnTo>
                  <a:pt x="2882608" y="0"/>
                </a:lnTo>
                <a:lnTo>
                  <a:pt x="0" y="0"/>
                </a:lnTo>
                <a:lnTo>
                  <a:pt x="0" y="753782"/>
                </a:lnTo>
                <a:close/>
              </a:path>
            </a:pathLst>
          </a:custGeom>
          <a:solidFill>
            <a:srgbClr val="FFFFFF"/>
          </a:solidFill>
        </p:spPr>
        <p:txBody>
          <a:bodyPr wrap="square" lIns="0" tIns="0" rIns="0" bIns="0" rtlCol="0">
            <a:noAutofit/>
          </a:bodyPr>
          <a:lstStyle/>
          <a:p>
            <a:endParaRPr/>
          </a:p>
        </p:txBody>
      </p:sp>
      <p:sp>
        <p:nvSpPr>
          <p:cNvPr id="382" name="object 382"/>
          <p:cNvSpPr/>
          <p:nvPr/>
        </p:nvSpPr>
        <p:spPr>
          <a:xfrm>
            <a:off x="5550025" y="1613822"/>
            <a:ext cx="2082627" cy="818228"/>
          </a:xfrm>
          <a:prstGeom prst="rect">
            <a:avLst/>
          </a:prstGeom>
          <a:blipFill>
            <a:blip r:embed="rId30" cstate="print"/>
            <a:stretch>
              <a:fillRect/>
            </a:stretch>
          </a:blipFill>
        </p:spPr>
        <p:txBody>
          <a:bodyPr wrap="square" lIns="0" tIns="0" rIns="0" bIns="0" rtlCol="0">
            <a:noAutofit/>
          </a:bodyPr>
          <a:lstStyle/>
          <a:p>
            <a:endParaRPr/>
          </a:p>
        </p:txBody>
      </p:sp>
      <p:sp>
        <p:nvSpPr>
          <p:cNvPr id="383" name="object 383"/>
          <p:cNvSpPr/>
          <p:nvPr/>
        </p:nvSpPr>
        <p:spPr>
          <a:xfrm>
            <a:off x="5584066" y="1629637"/>
            <a:ext cx="2018190" cy="753782"/>
          </a:xfrm>
          <a:custGeom>
            <a:avLst/>
            <a:gdLst/>
            <a:ahLst/>
            <a:cxnLst/>
            <a:rect l="l" t="t" r="r" b="b"/>
            <a:pathLst>
              <a:path w="2018190" h="753782">
                <a:moveTo>
                  <a:pt x="0" y="753782"/>
                </a:moveTo>
                <a:lnTo>
                  <a:pt x="2018190" y="753782"/>
                </a:lnTo>
                <a:lnTo>
                  <a:pt x="2018190" y="0"/>
                </a:lnTo>
                <a:lnTo>
                  <a:pt x="0" y="0"/>
                </a:lnTo>
                <a:lnTo>
                  <a:pt x="0" y="753782"/>
                </a:lnTo>
                <a:close/>
              </a:path>
            </a:pathLst>
          </a:custGeom>
          <a:solidFill>
            <a:srgbClr val="AEE996"/>
          </a:solidFill>
        </p:spPr>
        <p:txBody>
          <a:bodyPr wrap="square" lIns="0" tIns="0" rIns="0" bIns="0" rtlCol="0">
            <a:noAutofit/>
          </a:bodyPr>
          <a:lstStyle/>
          <a:p>
            <a:endParaRPr/>
          </a:p>
        </p:txBody>
      </p:sp>
      <p:sp>
        <p:nvSpPr>
          <p:cNvPr id="384" name="object 384"/>
          <p:cNvSpPr/>
          <p:nvPr/>
        </p:nvSpPr>
        <p:spPr>
          <a:xfrm>
            <a:off x="525337" y="504953"/>
            <a:ext cx="992256" cy="164839"/>
          </a:xfrm>
          <a:custGeom>
            <a:avLst/>
            <a:gdLst/>
            <a:ahLst/>
            <a:cxnLst/>
            <a:rect l="l" t="t" r="r" b="b"/>
            <a:pathLst>
              <a:path w="992256" h="164839">
                <a:moveTo>
                  <a:pt x="58195" y="159266"/>
                </a:moveTo>
                <a:lnTo>
                  <a:pt x="78407" y="159266"/>
                </a:lnTo>
                <a:lnTo>
                  <a:pt x="78407" y="34143"/>
                </a:lnTo>
                <a:lnTo>
                  <a:pt x="162053" y="159266"/>
                </a:lnTo>
                <a:lnTo>
                  <a:pt x="183673" y="159266"/>
                </a:lnTo>
                <a:lnTo>
                  <a:pt x="183673" y="0"/>
                </a:lnTo>
                <a:lnTo>
                  <a:pt x="163471" y="0"/>
                </a:lnTo>
                <a:lnTo>
                  <a:pt x="163471" y="125022"/>
                </a:lnTo>
                <a:lnTo>
                  <a:pt x="79815" y="0"/>
                </a:lnTo>
                <a:lnTo>
                  <a:pt x="58195" y="0"/>
                </a:lnTo>
                <a:lnTo>
                  <a:pt x="58195" y="159266"/>
                </a:lnTo>
                <a:close/>
              </a:path>
              <a:path w="992256" h="164839">
                <a:moveTo>
                  <a:pt x="241058" y="18844"/>
                </a:moveTo>
                <a:lnTo>
                  <a:pt x="327429" y="18844"/>
                </a:lnTo>
                <a:lnTo>
                  <a:pt x="327429" y="0"/>
                </a:lnTo>
                <a:lnTo>
                  <a:pt x="219984" y="0"/>
                </a:lnTo>
                <a:lnTo>
                  <a:pt x="219984" y="159266"/>
                </a:lnTo>
                <a:lnTo>
                  <a:pt x="241058" y="159266"/>
                </a:lnTo>
                <a:lnTo>
                  <a:pt x="241058" y="86928"/>
                </a:lnTo>
                <a:lnTo>
                  <a:pt x="315798" y="86928"/>
                </a:lnTo>
                <a:lnTo>
                  <a:pt x="315798" y="68083"/>
                </a:lnTo>
                <a:lnTo>
                  <a:pt x="241058" y="68083"/>
                </a:lnTo>
                <a:lnTo>
                  <a:pt x="241058" y="18844"/>
                </a:lnTo>
                <a:close/>
              </a:path>
              <a:path w="992256" h="164839">
                <a:moveTo>
                  <a:pt x="386515" y="30698"/>
                </a:moveTo>
                <a:lnTo>
                  <a:pt x="389183" y="28301"/>
                </a:lnTo>
                <a:lnTo>
                  <a:pt x="399962" y="21089"/>
                </a:lnTo>
                <a:lnTo>
                  <a:pt x="411909" y="16749"/>
                </a:lnTo>
                <a:lnTo>
                  <a:pt x="425025" y="15298"/>
                </a:lnTo>
                <a:lnTo>
                  <a:pt x="429359" y="15452"/>
                </a:lnTo>
                <a:lnTo>
                  <a:pt x="441969" y="17882"/>
                </a:lnTo>
                <a:lnTo>
                  <a:pt x="453434" y="23302"/>
                </a:lnTo>
                <a:lnTo>
                  <a:pt x="465904" y="34577"/>
                </a:lnTo>
                <a:lnTo>
                  <a:pt x="472663" y="45794"/>
                </a:lnTo>
                <a:lnTo>
                  <a:pt x="475691" y="53816"/>
                </a:lnTo>
                <a:lnTo>
                  <a:pt x="478352" y="66104"/>
                </a:lnTo>
                <a:lnTo>
                  <a:pt x="479239" y="79734"/>
                </a:lnTo>
                <a:lnTo>
                  <a:pt x="478374" y="93519"/>
                </a:lnTo>
                <a:lnTo>
                  <a:pt x="475526" y="106578"/>
                </a:lnTo>
                <a:lnTo>
                  <a:pt x="470691" y="117828"/>
                </a:lnTo>
                <a:lnTo>
                  <a:pt x="463869" y="127251"/>
                </a:lnTo>
                <a:lnTo>
                  <a:pt x="460536" y="130588"/>
                </a:lnTo>
                <a:lnTo>
                  <a:pt x="450088" y="138021"/>
                </a:lnTo>
                <a:lnTo>
                  <a:pt x="438145" y="142481"/>
                </a:lnTo>
                <a:lnTo>
                  <a:pt x="424812" y="162002"/>
                </a:lnTo>
                <a:lnTo>
                  <a:pt x="439520" y="160687"/>
                </a:lnTo>
                <a:lnTo>
                  <a:pt x="451790" y="157405"/>
                </a:lnTo>
                <a:lnTo>
                  <a:pt x="463484" y="152174"/>
                </a:lnTo>
                <a:lnTo>
                  <a:pt x="475516" y="143716"/>
                </a:lnTo>
                <a:lnTo>
                  <a:pt x="484160" y="134394"/>
                </a:lnTo>
                <a:lnTo>
                  <a:pt x="491153" y="123198"/>
                </a:lnTo>
                <a:lnTo>
                  <a:pt x="493775" y="117618"/>
                </a:lnTo>
                <a:lnTo>
                  <a:pt x="497788" y="105869"/>
                </a:lnTo>
                <a:lnTo>
                  <a:pt x="500185" y="93285"/>
                </a:lnTo>
                <a:lnTo>
                  <a:pt x="500981" y="79836"/>
                </a:lnTo>
                <a:lnTo>
                  <a:pt x="500824" y="73746"/>
                </a:lnTo>
                <a:lnTo>
                  <a:pt x="499330" y="60678"/>
                </a:lnTo>
                <a:lnTo>
                  <a:pt x="496270" y="48452"/>
                </a:lnTo>
                <a:lnTo>
                  <a:pt x="491660" y="37081"/>
                </a:lnTo>
                <a:lnTo>
                  <a:pt x="483811" y="24478"/>
                </a:lnTo>
                <a:lnTo>
                  <a:pt x="475100" y="15236"/>
                </a:lnTo>
                <a:lnTo>
                  <a:pt x="464680" y="7699"/>
                </a:lnTo>
                <a:lnTo>
                  <a:pt x="450503" y="1196"/>
                </a:lnTo>
                <a:lnTo>
                  <a:pt x="438128" y="-1825"/>
                </a:lnTo>
                <a:lnTo>
                  <a:pt x="424924" y="-2836"/>
                </a:lnTo>
                <a:lnTo>
                  <a:pt x="415435" y="-2365"/>
                </a:lnTo>
                <a:lnTo>
                  <a:pt x="402365" y="54"/>
                </a:lnTo>
                <a:lnTo>
                  <a:pt x="390427" y="4531"/>
                </a:lnTo>
                <a:lnTo>
                  <a:pt x="379622" y="11065"/>
                </a:lnTo>
                <a:lnTo>
                  <a:pt x="371765" y="62772"/>
                </a:lnTo>
                <a:lnTo>
                  <a:pt x="374888" y="49781"/>
                </a:lnTo>
                <a:lnTo>
                  <a:pt x="379805" y="39089"/>
                </a:lnTo>
                <a:lnTo>
                  <a:pt x="386515" y="30698"/>
                </a:lnTo>
                <a:close/>
              </a:path>
              <a:path w="992256" h="164839">
                <a:moveTo>
                  <a:pt x="438145" y="142481"/>
                </a:moveTo>
                <a:lnTo>
                  <a:pt x="424701" y="143968"/>
                </a:lnTo>
                <a:lnTo>
                  <a:pt x="420199" y="143807"/>
                </a:lnTo>
                <a:lnTo>
                  <a:pt x="407329" y="141317"/>
                </a:lnTo>
                <a:lnTo>
                  <a:pt x="395884" y="135827"/>
                </a:lnTo>
                <a:lnTo>
                  <a:pt x="385867" y="127352"/>
                </a:lnTo>
                <a:lnTo>
                  <a:pt x="380195" y="120090"/>
                </a:lnTo>
                <a:lnTo>
                  <a:pt x="374745" y="109127"/>
                </a:lnTo>
                <a:lnTo>
                  <a:pt x="371476" y="96452"/>
                </a:lnTo>
                <a:lnTo>
                  <a:pt x="370386" y="82064"/>
                </a:lnTo>
                <a:lnTo>
                  <a:pt x="370438" y="78064"/>
                </a:lnTo>
                <a:lnTo>
                  <a:pt x="371765" y="62772"/>
                </a:lnTo>
                <a:lnTo>
                  <a:pt x="379622" y="11065"/>
                </a:lnTo>
                <a:lnTo>
                  <a:pt x="369951" y="19655"/>
                </a:lnTo>
                <a:lnTo>
                  <a:pt x="361442" y="30592"/>
                </a:lnTo>
                <a:lnTo>
                  <a:pt x="355848" y="41408"/>
                </a:lnTo>
                <a:lnTo>
                  <a:pt x="351852" y="53525"/>
                </a:lnTo>
                <a:lnTo>
                  <a:pt x="349454" y="66942"/>
                </a:lnTo>
                <a:lnTo>
                  <a:pt x="348654" y="81659"/>
                </a:lnTo>
                <a:lnTo>
                  <a:pt x="348695" y="84473"/>
                </a:lnTo>
                <a:lnTo>
                  <a:pt x="349959" y="97219"/>
                </a:lnTo>
                <a:lnTo>
                  <a:pt x="352987" y="109553"/>
                </a:lnTo>
                <a:lnTo>
                  <a:pt x="357783" y="121476"/>
                </a:lnTo>
                <a:lnTo>
                  <a:pt x="365589" y="134110"/>
                </a:lnTo>
                <a:lnTo>
                  <a:pt x="374235" y="143422"/>
                </a:lnTo>
                <a:lnTo>
                  <a:pt x="384611" y="151161"/>
                </a:lnTo>
                <a:lnTo>
                  <a:pt x="399154" y="157953"/>
                </a:lnTo>
                <a:lnTo>
                  <a:pt x="411538" y="160987"/>
                </a:lnTo>
                <a:lnTo>
                  <a:pt x="424812" y="162002"/>
                </a:lnTo>
                <a:lnTo>
                  <a:pt x="438145" y="142481"/>
                </a:lnTo>
                <a:close/>
              </a:path>
              <a:path w="992256" h="164839">
                <a:moveTo>
                  <a:pt x="623167" y="94729"/>
                </a:moveTo>
                <a:lnTo>
                  <a:pt x="620330" y="92095"/>
                </a:lnTo>
                <a:lnTo>
                  <a:pt x="616075" y="89460"/>
                </a:lnTo>
                <a:lnTo>
                  <a:pt x="610502" y="86826"/>
                </a:lnTo>
                <a:lnTo>
                  <a:pt x="623650" y="84007"/>
                </a:lnTo>
                <a:lnTo>
                  <a:pt x="635410" y="79003"/>
                </a:lnTo>
                <a:lnTo>
                  <a:pt x="644341" y="72034"/>
                </a:lnTo>
                <a:lnTo>
                  <a:pt x="647803" y="67887"/>
                </a:lnTo>
                <a:lnTo>
                  <a:pt x="653497" y="56564"/>
                </a:lnTo>
                <a:lnTo>
                  <a:pt x="655385" y="43464"/>
                </a:lnTo>
                <a:lnTo>
                  <a:pt x="655385" y="34649"/>
                </a:lnTo>
                <a:lnTo>
                  <a:pt x="653156" y="26645"/>
                </a:lnTo>
                <a:lnTo>
                  <a:pt x="648698" y="19452"/>
                </a:lnTo>
                <a:lnTo>
                  <a:pt x="644341" y="12157"/>
                </a:lnTo>
                <a:lnTo>
                  <a:pt x="638364" y="7193"/>
                </a:lnTo>
                <a:lnTo>
                  <a:pt x="631069" y="4255"/>
                </a:lnTo>
                <a:lnTo>
                  <a:pt x="625603" y="2567"/>
                </a:lnTo>
                <a:lnTo>
                  <a:pt x="613656" y="641"/>
                </a:lnTo>
                <a:lnTo>
                  <a:pt x="598648" y="0"/>
                </a:lnTo>
                <a:lnTo>
                  <a:pt x="528032" y="0"/>
                </a:lnTo>
                <a:lnTo>
                  <a:pt x="528032" y="159266"/>
                </a:lnTo>
                <a:lnTo>
                  <a:pt x="549105" y="159266"/>
                </a:lnTo>
                <a:lnTo>
                  <a:pt x="549105" y="88549"/>
                </a:lnTo>
                <a:lnTo>
                  <a:pt x="573522" y="88549"/>
                </a:lnTo>
                <a:lnTo>
                  <a:pt x="549105" y="70312"/>
                </a:lnTo>
                <a:lnTo>
                  <a:pt x="549105" y="17628"/>
                </a:lnTo>
                <a:lnTo>
                  <a:pt x="601431" y="17649"/>
                </a:lnTo>
                <a:lnTo>
                  <a:pt x="615522" y="19654"/>
                </a:lnTo>
                <a:lnTo>
                  <a:pt x="625396" y="24923"/>
                </a:lnTo>
                <a:lnTo>
                  <a:pt x="630867" y="29685"/>
                </a:lnTo>
                <a:lnTo>
                  <a:pt x="633602" y="35966"/>
                </a:lnTo>
                <a:lnTo>
                  <a:pt x="633602" y="48631"/>
                </a:lnTo>
                <a:lnTo>
                  <a:pt x="632184" y="53392"/>
                </a:lnTo>
                <a:lnTo>
                  <a:pt x="629347" y="57749"/>
                </a:lnTo>
                <a:lnTo>
                  <a:pt x="626611" y="62105"/>
                </a:lnTo>
                <a:lnTo>
                  <a:pt x="622457" y="65348"/>
                </a:lnTo>
                <a:lnTo>
                  <a:pt x="616986" y="67273"/>
                </a:lnTo>
                <a:lnTo>
                  <a:pt x="611617" y="69299"/>
                </a:lnTo>
                <a:lnTo>
                  <a:pt x="604018" y="70312"/>
                </a:lnTo>
                <a:lnTo>
                  <a:pt x="594393" y="70312"/>
                </a:lnTo>
                <a:lnTo>
                  <a:pt x="588517" y="90068"/>
                </a:lnTo>
                <a:lnTo>
                  <a:pt x="591759" y="91487"/>
                </a:lnTo>
                <a:lnTo>
                  <a:pt x="594900" y="93513"/>
                </a:lnTo>
                <a:lnTo>
                  <a:pt x="598041" y="95539"/>
                </a:lnTo>
                <a:lnTo>
                  <a:pt x="601587" y="99085"/>
                </a:lnTo>
                <a:lnTo>
                  <a:pt x="605639" y="104151"/>
                </a:lnTo>
                <a:lnTo>
                  <a:pt x="612781" y="114023"/>
                </a:lnTo>
                <a:lnTo>
                  <a:pt x="620836" y="126136"/>
                </a:lnTo>
                <a:lnTo>
                  <a:pt x="641910" y="159266"/>
                </a:lnTo>
                <a:lnTo>
                  <a:pt x="668353" y="159266"/>
                </a:lnTo>
                <a:lnTo>
                  <a:pt x="640694" y="115904"/>
                </a:lnTo>
                <a:lnTo>
                  <a:pt x="639440" y="113991"/>
                </a:lnTo>
                <a:lnTo>
                  <a:pt x="631528" y="103456"/>
                </a:lnTo>
                <a:lnTo>
                  <a:pt x="623167" y="94729"/>
                </a:lnTo>
                <a:close/>
              </a:path>
              <a:path w="992256" h="164839">
                <a:moveTo>
                  <a:pt x="594393" y="70312"/>
                </a:moveTo>
                <a:lnTo>
                  <a:pt x="549105" y="70312"/>
                </a:lnTo>
                <a:lnTo>
                  <a:pt x="573522" y="88549"/>
                </a:lnTo>
                <a:lnTo>
                  <a:pt x="578993" y="88549"/>
                </a:lnTo>
                <a:lnTo>
                  <a:pt x="582843" y="88751"/>
                </a:lnTo>
                <a:lnTo>
                  <a:pt x="585275" y="89258"/>
                </a:lnTo>
                <a:lnTo>
                  <a:pt x="588517" y="90068"/>
                </a:lnTo>
                <a:lnTo>
                  <a:pt x="594393" y="70312"/>
                </a:lnTo>
                <a:close/>
              </a:path>
              <a:path w="992256" h="164839">
                <a:moveTo>
                  <a:pt x="687502" y="159266"/>
                </a:moveTo>
                <a:lnTo>
                  <a:pt x="707866" y="159266"/>
                </a:lnTo>
                <a:lnTo>
                  <a:pt x="707866" y="23707"/>
                </a:lnTo>
                <a:lnTo>
                  <a:pt x="753964" y="159266"/>
                </a:lnTo>
                <a:lnTo>
                  <a:pt x="772910" y="159266"/>
                </a:lnTo>
                <a:lnTo>
                  <a:pt x="819211" y="25936"/>
                </a:lnTo>
                <a:lnTo>
                  <a:pt x="819211" y="159266"/>
                </a:lnTo>
                <a:lnTo>
                  <a:pt x="839474" y="159266"/>
                </a:lnTo>
                <a:lnTo>
                  <a:pt x="839474" y="0"/>
                </a:lnTo>
                <a:lnTo>
                  <a:pt x="811207" y="0"/>
                </a:lnTo>
                <a:lnTo>
                  <a:pt x="773011" y="110838"/>
                </a:lnTo>
                <a:lnTo>
                  <a:pt x="772384" y="112671"/>
                </a:lnTo>
                <a:lnTo>
                  <a:pt x="767779" y="126352"/>
                </a:lnTo>
                <a:lnTo>
                  <a:pt x="764602" y="136369"/>
                </a:lnTo>
                <a:lnTo>
                  <a:pt x="762981" y="131101"/>
                </a:lnTo>
                <a:lnTo>
                  <a:pt x="760448" y="123300"/>
                </a:lnTo>
                <a:lnTo>
                  <a:pt x="757003" y="112763"/>
                </a:lnTo>
                <a:lnTo>
                  <a:pt x="719213" y="0"/>
                </a:lnTo>
                <a:lnTo>
                  <a:pt x="687502" y="0"/>
                </a:lnTo>
                <a:lnTo>
                  <a:pt x="687502" y="159266"/>
                </a:lnTo>
                <a:close/>
              </a:path>
              <a:path w="992256" h="164839">
                <a:moveTo>
                  <a:pt x="894488" y="140422"/>
                </a:moveTo>
                <a:lnTo>
                  <a:pt x="894488" y="86218"/>
                </a:lnTo>
                <a:lnTo>
                  <a:pt x="982632" y="86218"/>
                </a:lnTo>
                <a:lnTo>
                  <a:pt x="982632" y="67576"/>
                </a:lnTo>
                <a:lnTo>
                  <a:pt x="894488" y="67576"/>
                </a:lnTo>
                <a:lnTo>
                  <a:pt x="894488" y="18844"/>
                </a:lnTo>
                <a:lnTo>
                  <a:pt x="988609" y="18844"/>
                </a:lnTo>
                <a:lnTo>
                  <a:pt x="988609" y="0"/>
                </a:lnTo>
                <a:lnTo>
                  <a:pt x="873414" y="0"/>
                </a:lnTo>
                <a:lnTo>
                  <a:pt x="873414" y="159266"/>
                </a:lnTo>
                <a:lnTo>
                  <a:pt x="992256" y="159266"/>
                </a:lnTo>
                <a:lnTo>
                  <a:pt x="992256" y="140422"/>
                </a:lnTo>
                <a:lnTo>
                  <a:pt x="894488" y="140422"/>
                </a:lnTo>
                <a:close/>
              </a:path>
              <a:path w="992256" h="164839">
                <a:moveTo>
                  <a:pt x="0" y="0"/>
                </a:moveTo>
                <a:lnTo>
                  <a:pt x="0" y="159266"/>
                </a:lnTo>
                <a:lnTo>
                  <a:pt x="21073" y="159266"/>
                </a:lnTo>
                <a:lnTo>
                  <a:pt x="21073" y="0"/>
                </a:lnTo>
                <a:lnTo>
                  <a:pt x="0" y="0"/>
                </a:lnTo>
                <a:close/>
              </a:path>
            </a:pathLst>
          </a:custGeom>
          <a:solidFill>
            <a:srgbClr val="FFFFFF"/>
          </a:solidFill>
        </p:spPr>
        <p:txBody>
          <a:bodyPr wrap="square" lIns="0" tIns="0" rIns="0" bIns="0" rtlCol="0">
            <a:noAutofit/>
          </a:bodyPr>
          <a:lstStyle/>
          <a:p>
            <a:endParaRPr b="1" dirty="0"/>
          </a:p>
        </p:txBody>
      </p:sp>
      <p:sp>
        <p:nvSpPr>
          <p:cNvPr id="385" name="object 385"/>
          <p:cNvSpPr/>
          <p:nvPr/>
        </p:nvSpPr>
        <p:spPr>
          <a:xfrm>
            <a:off x="1669769" y="644463"/>
            <a:ext cx="25632" cy="19756"/>
          </a:xfrm>
          <a:custGeom>
            <a:avLst/>
            <a:gdLst/>
            <a:ahLst/>
            <a:cxnLst/>
            <a:rect l="l" t="t" r="r" b="b"/>
            <a:pathLst>
              <a:path w="25632" h="19756">
                <a:moveTo>
                  <a:pt x="0" y="19756"/>
                </a:moveTo>
                <a:lnTo>
                  <a:pt x="422" y="19755"/>
                </a:lnTo>
                <a:lnTo>
                  <a:pt x="13801" y="19052"/>
                </a:lnTo>
                <a:lnTo>
                  <a:pt x="25632" y="17020"/>
                </a:lnTo>
                <a:lnTo>
                  <a:pt x="16311" y="0"/>
                </a:lnTo>
                <a:lnTo>
                  <a:pt x="8105" y="911"/>
                </a:lnTo>
                <a:lnTo>
                  <a:pt x="0" y="19756"/>
                </a:lnTo>
                <a:close/>
              </a:path>
            </a:pathLst>
          </a:custGeom>
          <a:solidFill>
            <a:srgbClr val="FFFFFF"/>
          </a:solidFill>
        </p:spPr>
        <p:txBody>
          <a:bodyPr wrap="square" lIns="0" tIns="0" rIns="0" bIns="0" rtlCol="0">
            <a:noAutofit/>
          </a:bodyPr>
          <a:lstStyle/>
          <a:p>
            <a:endParaRPr/>
          </a:p>
        </p:txBody>
      </p:sp>
      <p:sp>
        <p:nvSpPr>
          <p:cNvPr id="386" name="object 386"/>
          <p:cNvSpPr/>
          <p:nvPr/>
        </p:nvSpPr>
        <p:spPr>
          <a:xfrm>
            <a:off x="1773211" y="504953"/>
            <a:ext cx="118842" cy="159266"/>
          </a:xfrm>
          <a:custGeom>
            <a:avLst/>
            <a:gdLst/>
            <a:ahLst/>
            <a:cxnLst/>
            <a:rect l="l" t="t" r="r" b="b"/>
            <a:pathLst>
              <a:path w="118842" h="159266">
                <a:moveTo>
                  <a:pt x="21073" y="140422"/>
                </a:moveTo>
                <a:lnTo>
                  <a:pt x="21073" y="86218"/>
                </a:lnTo>
                <a:lnTo>
                  <a:pt x="109217" y="86218"/>
                </a:lnTo>
                <a:lnTo>
                  <a:pt x="109217" y="67576"/>
                </a:lnTo>
                <a:lnTo>
                  <a:pt x="21073" y="67576"/>
                </a:lnTo>
                <a:lnTo>
                  <a:pt x="21073" y="18844"/>
                </a:lnTo>
                <a:lnTo>
                  <a:pt x="115194" y="18844"/>
                </a:lnTo>
                <a:lnTo>
                  <a:pt x="115194" y="0"/>
                </a:lnTo>
                <a:lnTo>
                  <a:pt x="0" y="0"/>
                </a:lnTo>
                <a:lnTo>
                  <a:pt x="0" y="159266"/>
                </a:lnTo>
                <a:lnTo>
                  <a:pt x="118842" y="159266"/>
                </a:lnTo>
                <a:lnTo>
                  <a:pt x="118842" y="140422"/>
                </a:lnTo>
                <a:lnTo>
                  <a:pt x="21073" y="140422"/>
                </a:lnTo>
                <a:close/>
              </a:path>
            </a:pathLst>
          </a:custGeom>
          <a:solidFill>
            <a:srgbClr val="FFFFFF"/>
          </a:solidFill>
        </p:spPr>
        <p:txBody>
          <a:bodyPr wrap="square" lIns="0" tIns="0" rIns="0" bIns="0" rtlCol="0">
            <a:noAutofit/>
          </a:bodyPr>
          <a:lstStyle/>
          <a:p>
            <a:endParaRPr/>
          </a:p>
        </p:txBody>
      </p:sp>
      <p:sp>
        <p:nvSpPr>
          <p:cNvPr id="387" name="object 387"/>
          <p:cNvSpPr/>
          <p:nvPr/>
        </p:nvSpPr>
        <p:spPr>
          <a:xfrm>
            <a:off x="1612323" y="504953"/>
            <a:ext cx="131607" cy="159266"/>
          </a:xfrm>
          <a:custGeom>
            <a:avLst/>
            <a:gdLst/>
            <a:ahLst/>
            <a:cxnLst/>
            <a:rect l="l" t="t" r="r" b="b"/>
            <a:pathLst>
              <a:path w="131607" h="159266">
                <a:moveTo>
                  <a:pt x="96755" y="152073"/>
                </a:moveTo>
                <a:lnTo>
                  <a:pt x="102024" y="148527"/>
                </a:lnTo>
                <a:lnTo>
                  <a:pt x="107292" y="145082"/>
                </a:lnTo>
                <a:lnTo>
                  <a:pt x="112155" y="140219"/>
                </a:lnTo>
                <a:lnTo>
                  <a:pt x="116512" y="134140"/>
                </a:lnTo>
                <a:lnTo>
                  <a:pt x="116643" y="133958"/>
                </a:lnTo>
                <a:lnTo>
                  <a:pt x="122644" y="123604"/>
                </a:lnTo>
                <a:lnTo>
                  <a:pt x="127454" y="110939"/>
                </a:lnTo>
                <a:lnTo>
                  <a:pt x="129054" y="104638"/>
                </a:lnTo>
                <a:lnTo>
                  <a:pt x="130963" y="92330"/>
                </a:lnTo>
                <a:lnTo>
                  <a:pt x="131607" y="78721"/>
                </a:lnTo>
                <a:lnTo>
                  <a:pt x="131607" y="78507"/>
                </a:lnTo>
                <a:lnTo>
                  <a:pt x="130914" y="64942"/>
                </a:lnTo>
                <a:lnTo>
                  <a:pt x="128862" y="52424"/>
                </a:lnTo>
                <a:lnTo>
                  <a:pt x="125427" y="40931"/>
                </a:lnTo>
                <a:lnTo>
                  <a:pt x="122171" y="33513"/>
                </a:lnTo>
                <a:lnTo>
                  <a:pt x="115314" y="22719"/>
                </a:lnTo>
                <a:lnTo>
                  <a:pt x="106583" y="13677"/>
                </a:lnTo>
                <a:lnTo>
                  <a:pt x="95594" y="6579"/>
                </a:lnTo>
                <a:lnTo>
                  <a:pt x="83179" y="2330"/>
                </a:lnTo>
                <a:lnTo>
                  <a:pt x="69685" y="475"/>
                </a:lnTo>
                <a:lnTo>
                  <a:pt x="54811" y="0"/>
                </a:lnTo>
                <a:lnTo>
                  <a:pt x="0" y="0"/>
                </a:lnTo>
                <a:lnTo>
                  <a:pt x="0" y="159266"/>
                </a:lnTo>
                <a:lnTo>
                  <a:pt x="57445" y="159266"/>
                </a:lnTo>
                <a:lnTo>
                  <a:pt x="65550" y="140422"/>
                </a:lnTo>
                <a:lnTo>
                  <a:pt x="21073" y="140422"/>
                </a:lnTo>
                <a:lnTo>
                  <a:pt x="21073" y="18844"/>
                </a:lnTo>
                <a:lnTo>
                  <a:pt x="57257" y="18861"/>
                </a:lnTo>
                <a:lnTo>
                  <a:pt x="71717" y="19753"/>
                </a:lnTo>
                <a:lnTo>
                  <a:pt x="81761" y="22086"/>
                </a:lnTo>
                <a:lnTo>
                  <a:pt x="93145" y="29334"/>
                </a:lnTo>
                <a:lnTo>
                  <a:pt x="101720" y="40019"/>
                </a:lnTo>
                <a:lnTo>
                  <a:pt x="106492" y="50933"/>
                </a:lnTo>
                <a:lnTo>
                  <a:pt x="109068" y="63478"/>
                </a:lnTo>
                <a:lnTo>
                  <a:pt x="109926" y="78417"/>
                </a:lnTo>
                <a:lnTo>
                  <a:pt x="109789" y="84753"/>
                </a:lnTo>
                <a:lnTo>
                  <a:pt x="108465" y="97854"/>
                </a:lnTo>
                <a:lnTo>
                  <a:pt x="105772" y="109116"/>
                </a:lnTo>
                <a:lnTo>
                  <a:pt x="102935" y="117525"/>
                </a:lnTo>
                <a:lnTo>
                  <a:pt x="99085" y="124313"/>
                </a:lnTo>
                <a:lnTo>
                  <a:pt x="94020" y="129277"/>
                </a:lnTo>
                <a:lnTo>
                  <a:pt x="90474" y="132823"/>
                </a:lnTo>
                <a:lnTo>
                  <a:pt x="85712" y="135559"/>
                </a:lnTo>
                <a:lnTo>
                  <a:pt x="79734" y="137585"/>
                </a:lnTo>
                <a:lnTo>
                  <a:pt x="73757" y="139510"/>
                </a:lnTo>
                <a:lnTo>
                  <a:pt x="83078" y="156531"/>
                </a:lnTo>
                <a:lnTo>
                  <a:pt x="90474" y="154707"/>
                </a:lnTo>
                <a:lnTo>
                  <a:pt x="96755" y="152073"/>
                </a:lnTo>
                <a:close/>
              </a:path>
            </a:pathLst>
          </a:custGeom>
          <a:solidFill>
            <a:srgbClr val="FFFFFF"/>
          </a:solidFill>
        </p:spPr>
        <p:txBody>
          <a:bodyPr wrap="square" lIns="0" tIns="0" rIns="0" bIns="0" rtlCol="0">
            <a:noAutofit/>
          </a:bodyPr>
          <a:lstStyle/>
          <a:p>
            <a:endParaRPr/>
          </a:p>
        </p:txBody>
      </p:sp>
      <p:sp>
        <p:nvSpPr>
          <p:cNvPr id="388" name="object 388"/>
          <p:cNvSpPr/>
          <p:nvPr/>
        </p:nvSpPr>
        <p:spPr>
          <a:xfrm>
            <a:off x="521031" y="807985"/>
            <a:ext cx="1195236" cy="288240"/>
          </a:xfrm>
          <a:custGeom>
            <a:avLst/>
            <a:gdLst/>
            <a:ahLst/>
            <a:cxnLst/>
            <a:rect l="l" t="t" r="r" b="b"/>
            <a:pathLst>
              <a:path w="1195236" h="288240">
                <a:moveTo>
                  <a:pt x="1186390" y="206744"/>
                </a:moveTo>
                <a:lnTo>
                  <a:pt x="1181365" y="195514"/>
                </a:lnTo>
                <a:lnTo>
                  <a:pt x="1177460" y="183440"/>
                </a:lnTo>
                <a:lnTo>
                  <a:pt x="1174673" y="170522"/>
                </a:lnTo>
                <a:lnTo>
                  <a:pt x="1173001" y="156757"/>
                </a:lnTo>
                <a:lnTo>
                  <a:pt x="1173863" y="248525"/>
                </a:lnTo>
                <a:lnTo>
                  <a:pt x="1175830" y="250625"/>
                </a:lnTo>
                <a:lnTo>
                  <a:pt x="1185179" y="259432"/>
                </a:lnTo>
                <a:lnTo>
                  <a:pt x="1195236" y="267069"/>
                </a:lnTo>
                <a:lnTo>
                  <a:pt x="1192537" y="217133"/>
                </a:lnTo>
                <a:lnTo>
                  <a:pt x="1186390" y="206744"/>
                </a:lnTo>
                <a:close/>
              </a:path>
              <a:path w="1195236" h="288240">
                <a:moveTo>
                  <a:pt x="1172445" y="142144"/>
                </a:moveTo>
                <a:lnTo>
                  <a:pt x="1173023" y="127420"/>
                </a:lnTo>
                <a:lnTo>
                  <a:pt x="1174729" y="113719"/>
                </a:lnTo>
                <a:lnTo>
                  <a:pt x="1177567" y="100842"/>
                </a:lnTo>
                <a:lnTo>
                  <a:pt x="1181540" y="88788"/>
                </a:lnTo>
                <a:lnTo>
                  <a:pt x="1186652" y="77556"/>
                </a:lnTo>
                <a:lnTo>
                  <a:pt x="1192906" y="67142"/>
                </a:lnTo>
                <a:lnTo>
                  <a:pt x="1200306" y="57546"/>
                </a:lnTo>
                <a:lnTo>
                  <a:pt x="1212110" y="45948"/>
                </a:lnTo>
                <a:lnTo>
                  <a:pt x="1222531" y="38525"/>
                </a:lnTo>
                <a:lnTo>
                  <a:pt x="1233818" y="32751"/>
                </a:lnTo>
                <a:lnTo>
                  <a:pt x="1245968" y="28627"/>
                </a:lnTo>
                <a:lnTo>
                  <a:pt x="1258979" y="26153"/>
                </a:lnTo>
                <a:lnTo>
                  <a:pt x="1272848" y="25328"/>
                </a:lnTo>
                <a:lnTo>
                  <a:pt x="1275149" y="25348"/>
                </a:lnTo>
                <a:lnTo>
                  <a:pt x="1289369" y="26409"/>
                </a:lnTo>
                <a:lnTo>
                  <a:pt x="1302537" y="29087"/>
                </a:lnTo>
                <a:lnTo>
                  <a:pt x="1314657" y="33381"/>
                </a:lnTo>
                <a:lnTo>
                  <a:pt x="1325734" y="39287"/>
                </a:lnTo>
                <a:lnTo>
                  <a:pt x="1335774" y="46802"/>
                </a:lnTo>
                <a:lnTo>
                  <a:pt x="1344781" y="55925"/>
                </a:lnTo>
                <a:lnTo>
                  <a:pt x="1352461" y="66371"/>
                </a:lnTo>
                <a:lnTo>
                  <a:pt x="1358102" y="76598"/>
                </a:lnTo>
                <a:lnTo>
                  <a:pt x="1362716" y="87821"/>
                </a:lnTo>
                <a:lnTo>
                  <a:pt x="1366306" y="100045"/>
                </a:lnTo>
                <a:lnTo>
                  <a:pt x="1368870" y="113273"/>
                </a:lnTo>
                <a:lnTo>
                  <a:pt x="1370408" y="127507"/>
                </a:lnTo>
                <a:lnTo>
                  <a:pt x="1370921" y="142752"/>
                </a:lnTo>
                <a:lnTo>
                  <a:pt x="1370920" y="143322"/>
                </a:lnTo>
                <a:lnTo>
                  <a:pt x="1370334" y="158345"/>
                </a:lnTo>
                <a:lnTo>
                  <a:pt x="1368657" y="172388"/>
                </a:lnTo>
                <a:lnTo>
                  <a:pt x="1365891" y="185452"/>
                </a:lnTo>
                <a:lnTo>
                  <a:pt x="1362037" y="197539"/>
                </a:lnTo>
                <a:lnTo>
                  <a:pt x="1357099" y="208652"/>
                </a:lnTo>
                <a:lnTo>
                  <a:pt x="1351076" y="218791"/>
                </a:lnTo>
                <a:lnTo>
                  <a:pt x="1343971" y="227958"/>
                </a:lnTo>
                <a:lnTo>
                  <a:pt x="1332289" y="239003"/>
                </a:lnTo>
                <a:lnTo>
                  <a:pt x="1321927" y="245969"/>
                </a:lnTo>
                <a:lnTo>
                  <a:pt x="1310559" y="251387"/>
                </a:lnTo>
                <a:lnTo>
                  <a:pt x="1298184" y="255256"/>
                </a:lnTo>
                <a:lnTo>
                  <a:pt x="1284803" y="257578"/>
                </a:lnTo>
                <a:lnTo>
                  <a:pt x="1270416" y="258352"/>
                </a:lnTo>
                <a:lnTo>
                  <a:pt x="1268763" y="258341"/>
                </a:lnTo>
                <a:lnTo>
                  <a:pt x="1255041" y="257289"/>
                </a:lnTo>
                <a:lnTo>
                  <a:pt x="1242198" y="254531"/>
                </a:lnTo>
                <a:lnTo>
                  <a:pt x="1230231" y="250067"/>
                </a:lnTo>
                <a:lnTo>
                  <a:pt x="1219142" y="243897"/>
                </a:lnTo>
                <a:lnTo>
                  <a:pt x="1208931" y="236021"/>
                </a:lnTo>
                <a:lnTo>
                  <a:pt x="1199597" y="226438"/>
                </a:lnTo>
                <a:lnTo>
                  <a:pt x="1192537" y="217133"/>
                </a:lnTo>
                <a:lnTo>
                  <a:pt x="1195236" y="267069"/>
                </a:lnTo>
                <a:lnTo>
                  <a:pt x="1206002" y="273533"/>
                </a:lnTo>
                <a:lnTo>
                  <a:pt x="1217475" y="278825"/>
                </a:lnTo>
                <a:lnTo>
                  <a:pt x="1229654" y="282942"/>
                </a:lnTo>
                <a:lnTo>
                  <a:pt x="1242538" y="285885"/>
                </a:lnTo>
                <a:lnTo>
                  <a:pt x="1256126" y="287651"/>
                </a:lnTo>
                <a:lnTo>
                  <a:pt x="1270416" y="288240"/>
                </a:lnTo>
                <a:lnTo>
                  <a:pt x="1275947" y="288157"/>
                </a:lnTo>
                <a:lnTo>
                  <a:pt x="1290051" y="287146"/>
                </a:lnTo>
                <a:lnTo>
                  <a:pt x="1303444" y="284984"/>
                </a:lnTo>
                <a:lnTo>
                  <a:pt x="1316127" y="281673"/>
                </a:lnTo>
                <a:lnTo>
                  <a:pt x="1328101" y="277213"/>
                </a:lnTo>
                <a:lnTo>
                  <a:pt x="1339364" y="271607"/>
                </a:lnTo>
                <a:lnTo>
                  <a:pt x="1349917" y="264855"/>
                </a:lnTo>
                <a:lnTo>
                  <a:pt x="1359761" y="256958"/>
                </a:lnTo>
                <a:lnTo>
                  <a:pt x="1368894" y="247917"/>
                </a:lnTo>
                <a:lnTo>
                  <a:pt x="1377323" y="237620"/>
                </a:lnTo>
                <a:lnTo>
                  <a:pt x="1383968" y="227626"/>
                </a:lnTo>
                <a:lnTo>
                  <a:pt x="1389726" y="216936"/>
                </a:lnTo>
                <a:lnTo>
                  <a:pt x="1394598" y="205551"/>
                </a:lnTo>
                <a:lnTo>
                  <a:pt x="1398585" y="193470"/>
                </a:lnTo>
                <a:lnTo>
                  <a:pt x="1401685" y="180694"/>
                </a:lnTo>
                <a:lnTo>
                  <a:pt x="1403900" y="167223"/>
                </a:lnTo>
                <a:lnTo>
                  <a:pt x="1405229" y="153056"/>
                </a:lnTo>
                <a:lnTo>
                  <a:pt x="1405672" y="138193"/>
                </a:lnTo>
                <a:lnTo>
                  <a:pt x="1405486" y="129127"/>
                </a:lnTo>
                <a:lnTo>
                  <a:pt x="1404404" y="115051"/>
                </a:lnTo>
                <a:lnTo>
                  <a:pt x="1402357" y="101629"/>
                </a:lnTo>
                <a:lnTo>
                  <a:pt x="1399345" y="88858"/>
                </a:lnTo>
                <a:lnTo>
                  <a:pt x="1395367" y="76739"/>
                </a:lnTo>
                <a:lnTo>
                  <a:pt x="1390425" y="65269"/>
                </a:lnTo>
                <a:lnTo>
                  <a:pt x="1384517" y="54448"/>
                </a:lnTo>
                <a:lnTo>
                  <a:pt x="1377644" y="44276"/>
                </a:lnTo>
                <a:lnTo>
                  <a:pt x="1369806" y="34750"/>
                </a:lnTo>
                <a:lnTo>
                  <a:pt x="1359857" y="24934"/>
                </a:lnTo>
                <a:lnTo>
                  <a:pt x="1349871" y="17055"/>
                </a:lnTo>
                <a:lnTo>
                  <a:pt x="1339183" y="10389"/>
                </a:lnTo>
                <a:lnTo>
                  <a:pt x="1327792" y="4934"/>
                </a:lnTo>
                <a:lnTo>
                  <a:pt x="1315697" y="692"/>
                </a:lnTo>
                <a:lnTo>
                  <a:pt x="1302898" y="-2337"/>
                </a:lnTo>
                <a:lnTo>
                  <a:pt x="1289392" y="-4155"/>
                </a:lnTo>
                <a:lnTo>
                  <a:pt x="1275178" y="-4761"/>
                </a:lnTo>
                <a:lnTo>
                  <a:pt x="1267148" y="-4595"/>
                </a:lnTo>
                <a:lnTo>
                  <a:pt x="1253012" y="-3428"/>
                </a:lnTo>
                <a:lnTo>
                  <a:pt x="1239609" y="-1146"/>
                </a:lnTo>
                <a:lnTo>
                  <a:pt x="1226939" y="2250"/>
                </a:lnTo>
                <a:lnTo>
                  <a:pt x="1215001" y="6763"/>
                </a:lnTo>
                <a:lnTo>
                  <a:pt x="1203795" y="12391"/>
                </a:lnTo>
                <a:lnTo>
                  <a:pt x="1193322" y="19134"/>
                </a:lnTo>
                <a:lnTo>
                  <a:pt x="1183581" y="26993"/>
                </a:lnTo>
                <a:lnTo>
                  <a:pt x="1174572" y="35966"/>
                </a:lnTo>
                <a:lnTo>
                  <a:pt x="1166360" y="45976"/>
                </a:lnTo>
                <a:lnTo>
                  <a:pt x="1159624" y="56012"/>
                </a:lnTo>
                <a:lnTo>
                  <a:pt x="1153784" y="66720"/>
                </a:lnTo>
                <a:lnTo>
                  <a:pt x="1148840" y="78100"/>
                </a:lnTo>
                <a:lnTo>
                  <a:pt x="1144793" y="90152"/>
                </a:lnTo>
                <a:lnTo>
                  <a:pt x="1141644" y="102876"/>
                </a:lnTo>
                <a:lnTo>
                  <a:pt x="1139394" y="116273"/>
                </a:lnTo>
                <a:lnTo>
                  <a:pt x="1138043" y="130341"/>
                </a:lnTo>
                <a:lnTo>
                  <a:pt x="1137593" y="145082"/>
                </a:lnTo>
                <a:lnTo>
                  <a:pt x="1137788" y="154268"/>
                </a:lnTo>
                <a:lnTo>
                  <a:pt x="1138894" y="168294"/>
                </a:lnTo>
                <a:lnTo>
                  <a:pt x="1140976" y="181677"/>
                </a:lnTo>
                <a:lnTo>
                  <a:pt x="1144033" y="194418"/>
                </a:lnTo>
                <a:lnTo>
                  <a:pt x="1148062" y="206518"/>
                </a:lnTo>
                <a:lnTo>
                  <a:pt x="1153062" y="217978"/>
                </a:lnTo>
                <a:lnTo>
                  <a:pt x="1159029" y="228798"/>
                </a:lnTo>
                <a:lnTo>
                  <a:pt x="1165964" y="238980"/>
                </a:lnTo>
                <a:lnTo>
                  <a:pt x="1173863" y="248525"/>
                </a:lnTo>
                <a:lnTo>
                  <a:pt x="1173001" y="156757"/>
                </a:lnTo>
                <a:lnTo>
                  <a:pt x="1172445" y="142144"/>
                </a:lnTo>
                <a:close/>
              </a:path>
              <a:path w="1195236" h="288240">
                <a:moveTo>
                  <a:pt x="273438" y="283478"/>
                </a:moveTo>
                <a:lnTo>
                  <a:pt x="310003" y="283478"/>
                </a:lnTo>
                <a:lnTo>
                  <a:pt x="414975" y="0"/>
                </a:lnTo>
                <a:lnTo>
                  <a:pt x="379201" y="0"/>
                </a:lnTo>
                <a:lnTo>
                  <a:pt x="299131" y="224412"/>
                </a:lnTo>
                <a:lnTo>
                  <a:pt x="298814" y="225290"/>
                </a:lnTo>
                <a:lnTo>
                  <a:pt x="294924" y="237958"/>
                </a:lnTo>
                <a:lnTo>
                  <a:pt x="292607" y="249842"/>
                </a:lnTo>
                <a:lnTo>
                  <a:pt x="291759" y="249434"/>
                </a:lnTo>
                <a:lnTo>
                  <a:pt x="289356" y="236300"/>
                </a:lnTo>
                <a:lnTo>
                  <a:pt x="286082" y="224716"/>
                </a:lnTo>
                <a:lnTo>
                  <a:pt x="207604" y="0"/>
                </a:lnTo>
                <a:lnTo>
                  <a:pt x="170644" y="0"/>
                </a:lnTo>
                <a:lnTo>
                  <a:pt x="273438" y="283478"/>
                </a:lnTo>
                <a:close/>
              </a:path>
              <a:path w="1195236" h="288240">
                <a:moveTo>
                  <a:pt x="33210" y="253388"/>
                </a:moveTo>
                <a:lnTo>
                  <a:pt x="33210" y="154201"/>
                </a:lnTo>
                <a:lnTo>
                  <a:pt x="135609" y="154201"/>
                </a:lnTo>
                <a:lnTo>
                  <a:pt x="135609" y="124313"/>
                </a:lnTo>
                <a:lnTo>
                  <a:pt x="33210" y="124313"/>
                </a:lnTo>
                <a:lnTo>
                  <a:pt x="33210" y="30090"/>
                </a:lnTo>
                <a:lnTo>
                  <a:pt x="143907" y="30090"/>
                </a:lnTo>
                <a:lnTo>
                  <a:pt x="143907" y="0"/>
                </a:lnTo>
                <a:lnTo>
                  <a:pt x="0" y="0"/>
                </a:lnTo>
                <a:lnTo>
                  <a:pt x="0" y="283478"/>
                </a:lnTo>
                <a:lnTo>
                  <a:pt x="150239" y="283478"/>
                </a:lnTo>
                <a:lnTo>
                  <a:pt x="150239" y="253388"/>
                </a:lnTo>
                <a:lnTo>
                  <a:pt x="33210" y="253388"/>
                </a:lnTo>
                <a:close/>
              </a:path>
              <a:path w="1195236" h="288240">
                <a:moveTo>
                  <a:pt x="489127" y="253388"/>
                </a:moveTo>
                <a:lnTo>
                  <a:pt x="489127" y="154201"/>
                </a:lnTo>
                <a:lnTo>
                  <a:pt x="591506" y="154201"/>
                </a:lnTo>
                <a:lnTo>
                  <a:pt x="591506" y="124313"/>
                </a:lnTo>
                <a:lnTo>
                  <a:pt x="489127" y="124313"/>
                </a:lnTo>
                <a:lnTo>
                  <a:pt x="489127" y="30090"/>
                </a:lnTo>
                <a:lnTo>
                  <a:pt x="599814" y="30090"/>
                </a:lnTo>
                <a:lnTo>
                  <a:pt x="599814" y="0"/>
                </a:lnTo>
                <a:lnTo>
                  <a:pt x="455916" y="0"/>
                </a:lnTo>
                <a:lnTo>
                  <a:pt x="455916" y="283478"/>
                </a:lnTo>
                <a:lnTo>
                  <a:pt x="606196" y="283478"/>
                </a:lnTo>
                <a:lnTo>
                  <a:pt x="606196" y="253388"/>
                </a:lnTo>
                <a:lnTo>
                  <a:pt x="489127" y="253388"/>
                </a:lnTo>
                <a:close/>
              </a:path>
              <a:path w="1195236" h="288240">
                <a:moveTo>
                  <a:pt x="855750" y="220042"/>
                </a:moveTo>
                <a:lnTo>
                  <a:pt x="856426" y="232297"/>
                </a:lnTo>
                <a:lnTo>
                  <a:pt x="857457" y="241331"/>
                </a:lnTo>
                <a:lnTo>
                  <a:pt x="856647" y="241331"/>
                </a:lnTo>
                <a:lnTo>
                  <a:pt x="854924" y="237988"/>
                </a:lnTo>
                <a:lnTo>
                  <a:pt x="851074" y="231605"/>
                </a:lnTo>
                <a:lnTo>
                  <a:pt x="845198" y="222386"/>
                </a:lnTo>
                <a:lnTo>
                  <a:pt x="703256" y="0"/>
                </a:lnTo>
                <a:lnTo>
                  <a:pt x="660197" y="0"/>
                </a:lnTo>
                <a:lnTo>
                  <a:pt x="660197" y="283478"/>
                </a:lnTo>
                <a:lnTo>
                  <a:pt x="693327" y="283478"/>
                </a:lnTo>
                <a:lnTo>
                  <a:pt x="693326" y="77298"/>
                </a:lnTo>
                <a:lnTo>
                  <a:pt x="693142" y="60360"/>
                </a:lnTo>
                <a:lnTo>
                  <a:pt x="692635" y="47839"/>
                </a:lnTo>
                <a:lnTo>
                  <a:pt x="691807" y="39715"/>
                </a:lnTo>
                <a:lnTo>
                  <a:pt x="693023" y="39715"/>
                </a:lnTo>
                <a:lnTo>
                  <a:pt x="695353" y="45895"/>
                </a:lnTo>
                <a:lnTo>
                  <a:pt x="698393" y="51873"/>
                </a:lnTo>
                <a:lnTo>
                  <a:pt x="702040" y="57546"/>
                </a:lnTo>
                <a:lnTo>
                  <a:pt x="847934" y="283478"/>
                </a:lnTo>
                <a:lnTo>
                  <a:pt x="888662" y="283478"/>
                </a:lnTo>
                <a:lnTo>
                  <a:pt x="888662" y="0"/>
                </a:lnTo>
                <a:lnTo>
                  <a:pt x="855431" y="0"/>
                </a:lnTo>
                <a:lnTo>
                  <a:pt x="855447" y="204618"/>
                </a:lnTo>
                <a:lnTo>
                  <a:pt x="855750" y="220042"/>
                </a:lnTo>
                <a:close/>
              </a:path>
              <a:path w="1195236" h="288240">
                <a:moveTo>
                  <a:pt x="1015508" y="283478"/>
                </a:moveTo>
                <a:lnTo>
                  <a:pt x="1048638" y="283478"/>
                </a:lnTo>
                <a:lnTo>
                  <a:pt x="1048638" y="30090"/>
                </a:lnTo>
                <a:lnTo>
                  <a:pt x="1130501" y="30090"/>
                </a:lnTo>
                <a:lnTo>
                  <a:pt x="1130501" y="0"/>
                </a:lnTo>
                <a:lnTo>
                  <a:pt x="933848" y="0"/>
                </a:lnTo>
                <a:lnTo>
                  <a:pt x="933848" y="30090"/>
                </a:lnTo>
                <a:lnTo>
                  <a:pt x="1015508" y="30090"/>
                </a:lnTo>
                <a:lnTo>
                  <a:pt x="1015508" y="283478"/>
                </a:lnTo>
                <a:close/>
              </a:path>
            </a:pathLst>
          </a:custGeom>
          <a:solidFill>
            <a:srgbClr val="FFFFFF"/>
          </a:solidFill>
        </p:spPr>
        <p:txBody>
          <a:bodyPr wrap="square" lIns="0" tIns="0" rIns="0" bIns="0" rtlCol="0">
            <a:noAutofit/>
          </a:bodyPr>
          <a:lstStyle/>
          <a:p>
            <a:endParaRPr/>
          </a:p>
        </p:txBody>
      </p:sp>
      <p:sp>
        <p:nvSpPr>
          <p:cNvPr id="389" name="object 389"/>
          <p:cNvSpPr/>
          <p:nvPr/>
        </p:nvSpPr>
        <p:spPr>
          <a:xfrm>
            <a:off x="2895982" y="1774315"/>
            <a:ext cx="888733" cy="505763"/>
          </a:xfrm>
          <a:prstGeom prst="rect">
            <a:avLst/>
          </a:prstGeom>
          <a:blipFill>
            <a:blip r:embed="rId31" cstate="print"/>
            <a:stretch>
              <a:fillRect/>
            </a:stretch>
          </a:blipFill>
        </p:spPr>
        <p:txBody>
          <a:bodyPr wrap="square" lIns="0" tIns="0" rIns="0" bIns="0" rtlCol="0">
            <a:noAutofit/>
          </a:bodyPr>
          <a:lstStyle/>
          <a:p>
            <a:endParaRPr/>
          </a:p>
        </p:txBody>
      </p:sp>
      <p:sp>
        <p:nvSpPr>
          <p:cNvPr id="390" name="object 390"/>
          <p:cNvSpPr/>
          <p:nvPr/>
        </p:nvSpPr>
        <p:spPr>
          <a:xfrm>
            <a:off x="453485" y="1319118"/>
            <a:ext cx="1485680" cy="1472306"/>
          </a:xfrm>
          <a:prstGeom prst="rect">
            <a:avLst/>
          </a:prstGeom>
          <a:blipFill>
            <a:blip r:embed="rId32" cstate="print"/>
            <a:stretch>
              <a:fillRect/>
            </a:stretch>
          </a:blipFill>
        </p:spPr>
        <p:txBody>
          <a:bodyPr wrap="square" lIns="0" tIns="0" rIns="0" bIns="0" rtlCol="0">
            <a:noAutofit/>
          </a:bodyPr>
          <a:lstStyle/>
          <a:p>
            <a:endParaRPr/>
          </a:p>
        </p:txBody>
      </p:sp>
      <p:sp>
        <p:nvSpPr>
          <p:cNvPr id="107" name="object 107"/>
          <p:cNvSpPr/>
          <p:nvPr/>
        </p:nvSpPr>
        <p:spPr>
          <a:xfrm>
            <a:off x="0" y="20104100"/>
            <a:ext cx="0" cy="0"/>
          </a:xfrm>
          <a:custGeom>
            <a:avLst/>
            <a:gdLst/>
            <a:ahLst/>
            <a:cxnLst/>
            <a:rect l="l" t="t" r="r" b="b"/>
            <a:pathLst>
              <a:path>
                <a:moveTo>
                  <a:pt x="0" y="0"/>
                </a:moveTo>
                <a:lnTo>
                  <a:pt x="0" y="0"/>
                </a:lnTo>
              </a:path>
            </a:pathLst>
          </a:custGeom>
          <a:ln w="1270">
            <a:solidFill>
              <a:srgbClr val="7E7E7E"/>
            </a:solidFill>
          </a:ln>
        </p:spPr>
        <p:txBody>
          <a:bodyPr wrap="square" lIns="0" tIns="0" rIns="0" bIns="0" rtlCol="0">
            <a:noAutofit/>
          </a:bodyPr>
          <a:lstStyle/>
          <a:p>
            <a:endParaRPr/>
          </a:p>
        </p:txBody>
      </p:sp>
      <p:sp>
        <p:nvSpPr>
          <p:cNvPr id="106" name="object 106"/>
          <p:cNvSpPr txBox="1"/>
          <p:nvPr/>
        </p:nvSpPr>
        <p:spPr>
          <a:xfrm>
            <a:off x="2699497" y="300529"/>
            <a:ext cx="4950029" cy="1140921"/>
          </a:xfrm>
          <a:prstGeom prst="rect">
            <a:avLst/>
          </a:prstGeom>
        </p:spPr>
        <p:txBody>
          <a:bodyPr wrap="square" lIns="0" tIns="0" rIns="0" bIns="0" rtlCol="0">
            <a:noAutofit/>
          </a:bodyPr>
          <a:lstStyle/>
          <a:p>
            <a:pPr marL="12700" marR="54709">
              <a:lnSpc>
                <a:spcPts val="3030"/>
              </a:lnSpc>
              <a:spcBef>
                <a:spcPts val="151"/>
              </a:spcBef>
            </a:pPr>
            <a:r>
              <a:rPr sz="2850" b="1" spc="0" dirty="0">
                <a:solidFill>
                  <a:srgbClr val="DE0924"/>
                </a:solidFill>
                <a:latin typeface="Arial"/>
                <a:cs typeface="Arial"/>
              </a:rPr>
              <a:t>DESN</a:t>
            </a:r>
            <a:r>
              <a:rPr sz="2850" b="1" spc="4" dirty="0">
                <a:solidFill>
                  <a:srgbClr val="DE0924"/>
                </a:solidFill>
                <a:latin typeface="Arial"/>
                <a:cs typeface="Arial"/>
              </a:rPr>
              <a:t>U</a:t>
            </a:r>
            <a:r>
              <a:rPr sz="2850" b="1" spc="0" dirty="0">
                <a:solidFill>
                  <a:srgbClr val="DE0924"/>
                </a:solidFill>
                <a:latin typeface="Arial"/>
                <a:cs typeface="Arial"/>
              </a:rPr>
              <a:t>TRICIÓN</a:t>
            </a:r>
            <a:r>
              <a:rPr sz="2850" b="1" spc="-104" dirty="0">
                <a:solidFill>
                  <a:srgbClr val="DE0924"/>
                </a:solidFill>
                <a:latin typeface="Arial"/>
                <a:cs typeface="Arial"/>
              </a:rPr>
              <a:t> </a:t>
            </a:r>
            <a:r>
              <a:rPr sz="2850" b="1" spc="0" dirty="0">
                <a:solidFill>
                  <a:srgbClr val="DE0924"/>
                </a:solidFill>
                <a:latin typeface="Arial"/>
                <a:cs typeface="Arial"/>
              </a:rPr>
              <a:t>AGUDA</a:t>
            </a:r>
            <a:r>
              <a:rPr sz="2850" b="1" spc="-100" dirty="0">
                <a:solidFill>
                  <a:srgbClr val="DE0924"/>
                </a:solidFill>
                <a:latin typeface="Arial"/>
                <a:cs typeface="Arial"/>
              </a:rPr>
              <a:t> </a:t>
            </a:r>
            <a:r>
              <a:rPr sz="2850" b="1" spc="0" dirty="0">
                <a:solidFill>
                  <a:srgbClr val="DE0924"/>
                </a:solidFill>
                <a:latin typeface="Arial"/>
                <a:cs typeface="Arial"/>
              </a:rPr>
              <a:t>EN</a:t>
            </a:r>
            <a:endParaRPr sz="2850" dirty="0">
              <a:latin typeface="Arial"/>
              <a:cs typeface="Arial"/>
            </a:endParaRPr>
          </a:p>
          <a:p>
            <a:pPr marL="12700">
              <a:lnSpc>
                <a:spcPct val="95825"/>
              </a:lnSpc>
              <a:spcBef>
                <a:spcPts val="18"/>
              </a:spcBef>
            </a:pPr>
            <a:r>
              <a:rPr sz="2850" b="1" spc="0" dirty="0">
                <a:solidFill>
                  <a:srgbClr val="DE0924"/>
                </a:solidFill>
                <a:latin typeface="Arial"/>
                <a:cs typeface="Arial"/>
              </a:rPr>
              <a:t>MENORES</a:t>
            </a:r>
            <a:r>
              <a:rPr sz="2850" b="1" spc="9" dirty="0">
                <a:solidFill>
                  <a:srgbClr val="DE0924"/>
                </a:solidFill>
                <a:latin typeface="Arial"/>
                <a:cs typeface="Arial"/>
              </a:rPr>
              <a:t> </a:t>
            </a:r>
            <a:r>
              <a:rPr sz="2850" b="1" spc="0" dirty="0">
                <a:solidFill>
                  <a:srgbClr val="DE0924"/>
                </a:solidFill>
                <a:latin typeface="Arial"/>
                <a:cs typeface="Arial"/>
              </a:rPr>
              <a:t>DE</a:t>
            </a:r>
            <a:r>
              <a:rPr sz="2850" b="1" spc="9" dirty="0">
                <a:solidFill>
                  <a:srgbClr val="DE0924"/>
                </a:solidFill>
                <a:latin typeface="Arial"/>
                <a:cs typeface="Arial"/>
              </a:rPr>
              <a:t> </a:t>
            </a:r>
            <a:r>
              <a:rPr sz="2850" b="1" spc="0" dirty="0">
                <a:solidFill>
                  <a:srgbClr val="DE0924"/>
                </a:solidFill>
                <a:latin typeface="Arial"/>
                <a:cs typeface="Arial"/>
              </a:rPr>
              <a:t>CINCO</a:t>
            </a:r>
            <a:r>
              <a:rPr sz="2850" b="1" spc="-100" dirty="0">
                <a:solidFill>
                  <a:srgbClr val="DE0924"/>
                </a:solidFill>
                <a:latin typeface="Arial"/>
                <a:cs typeface="Arial"/>
              </a:rPr>
              <a:t> </a:t>
            </a:r>
            <a:r>
              <a:rPr lang="es-CO" sz="2850" b="1" spc="0" dirty="0">
                <a:solidFill>
                  <a:srgbClr val="DE0924"/>
                </a:solidFill>
                <a:latin typeface="Arial"/>
                <a:cs typeface="Arial"/>
              </a:rPr>
              <a:t>AÑOS</a:t>
            </a:r>
          </a:p>
          <a:p>
            <a:pPr marL="30632" marR="54709">
              <a:lnSpc>
                <a:spcPct val="95825"/>
              </a:lnSpc>
              <a:spcBef>
                <a:spcPts val="1161"/>
              </a:spcBef>
            </a:pPr>
            <a:r>
              <a:rPr lang="es-CO" sz="1200" dirty="0" smtClean="0">
                <a:latin typeface="Arial"/>
                <a:cs typeface="Arial"/>
              </a:rPr>
              <a:t>Semana epidemiológica de  la 1 a  </a:t>
            </a:r>
            <a:r>
              <a:rPr lang="es-CO" sz="1200" dirty="0" smtClean="0">
                <a:latin typeface="Arial"/>
                <a:cs typeface="Arial"/>
              </a:rPr>
              <a:t>40  </a:t>
            </a:r>
            <a:r>
              <a:rPr lang="es-CO" sz="1200" dirty="0" smtClean="0">
                <a:latin typeface="Arial"/>
                <a:cs typeface="Arial"/>
              </a:rPr>
              <a:t>Distrito de Cartagena 2024</a:t>
            </a:r>
            <a:endParaRPr sz="1200" dirty="0">
              <a:latin typeface="Arial"/>
              <a:cs typeface="Arial"/>
            </a:endParaRPr>
          </a:p>
        </p:txBody>
      </p:sp>
      <p:sp>
        <p:nvSpPr>
          <p:cNvPr id="102" name="object 102"/>
          <p:cNvSpPr txBox="1"/>
          <p:nvPr/>
        </p:nvSpPr>
        <p:spPr>
          <a:xfrm>
            <a:off x="562849" y="3422650"/>
            <a:ext cx="1534720" cy="308676"/>
          </a:xfrm>
          <a:prstGeom prst="rect">
            <a:avLst/>
          </a:prstGeom>
        </p:spPr>
        <p:txBody>
          <a:bodyPr wrap="square" lIns="0" tIns="0" rIns="0" bIns="0" rtlCol="0">
            <a:noAutofit/>
          </a:bodyPr>
          <a:lstStyle/>
          <a:p>
            <a:pPr marL="12700">
              <a:lnSpc>
                <a:spcPts val="2375"/>
              </a:lnSpc>
              <a:spcBef>
                <a:spcPts val="118"/>
              </a:spcBef>
            </a:pPr>
            <a:r>
              <a:rPr sz="2200" spc="0" dirty="0">
                <a:solidFill>
                  <a:srgbClr val="FFFFFF"/>
                </a:solidFill>
                <a:latin typeface="Arial"/>
                <a:cs typeface="Arial"/>
              </a:rPr>
              <a:t>¿</a:t>
            </a:r>
            <a:r>
              <a:rPr sz="2200" b="1" spc="0" dirty="0">
                <a:solidFill>
                  <a:srgbClr val="FFFFFF"/>
                </a:solidFill>
                <a:latin typeface="Arial"/>
                <a:cs typeface="Arial"/>
              </a:rPr>
              <a:t>Cómo</a:t>
            </a:r>
            <a:r>
              <a:rPr sz="2200" b="1" spc="107" dirty="0">
                <a:solidFill>
                  <a:srgbClr val="FFFFFF"/>
                </a:solidFill>
                <a:latin typeface="Arial"/>
                <a:cs typeface="Arial"/>
              </a:rPr>
              <a:t> </a:t>
            </a:r>
            <a:r>
              <a:rPr sz="2200" b="1" spc="0" dirty="0">
                <a:solidFill>
                  <a:srgbClr val="FFFFFF"/>
                </a:solidFill>
                <a:latin typeface="Arial"/>
                <a:cs typeface="Arial"/>
              </a:rPr>
              <a:t>se</a:t>
            </a:r>
            <a:endParaRPr sz="2200" b="1" dirty="0">
              <a:latin typeface="Arial"/>
              <a:cs typeface="Arial"/>
            </a:endParaRPr>
          </a:p>
        </p:txBody>
      </p:sp>
      <p:sp>
        <p:nvSpPr>
          <p:cNvPr id="99" name="object 99"/>
          <p:cNvSpPr txBox="1"/>
          <p:nvPr/>
        </p:nvSpPr>
        <p:spPr>
          <a:xfrm>
            <a:off x="420603" y="3763068"/>
            <a:ext cx="1369274" cy="649093"/>
          </a:xfrm>
          <a:prstGeom prst="rect">
            <a:avLst/>
          </a:prstGeom>
        </p:spPr>
        <p:txBody>
          <a:bodyPr wrap="square" lIns="0" tIns="0" rIns="0" bIns="0" rtlCol="0">
            <a:noAutofit/>
          </a:bodyPr>
          <a:lstStyle/>
          <a:p>
            <a:pPr marL="12700" marR="11059">
              <a:lnSpc>
                <a:spcPts val="2375"/>
              </a:lnSpc>
              <a:spcBef>
                <a:spcPts val="118"/>
              </a:spcBef>
            </a:pPr>
            <a:r>
              <a:rPr sz="2200" b="1" spc="0" dirty="0">
                <a:solidFill>
                  <a:srgbClr val="FFFFFF"/>
                </a:solidFill>
                <a:latin typeface="Arial"/>
                <a:cs typeface="Arial"/>
              </a:rPr>
              <a:t>comp</a:t>
            </a:r>
            <a:r>
              <a:rPr sz="2200" b="1" spc="-4" dirty="0">
                <a:solidFill>
                  <a:srgbClr val="FFFFFF"/>
                </a:solidFill>
                <a:latin typeface="Arial"/>
                <a:cs typeface="Arial"/>
              </a:rPr>
              <a:t>o</a:t>
            </a:r>
            <a:r>
              <a:rPr sz="2200" b="1" spc="0" dirty="0">
                <a:solidFill>
                  <a:srgbClr val="FFFFFF"/>
                </a:solidFill>
                <a:latin typeface="Arial"/>
                <a:cs typeface="Arial"/>
              </a:rPr>
              <a:t>r</a:t>
            </a:r>
            <a:r>
              <a:rPr sz="2200" b="1" spc="4" dirty="0">
                <a:solidFill>
                  <a:srgbClr val="FFFFFF"/>
                </a:solidFill>
                <a:latin typeface="Arial"/>
                <a:cs typeface="Arial"/>
              </a:rPr>
              <a:t>t</a:t>
            </a:r>
            <a:r>
              <a:rPr sz="2200" b="1" spc="0" dirty="0">
                <a:solidFill>
                  <a:srgbClr val="FFFFFF"/>
                </a:solidFill>
                <a:latin typeface="Arial"/>
                <a:cs typeface="Arial"/>
              </a:rPr>
              <a:t>a</a:t>
            </a:r>
            <a:endParaRPr sz="2200" dirty="0">
              <a:latin typeface="Arial"/>
              <a:cs typeface="Arial"/>
            </a:endParaRPr>
          </a:p>
          <a:p>
            <a:pPr marL="304486">
              <a:lnSpc>
                <a:spcPct val="95825"/>
              </a:lnSpc>
              <a:spcBef>
                <a:spcPts val="31"/>
              </a:spcBef>
            </a:pPr>
            <a:r>
              <a:rPr sz="2200" b="1" spc="0" dirty="0">
                <a:solidFill>
                  <a:srgbClr val="FFFFFF"/>
                </a:solidFill>
                <a:latin typeface="Arial"/>
                <a:cs typeface="Arial"/>
              </a:rPr>
              <a:t>e</a:t>
            </a:r>
            <a:r>
              <a:rPr sz="2200" b="1" spc="4" dirty="0">
                <a:solidFill>
                  <a:srgbClr val="FFFFFF"/>
                </a:solidFill>
                <a:latin typeface="Arial"/>
                <a:cs typeface="Arial"/>
              </a:rPr>
              <a:t>v</a:t>
            </a:r>
            <a:r>
              <a:rPr sz="2200" b="1" spc="0" dirty="0">
                <a:solidFill>
                  <a:srgbClr val="FFFFFF"/>
                </a:solidFill>
                <a:latin typeface="Arial"/>
                <a:cs typeface="Arial"/>
              </a:rPr>
              <a:t>e</a:t>
            </a:r>
            <a:r>
              <a:rPr sz="2200" b="1" spc="4" dirty="0">
                <a:solidFill>
                  <a:srgbClr val="FFFFFF"/>
                </a:solidFill>
                <a:latin typeface="Arial"/>
                <a:cs typeface="Arial"/>
              </a:rPr>
              <a:t>n</a:t>
            </a:r>
            <a:r>
              <a:rPr sz="2200" b="1" spc="0" dirty="0">
                <a:solidFill>
                  <a:srgbClr val="FFFFFF"/>
                </a:solidFill>
                <a:latin typeface="Arial"/>
                <a:cs typeface="Arial"/>
              </a:rPr>
              <a:t>to</a:t>
            </a:r>
            <a:r>
              <a:rPr sz="2200" spc="0" dirty="0">
                <a:solidFill>
                  <a:srgbClr val="FFFFFF"/>
                </a:solidFill>
                <a:latin typeface="Arial"/>
                <a:cs typeface="Arial"/>
              </a:rPr>
              <a:t>?</a:t>
            </a:r>
            <a:endParaRPr sz="2200" dirty="0">
              <a:latin typeface="Arial"/>
              <a:cs typeface="Arial"/>
            </a:endParaRPr>
          </a:p>
        </p:txBody>
      </p:sp>
      <p:sp>
        <p:nvSpPr>
          <p:cNvPr id="98" name="object 98"/>
          <p:cNvSpPr txBox="1"/>
          <p:nvPr/>
        </p:nvSpPr>
        <p:spPr>
          <a:xfrm>
            <a:off x="1793439" y="3763068"/>
            <a:ext cx="288280" cy="308676"/>
          </a:xfrm>
          <a:prstGeom prst="rect">
            <a:avLst/>
          </a:prstGeom>
        </p:spPr>
        <p:txBody>
          <a:bodyPr wrap="square" lIns="0" tIns="0" rIns="0" bIns="0" rtlCol="0">
            <a:noAutofit/>
          </a:bodyPr>
          <a:lstStyle/>
          <a:p>
            <a:pPr marL="12700">
              <a:lnSpc>
                <a:spcPts val="2375"/>
              </a:lnSpc>
              <a:spcBef>
                <a:spcPts val="118"/>
              </a:spcBef>
            </a:pPr>
            <a:r>
              <a:rPr sz="2200" spc="0" dirty="0">
                <a:solidFill>
                  <a:srgbClr val="FFFFFF"/>
                </a:solidFill>
                <a:latin typeface="Arial"/>
                <a:cs typeface="Arial"/>
              </a:rPr>
              <a:t>el</a:t>
            </a:r>
            <a:endParaRPr sz="2200" dirty="0">
              <a:latin typeface="Arial"/>
              <a:cs typeface="Arial"/>
            </a:endParaRPr>
          </a:p>
        </p:txBody>
      </p:sp>
      <p:sp>
        <p:nvSpPr>
          <p:cNvPr id="84" name="object 84"/>
          <p:cNvSpPr txBox="1"/>
          <p:nvPr/>
        </p:nvSpPr>
        <p:spPr>
          <a:xfrm>
            <a:off x="2613571" y="6352951"/>
            <a:ext cx="5228679" cy="308919"/>
          </a:xfrm>
          <a:prstGeom prst="rect">
            <a:avLst/>
          </a:prstGeom>
        </p:spPr>
        <p:txBody>
          <a:bodyPr wrap="square" lIns="0" tIns="0" rIns="0" bIns="0" rtlCol="0">
            <a:noAutofit/>
          </a:bodyPr>
          <a:lstStyle/>
          <a:p>
            <a:pPr marL="12700">
              <a:lnSpc>
                <a:spcPts val="2375"/>
              </a:lnSpc>
              <a:spcBef>
                <a:spcPts val="118"/>
              </a:spcBef>
            </a:pPr>
            <a:r>
              <a:rPr lang="es-ES" sz="2000" b="1" dirty="0">
                <a:solidFill>
                  <a:srgbClr val="FFFFFF"/>
                </a:solidFill>
                <a:latin typeface="Arial"/>
                <a:cs typeface="Arial"/>
              </a:rPr>
              <a:t>Identificación de</a:t>
            </a:r>
            <a:r>
              <a:rPr lang="es-ES" sz="2000" dirty="0">
                <a:solidFill>
                  <a:srgbClr val="FFFFFF"/>
                </a:solidFill>
                <a:latin typeface="Arial"/>
                <a:cs typeface="Arial"/>
              </a:rPr>
              <a:t> </a:t>
            </a:r>
            <a:r>
              <a:rPr lang="es-ES" sz="2000" b="1" i="1" dirty="0">
                <a:solidFill>
                  <a:srgbClr val="FFFFFF"/>
                </a:solidFill>
                <a:latin typeface="Arial"/>
                <a:cs typeface="Arial"/>
              </a:rPr>
              <a:t>factores</a:t>
            </a:r>
            <a:r>
              <a:rPr lang="es-ES" sz="2000" dirty="0">
                <a:solidFill>
                  <a:srgbClr val="FFFFFF"/>
                </a:solidFill>
                <a:latin typeface="Arial"/>
                <a:cs typeface="Arial"/>
              </a:rPr>
              <a:t> y </a:t>
            </a:r>
            <a:r>
              <a:rPr lang="es-ES" sz="2000" b="1" i="1" dirty="0">
                <a:solidFill>
                  <a:srgbClr val="FFFFFF"/>
                </a:solidFill>
                <a:latin typeface="Arial"/>
                <a:cs typeface="Arial"/>
              </a:rPr>
              <a:t>signos clínicos</a:t>
            </a:r>
            <a:endParaRPr sz="2000" b="1" i="1" dirty="0">
              <a:latin typeface="Arial"/>
              <a:cs typeface="Arial"/>
            </a:endParaRPr>
          </a:p>
        </p:txBody>
      </p:sp>
      <p:sp>
        <p:nvSpPr>
          <p:cNvPr id="82" name="object 82"/>
          <p:cNvSpPr txBox="1"/>
          <p:nvPr/>
        </p:nvSpPr>
        <p:spPr>
          <a:xfrm>
            <a:off x="439082" y="6381314"/>
            <a:ext cx="1658487" cy="308676"/>
          </a:xfrm>
          <a:prstGeom prst="rect">
            <a:avLst/>
          </a:prstGeom>
        </p:spPr>
        <p:txBody>
          <a:bodyPr wrap="square" lIns="0" tIns="0" rIns="0" bIns="0" rtlCol="0">
            <a:noAutofit/>
          </a:bodyPr>
          <a:lstStyle/>
          <a:p>
            <a:pPr marL="12700">
              <a:lnSpc>
                <a:spcPts val="2375"/>
              </a:lnSpc>
              <a:spcBef>
                <a:spcPts val="118"/>
              </a:spcBef>
            </a:pPr>
            <a:r>
              <a:rPr sz="2200" b="1" spc="0" dirty="0">
                <a:solidFill>
                  <a:srgbClr val="404040"/>
                </a:solidFill>
                <a:latin typeface="Arial"/>
                <a:cs typeface="Arial"/>
              </a:rPr>
              <a:t>Indicador</a:t>
            </a:r>
            <a:r>
              <a:rPr sz="2200" b="1" spc="4" dirty="0">
                <a:solidFill>
                  <a:srgbClr val="404040"/>
                </a:solidFill>
                <a:latin typeface="Arial"/>
                <a:cs typeface="Arial"/>
              </a:rPr>
              <a:t>e</a:t>
            </a:r>
            <a:r>
              <a:rPr sz="2200" b="1" spc="0" dirty="0">
                <a:solidFill>
                  <a:srgbClr val="404040"/>
                </a:solidFill>
                <a:latin typeface="Arial"/>
                <a:cs typeface="Arial"/>
              </a:rPr>
              <a:t>s</a:t>
            </a:r>
            <a:endParaRPr sz="2200">
              <a:latin typeface="Arial"/>
              <a:cs typeface="Arial"/>
            </a:endParaRPr>
          </a:p>
        </p:txBody>
      </p:sp>
      <p:sp>
        <p:nvSpPr>
          <p:cNvPr id="80" name="object 80"/>
          <p:cNvSpPr txBox="1"/>
          <p:nvPr/>
        </p:nvSpPr>
        <p:spPr>
          <a:xfrm>
            <a:off x="165289" y="6912605"/>
            <a:ext cx="2139033" cy="167645"/>
          </a:xfrm>
          <a:prstGeom prst="rect">
            <a:avLst/>
          </a:prstGeom>
        </p:spPr>
        <p:txBody>
          <a:bodyPr wrap="square" lIns="0" tIns="0" rIns="0" bIns="0" rtlCol="0">
            <a:noAutofit/>
          </a:bodyPr>
          <a:lstStyle/>
          <a:p>
            <a:pPr marL="12700">
              <a:lnSpc>
                <a:spcPts val="1240"/>
              </a:lnSpc>
              <a:spcBef>
                <a:spcPts val="62"/>
              </a:spcBef>
            </a:pPr>
            <a:r>
              <a:rPr sz="1100" spc="0" dirty="0">
                <a:solidFill>
                  <a:srgbClr val="404040"/>
                </a:solidFill>
                <a:latin typeface="Arial"/>
                <a:cs typeface="Arial"/>
              </a:rPr>
              <a:t>%</a:t>
            </a:r>
            <a:r>
              <a:rPr sz="1100" spc="9" dirty="0">
                <a:solidFill>
                  <a:srgbClr val="404040"/>
                </a:solidFill>
                <a:latin typeface="Arial"/>
                <a:cs typeface="Arial"/>
              </a:rPr>
              <a:t> </a:t>
            </a:r>
            <a:r>
              <a:rPr sz="1100" spc="4" dirty="0">
                <a:solidFill>
                  <a:srgbClr val="404040"/>
                </a:solidFill>
                <a:latin typeface="Arial"/>
                <a:cs typeface="Arial"/>
              </a:rPr>
              <a:t>c</a:t>
            </a:r>
            <a:r>
              <a:rPr sz="1100" spc="0" dirty="0">
                <a:solidFill>
                  <a:srgbClr val="404040"/>
                </a:solidFill>
                <a:latin typeface="Arial"/>
                <a:cs typeface="Arial"/>
              </a:rPr>
              <a:t>a</a:t>
            </a:r>
            <a:r>
              <a:rPr sz="1100" spc="4" dirty="0">
                <a:solidFill>
                  <a:srgbClr val="404040"/>
                </a:solidFill>
                <a:latin typeface="Arial"/>
                <a:cs typeface="Arial"/>
              </a:rPr>
              <a:t>s</a:t>
            </a:r>
            <a:r>
              <a:rPr sz="1100" spc="0" dirty="0">
                <a:solidFill>
                  <a:srgbClr val="404040"/>
                </a:solidFill>
                <a:latin typeface="Arial"/>
                <a:cs typeface="Arial"/>
              </a:rPr>
              <a:t>os</a:t>
            </a:r>
            <a:r>
              <a:rPr sz="1100" spc="13" dirty="0">
                <a:solidFill>
                  <a:srgbClr val="404040"/>
                </a:solidFill>
                <a:latin typeface="Arial"/>
                <a:cs typeface="Arial"/>
              </a:rPr>
              <a:t> </a:t>
            </a:r>
            <a:r>
              <a:rPr sz="1100" spc="0" dirty="0">
                <a:solidFill>
                  <a:srgbClr val="404040"/>
                </a:solidFill>
                <a:latin typeface="Arial"/>
                <a:cs typeface="Arial"/>
              </a:rPr>
              <a:t>en</a:t>
            </a:r>
            <a:r>
              <a:rPr sz="1100" spc="2" dirty="0">
                <a:solidFill>
                  <a:srgbClr val="404040"/>
                </a:solidFill>
                <a:latin typeface="Arial"/>
                <a:cs typeface="Arial"/>
              </a:rPr>
              <a:t> </a:t>
            </a:r>
            <a:r>
              <a:rPr sz="1100" spc="-4" dirty="0">
                <a:solidFill>
                  <a:srgbClr val="404040"/>
                </a:solidFill>
                <a:latin typeface="Arial"/>
                <a:cs typeface="Arial"/>
              </a:rPr>
              <a:t>m</a:t>
            </a:r>
            <a:r>
              <a:rPr sz="1100" spc="0" dirty="0">
                <a:solidFill>
                  <a:srgbClr val="404040"/>
                </a:solidFill>
                <a:latin typeface="Arial"/>
                <a:cs typeface="Arial"/>
              </a:rPr>
              <a:t>enores</a:t>
            </a:r>
            <a:r>
              <a:rPr sz="1100" spc="27" dirty="0">
                <a:solidFill>
                  <a:srgbClr val="404040"/>
                </a:solidFill>
                <a:latin typeface="Arial"/>
                <a:cs typeface="Arial"/>
              </a:rPr>
              <a:t> </a:t>
            </a:r>
            <a:r>
              <a:rPr sz="1100" spc="0" dirty="0">
                <a:solidFill>
                  <a:srgbClr val="404040"/>
                </a:solidFill>
                <a:latin typeface="Arial"/>
                <a:cs typeface="Arial"/>
              </a:rPr>
              <a:t>de</a:t>
            </a:r>
            <a:r>
              <a:rPr sz="1100" spc="2" dirty="0">
                <a:solidFill>
                  <a:srgbClr val="404040"/>
                </a:solidFill>
                <a:latin typeface="Arial"/>
                <a:cs typeface="Arial"/>
              </a:rPr>
              <a:t> </a:t>
            </a:r>
            <a:r>
              <a:rPr sz="1100" spc="0" dirty="0">
                <a:solidFill>
                  <a:srgbClr val="404040"/>
                </a:solidFill>
                <a:latin typeface="Arial"/>
                <a:cs typeface="Arial"/>
              </a:rPr>
              <a:t>6</a:t>
            </a:r>
            <a:r>
              <a:rPr sz="1100" spc="6" dirty="0">
                <a:solidFill>
                  <a:srgbClr val="404040"/>
                </a:solidFill>
                <a:latin typeface="Arial"/>
                <a:cs typeface="Arial"/>
              </a:rPr>
              <a:t> </a:t>
            </a:r>
            <a:r>
              <a:rPr sz="1100" spc="-4" dirty="0">
                <a:solidFill>
                  <a:srgbClr val="404040"/>
                </a:solidFill>
                <a:latin typeface="Arial"/>
                <a:cs typeface="Arial"/>
              </a:rPr>
              <a:t>m</a:t>
            </a:r>
            <a:r>
              <a:rPr sz="1100" spc="0" dirty="0">
                <a:solidFill>
                  <a:srgbClr val="404040"/>
                </a:solidFill>
                <a:latin typeface="Arial"/>
                <a:cs typeface="Arial"/>
              </a:rPr>
              <a:t>e</a:t>
            </a:r>
            <a:r>
              <a:rPr sz="1100" spc="4" dirty="0">
                <a:solidFill>
                  <a:srgbClr val="404040"/>
                </a:solidFill>
                <a:latin typeface="Arial"/>
                <a:cs typeface="Arial"/>
              </a:rPr>
              <a:t>s</a:t>
            </a:r>
            <a:r>
              <a:rPr sz="1100" spc="0" dirty="0">
                <a:solidFill>
                  <a:srgbClr val="404040"/>
                </a:solidFill>
                <a:latin typeface="Arial"/>
                <a:cs typeface="Arial"/>
              </a:rPr>
              <a:t>es</a:t>
            </a:r>
            <a:endParaRPr sz="1100" dirty="0">
              <a:latin typeface="Arial"/>
              <a:cs typeface="Arial"/>
            </a:endParaRPr>
          </a:p>
        </p:txBody>
      </p:sp>
      <p:sp>
        <p:nvSpPr>
          <p:cNvPr id="76" name="object 76"/>
          <p:cNvSpPr txBox="1"/>
          <p:nvPr/>
        </p:nvSpPr>
        <p:spPr>
          <a:xfrm>
            <a:off x="99637" y="7842250"/>
            <a:ext cx="2287140" cy="156703"/>
          </a:xfrm>
          <a:prstGeom prst="rect">
            <a:avLst/>
          </a:prstGeom>
        </p:spPr>
        <p:txBody>
          <a:bodyPr wrap="square" lIns="0" tIns="0" rIns="0" bIns="0" rtlCol="0">
            <a:noAutofit/>
          </a:bodyPr>
          <a:lstStyle/>
          <a:p>
            <a:pPr marL="12700">
              <a:lnSpc>
                <a:spcPct val="95825"/>
              </a:lnSpc>
            </a:pPr>
            <a:r>
              <a:rPr sz="1000" spc="0" dirty="0">
                <a:solidFill>
                  <a:srgbClr val="404040"/>
                </a:solidFill>
                <a:latin typeface="Arial"/>
                <a:cs typeface="Arial"/>
              </a:rPr>
              <a:t>%</a:t>
            </a:r>
            <a:r>
              <a:rPr sz="1000" spc="36" dirty="0">
                <a:solidFill>
                  <a:srgbClr val="404040"/>
                </a:solidFill>
                <a:latin typeface="Arial"/>
                <a:cs typeface="Arial"/>
              </a:rPr>
              <a:t> </a:t>
            </a:r>
            <a:r>
              <a:rPr sz="1000" spc="0" dirty="0">
                <a:solidFill>
                  <a:srgbClr val="404040"/>
                </a:solidFill>
                <a:latin typeface="Arial"/>
                <a:cs typeface="Arial"/>
              </a:rPr>
              <a:t>casos</a:t>
            </a:r>
            <a:r>
              <a:rPr sz="1000" spc="108" dirty="0">
                <a:solidFill>
                  <a:srgbClr val="404040"/>
                </a:solidFill>
                <a:latin typeface="Arial"/>
                <a:cs typeface="Arial"/>
              </a:rPr>
              <a:t> </a:t>
            </a:r>
            <a:r>
              <a:rPr sz="1000" spc="0" dirty="0">
                <a:solidFill>
                  <a:srgbClr val="404040"/>
                </a:solidFill>
                <a:latin typeface="Arial"/>
                <a:cs typeface="Arial"/>
              </a:rPr>
              <a:t>en</a:t>
            </a:r>
            <a:r>
              <a:rPr sz="1000" spc="48" dirty="0">
                <a:solidFill>
                  <a:srgbClr val="404040"/>
                </a:solidFill>
                <a:latin typeface="Arial"/>
                <a:cs typeface="Arial"/>
              </a:rPr>
              <a:t> </a:t>
            </a:r>
            <a:r>
              <a:rPr sz="1000" spc="0" dirty="0">
                <a:solidFill>
                  <a:srgbClr val="404040"/>
                </a:solidFill>
                <a:latin typeface="Arial"/>
                <a:cs typeface="Arial"/>
              </a:rPr>
              <a:t>menores</a:t>
            </a:r>
            <a:r>
              <a:rPr sz="1000" spc="151" dirty="0">
                <a:solidFill>
                  <a:srgbClr val="404040"/>
                </a:solidFill>
                <a:latin typeface="Arial"/>
                <a:cs typeface="Arial"/>
              </a:rPr>
              <a:t> </a:t>
            </a:r>
            <a:r>
              <a:rPr sz="1000" spc="0" dirty="0">
                <a:solidFill>
                  <a:srgbClr val="404040"/>
                </a:solidFill>
                <a:latin typeface="Arial"/>
                <a:cs typeface="Arial"/>
              </a:rPr>
              <a:t>de</a:t>
            </a:r>
            <a:r>
              <a:rPr sz="1000" spc="48" dirty="0">
                <a:solidFill>
                  <a:srgbClr val="404040"/>
                </a:solidFill>
                <a:latin typeface="Arial"/>
                <a:cs typeface="Arial"/>
              </a:rPr>
              <a:t> </a:t>
            </a:r>
            <a:r>
              <a:rPr sz="1000" spc="0" dirty="0">
                <a:solidFill>
                  <a:srgbClr val="404040"/>
                </a:solidFill>
                <a:latin typeface="Arial"/>
                <a:cs typeface="Arial"/>
              </a:rPr>
              <a:t>6</a:t>
            </a:r>
            <a:r>
              <a:rPr sz="1000" spc="26" dirty="0">
                <a:solidFill>
                  <a:srgbClr val="404040"/>
                </a:solidFill>
                <a:latin typeface="Arial"/>
                <a:cs typeface="Arial"/>
              </a:rPr>
              <a:t> </a:t>
            </a:r>
            <a:r>
              <a:rPr sz="1000" spc="0" dirty="0">
                <a:solidFill>
                  <a:srgbClr val="404040"/>
                </a:solidFill>
                <a:latin typeface="Arial"/>
                <a:cs typeface="Arial"/>
              </a:rPr>
              <a:t>a</a:t>
            </a:r>
            <a:r>
              <a:rPr sz="1000" spc="31" dirty="0">
                <a:solidFill>
                  <a:srgbClr val="404040"/>
                </a:solidFill>
                <a:latin typeface="Arial"/>
                <a:cs typeface="Arial"/>
              </a:rPr>
              <a:t> </a:t>
            </a:r>
            <a:r>
              <a:rPr sz="1000" spc="0" dirty="0">
                <a:solidFill>
                  <a:srgbClr val="404040"/>
                </a:solidFill>
                <a:latin typeface="Arial"/>
                <a:cs typeface="Arial"/>
              </a:rPr>
              <a:t>12</a:t>
            </a:r>
            <a:r>
              <a:rPr sz="1000" spc="48" dirty="0">
                <a:solidFill>
                  <a:srgbClr val="404040"/>
                </a:solidFill>
                <a:latin typeface="Arial"/>
                <a:cs typeface="Arial"/>
              </a:rPr>
              <a:t> </a:t>
            </a:r>
            <a:r>
              <a:rPr sz="1000" spc="0" dirty="0">
                <a:solidFill>
                  <a:srgbClr val="404040"/>
                </a:solidFill>
                <a:latin typeface="Arial"/>
                <a:cs typeface="Arial"/>
              </a:rPr>
              <a:t>meses</a:t>
            </a:r>
            <a:endParaRPr sz="1000" dirty="0">
              <a:latin typeface="Arial"/>
              <a:cs typeface="Arial"/>
            </a:endParaRPr>
          </a:p>
        </p:txBody>
      </p:sp>
      <p:sp>
        <p:nvSpPr>
          <p:cNvPr id="74" name="object 74"/>
          <p:cNvSpPr txBox="1"/>
          <p:nvPr/>
        </p:nvSpPr>
        <p:spPr>
          <a:xfrm>
            <a:off x="233859" y="8746695"/>
            <a:ext cx="2028081" cy="167645"/>
          </a:xfrm>
          <a:prstGeom prst="rect">
            <a:avLst/>
          </a:prstGeom>
        </p:spPr>
        <p:txBody>
          <a:bodyPr wrap="square" lIns="0" tIns="0" rIns="0" bIns="0" rtlCol="0">
            <a:noAutofit/>
          </a:bodyPr>
          <a:lstStyle/>
          <a:p>
            <a:pPr marL="12700">
              <a:lnSpc>
                <a:spcPts val="1240"/>
              </a:lnSpc>
              <a:spcBef>
                <a:spcPts val="62"/>
              </a:spcBef>
            </a:pPr>
            <a:r>
              <a:rPr sz="1100" spc="0" dirty="0">
                <a:solidFill>
                  <a:srgbClr val="404040"/>
                </a:solidFill>
                <a:latin typeface="Arial"/>
                <a:cs typeface="Arial"/>
              </a:rPr>
              <a:t>%</a:t>
            </a:r>
            <a:r>
              <a:rPr sz="1100" spc="9" dirty="0">
                <a:solidFill>
                  <a:srgbClr val="404040"/>
                </a:solidFill>
                <a:latin typeface="Arial"/>
                <a:cs typeface="Arial"/>
              </a:rPr>
              <a:t> </a:t>
            </a:r>
            <a:r>
              <a:rPr sz="1100" spc="4" dirty="0">
                <a:solidFill>
                  <a:srgbClr val="404040"/>
                </a:solidFill>
                <a:latin typeface="Arial"/>
                <a:cs typeface="Arial"/>
              </a:rPr>
              <a:t>c</a:t>
            </a:r>
            <a:r>
              <a:rPr sz="1100" spc="0" dirty="0">
                <a:solidFill>
                  <a:srgbClr val="404040"/>
                </a:solidFill>
                <a:latin typeface="Arial"/>
                <a:cs typeface="Arial"/>
              </a:rPr>
              <a:t>a</a:t>
            </a:r>
            <a:r>
              <a:rPr sz="1100" spc="4" dirty="0">
                <a:solidFill>
                  <a:srgbClr val="404040"/>
                </a:solidFill>
                <a:latin typeface="Arial"/>
                <a:cs typeface="Arial"/>
              </a:rPr>
              <a:t>s</a:t>
            </a:r>
            <a:r>
              <a:rPr sz="1100" spc="0" dirty="0">
                <a:solidFill>
                  <a:srgbClr val="404040"/>
                </a:solidFill>
                <a:latin typeface="Arial"/>
                <a:cs typeface="Arial"/>
              </a:rPr>
              <a:t>os</a:t>
            </a:r>
            <a:r>
              <a:rPr sz="1100" spc="13" dirty="0">
                <a:solidFill>
                  <a:srgbClr val="404040"/>
                </a:solidFill>
                <a:latin typeface="Arial"/>
                <a:cs typeface="Arial"/>
              </a:rPr>
              <a:t> </a:t>
            </a:r>
            <a:r>
              <a:rPr sz="1100" spc="0" dirty="0">
                <a:solidFill>
                  <a:srgbClr val="404040"/>
                </a:solidFill>
                <a:latin typeface="Arial"/>
                <a:cs typeface="Arial"/>
              </a:rPr>
              <a:t>en</a:t>
            </a:r>
            <a:r>
              <a:rPr sz="1100" spc="2" dirty="0">
                <a:solidFill>
                  <a:srgbClr val="404040"/>
                </a:solidFill>
                <a:latin typeface="Arial"/>
                <a:cs typeface="Arial"/>
              </a:rPr>
              <a:t> </a:t>
            </a:r>
            <a:r>
              <a:rPr sz="1100" spc="-4" dirty="0">
                <a:solidFill>
                  <a:srgbClr val="404040"/>
                </a:solidFill>
                <a:latin typeface="Arial"/>
                <a:cs typeface="Arial"/>
              </a:rPr>
              <a:t>m</a:t>
            </a:r>
            <a:r>
              <a:rPr sz="1100" spc="0" dirty="0">
                <a:solidFill>
                  <a:srgbClr val="404040"/>
                </a:solidFill>
                <a:latin typeface="Arial"/>
                <a:cs typeface="Arial"/>
              </a:rPr>
              <a:t>a</a:t>
            </a:r>
            <a:r>
              <a:rPr sz="1100" spc="-14" dirty="0">
                <a:solidFill>
                  <a:srgbClr val="404040"/>
                </a:solidFill>
                <a:latin typeface="Arial"/>
                <a:cs typeface="Arial"/>
              </a:rPr>
              <a:t>y</a:t>
            </a:r>
            <a:r>
              <a:rPr sz="1100" spc="0" dirty="0">
                <a:solidFill>
                  <a:srgbClr val="404040"/>
                </a:solidFill>
                <a:latin typeface="Arial"/>
                <a:cs typeface="Arial"/>
              </a:rPr>
              <a:t>ores</a:t>
            </a:r>
            <a:r>
              <a:rPr sz="1100" spc="47" dirty="0">
                <a:solidFill>
                  <a:srgbClr val="404040"/>
                </a:solidFill>
                <a:latin typeface="Arial"/>
                <a:cs typeface="Arial"/>
              </a:rPr>
              <a:t> </a:t>
            </a:r>
            <a:r>
              <a:rPr sz="1100" spc="0" dirty="0">
                <a:solidFill>
                  <a:srgbClr val="404040"/>
                </a:solidFill>
                <a:latin typeface="Arial"/>
                <a:cs typeface="Arial"/>
              </a:rPr>
              <a:t>de</a:t>
            </a:r>
            <a:r>
              <a:rPr sz="1100" spc="2" dirty="0">
                <a:solidFill>
                  <a:srgbClr val="404040"/>
                </a:solidFill>
                <a:latin typeface="Arial"/>
                <a:cs typeface="Arial"/>
              </a:rPr>
              <a:t> </a:t>
            </a:r>
            <a:r>
              <a:rPr sz="1100" spc="0" dirty="0">
                <a:solidFill>
                  <a:srgbClr val="404040"/>
                </a:solidFill>
                <a:latin typeface="Arial"/>
                <a:cs typeface="Arial"/>
              </a:rPr>
              <a:t>un</a:t>
            </a:r>
            <a:r>
              <a:rPr sz="1100" spc="2" dirty="0">
                <a:solidFill>
                  <a:srgbClr val="404040"/>
                </a:solidFill>
                <a:latin typeface="Arial"/>
                <a:cs typeface="Arial"/>
              </a:rPr>
              <a:t> </a:t>
            </a:r>
            <a:r>
              <a:rPr sz="1100" spc="0" dirty="0">
                <a:solidFill>
                  <a:srgbClr val="404040"/>
                </a:solidFill>
                <a:latin typeface="Arial"/>
                <a:cs typeface="Arial"/>
              </a:rPr>
              <a:t>año</a:t>
            </a:r>
            <a:endParaRPr sz="1100" dirty="0">
              <a:latin typeface="Arial"/>
              <a:cs typeface="Arial"/>
            </a:endParaRPr>
          </a:p>
        </p:txBody>
      </p:sp>
      <p:sp>
        <p:nvSpPr>
          <p:cNvPr id="70" name="object 70"/>
          <p:cNvSpPr txBox="1"/>
          <p:nvPr/>
        </p:nvSpPr>
        <p:spPr>
          <a:xfrm>
            <a:off x="1338547" y="10759003"/>
            <a:ext cx="2362558" cy="308676"/>
          </a:xfrm>
          <a:prstGeom prst="rect">
            <a:avLst/>
          </a:prstGeom>
        </p:spPr>
        <p:txBody>
          <a:bodyPr wrap="square" lIns="0" tIns="0" rIns="0" bIns="0" rtlCol="0">
            <a:noAutofit/>
          </a:bodyPr>
          <a:lstStyle/>
          <a:p>
            <a:pPr marL="12700">
              <a:lnSpc>
                <a:spcPts val="2375"/>
              </a:lnSpc>
              <a:spcBef>
                <a:spcPts val="118"/>
              </a:spcBef>
            </a:pPr>
            <a:r>
              <a:rPr sz="2200" b="1" spc="0" dirty="0">
                <a:solidFill>
                  <a:srgbClr val="FFFFFF"/>
                </a:solidFill>
                <a:latin typeface="Arial"/>
                <a:cs typeface="Arial"/>
              </a:rPr>
              <a:t>Comp</a:t>
            </a:r>
            <a:r>
              <a:rPr sz="2200" b="1" spc="4" dirty="0">
                <a:solidFill>
                  <a:srgbClr val="FFFFFF"/>
                </a:solidFill>
                <a:latin typeface="Arial"/>
                <a:cs typeface="Arial"/>
              </a:rPr>
              <a:t>o</a:t>
            </a:r>
            <a:r>
              <a:rPr sz="2200" b="1" spc="0" dirty="0">
                <a:solidFill>
                  <a:srgbClr val="FFFFFF"/>
                </a:solidFill>
                <a:latin typeface="Arial"/>
                <a:cs typeface="Arial"/>
              </a:rPr>
              <a:t>rt</a:t>
            </a:r>
            <a:r>
              <a:rPr sz="2200" b="1" spc="10" dirty="0">
                <a:solidFill>
                  <a:srgbClr val="FFFFFF"/>
                </a:solidFill>
                <a:latin typeface="Arial"/>
                <a:cs typeface="Arial"/>
              </a:rPr>
              <a:t>a</a:t>
            </a:r>
            <a:r>
              <a:rPr sz="2200" b="1" spc="0" dirty="0">
                <a:solidFill>
                  <a:srgbClr val="FFFFFF"/>
                </a:solidFill>
                <a:latin typeface="Arial"/>
                <a:cs typeface="Arial"/>
              </a:rPr>
              <a:t>mie</a:t>
            </a:r>
            <a:r>
              <a:rPr sz="2200" b="1" spc="10" dirty="0">
                <a:solidFill>
                  <a:srgbClr val="FFFFFF"/>
                </a:solidFill>
                <a:latin typeface="Arial"/>
                <a:cs typeface="Arial"/>
              </a:rPr>
              <a:t>n</a:t>
            </a:r>
            <a:r>
              <a:rPr sz="2200" b="1" spc="0" dirty="0">
                <a:solidFill>
                  <a:srgbClr val="FFFFFF"/>
                </a:solidFill>
                <a:latin typeface="Arial"/>
                <a:cs typeface="Arial"/>
              </a:rPr>
              <a:t>to</a:t>
            </a:r>
            <a:endParaRPr sz="2200" b="1" dirty="0">
              <a:latin typeface="Arial"/>
              <a:cs typeface="Arial"/>
            </a:endParaRPr>
          </a:p>
        </p:txBody>
      </p:sp>
      <p:sp>
        <p:nvSpPr>
          <p:cNvPr id="69" name="object 69"/>
          <p:cNvSpPr txBox="1"/>
          <p:nvPr/>
        </p:nvSpPr>
        <p:spPr>
          <a:xfrm>
            <a:off x="3717811" y="10759003"/>
            <a:ext cx="3410063" cy="249245"/>
          </a:xfrm>
          <a:prstGeom prst="rect">
            <a:avLst/>
          </a:prstGeom>
        </p:spPr>
        <p:txBody>
          <a:bodyPr wrap="square" lIns="0" tIns="0" rIns="0" bIns="0" rtlCol="0">
            <a:noAutofit/>
          </a:bodyPr>
          <a:lstStyle/>
          <a:p>
            <a:pPr marL="12700">
              <a:lnSpc>
                <a:spcPts val="2375"/>
              </a:lnSpc>
              <a:spcBef>
                <a:spcPts val="118"/>
              </a:spcBef>
            </a:pPr>
            <a:r>
              <a:rPr sz="2200" b="1" spc="-129" dirty="0">
                <a:solidFill>
                  <a:srgbClr val="FFFFFF"/>
                </a:solidFill>
                <a:latin typeface="Arial"/>
                <a:cs typeface="Arial"/>
              </a:rPr>
              <a:t>V</a:t>
            </a:r>
            <a:r>
              <a:rPr sz="2200" b="1" spc="0" dirty="0">
                <a:solidFill>
                  <a:srgbClr val="FFFFFF"/>
                </a:solidFill>
                <a:latin typeface="Arial"/>
                <a:cs typeface="Arial"/>
              </a:rPr>
              <a:t>a</a:t>
            </a:r>
            <a:r>
              <a:rPr sz="2200" b="1" spc="4" dirty="0">
                <a:solidFill>
                  <a:srgbClr val="FFFFFF"/>
                </a:solidFill>
                <a:latin typeface="Arial"/>
                <a:cs typeface="Arial"/>
              </a:rPr>
              <a:t>r</a:t>
            </a:r>
            <a:r>
              <a:rPr sz="2200" b="1" spc="0" dirty="0">
                <a:solidFill>
                  <a:srgbClr val="FFFFFF"/>
                </a:solidFill>
                <a:latin typeface="Arial"/>
                <a:cs typeface="Arial"/>
              </a:rPr>
              <a:t>iabl</a:t>
            </a:r>
            <a:r>
              <a:rPr sz="2200" b="1" spc="4" dirty="0">
                <a:solidFill>
                  <a:srgbClr val="FFFFFF"/>
                </a:solidFill>
                <a:latin typeface="Arial"/>
                <a:cs typeface="Arial"/>
              </a:rPr>
              <a:t>e</a:t>
            </a:r>
            <a:r>
              <a:rPr sz="2200" b="1" spc="0" dirty="0">
                <a:solidFill>
                  <a:srgbClr val="FFFFFF"/>
                </a:solidFill>
                <a:latin typeface="Arial"/>
                <a:cs typeface="Arial"/>
              </a:rPr>
              <a:t>s</a:t>
            </a:r>
            <a:r>
              <a:rPr sz="2200" b="1" spc="122" dirty="0">
                <a:solidFill>
                  <a:srgbClr val="FFFFFF"/>
                </a:solidFill>
                <a:latin typeface="Arial"/>
                <a:cs typeface="Arial"/>
              </a:rPr>
              <a:t> </a:t>
            </a:r>
            <a:r>
              <a:rPr sz="2200" b="1" spc="0" dirty="0">
                <a:solidFill>
                  <a:srgbClr val="FFFFFF"/>
                </a:solidFill>
                <a:latin typeface="Arial"/>
                <a:cs typeface="Arial"/>
              </a:rPr>
              <a:t>de</a:t>
            </a:r>
            <a:r>
              <a:rPr sz="2200" b="1" spc="39" dirty="0">
                <a:solidFill>
                  <a:srgbClr val="FFFFFF"/>
                </a:solidFill>
                <a:latin typeface="Arial"/>
                <a:cs typeface="Arial"/>
              </a:rPr>
              <a:t> </a:t>
            </a:r>
            <a:r>
              <a:rPr sz="2200" b="1" spc="0" dirty="0">
                <a:solidFill>
                  <a:srgbClr val="FFFFFF"/>
                </a:solidFill>
                <a:latin typeface="Arial"/>
                <a:cs typeface="Arial"/>
              </a:rPr>
              <a:t>i</a:t>
            </a:r>
            <a:r>
              <a:rPr sz="2200" b="1" spc="4" dirty="0">
                <a:solidFill>
                  <a:srgbClr val="FFFFFF"/>
                </a:solidFill>
                <a:latin typeface="Arial"/>
                <a:cs typeface="Arial"/>
              </a:rPr>
              <a:t>n</a:t>
            </a:r>
            <a:r>
              <a:rPr sz="2200" b="1" spc="0" dirty="0">
                <a:solidFill>
                  <a:srgbClr val="FFFFFF"/>
                </a:solidFill>
                <a:latin typeface="Arial"/>
                <a:cs typeface="Arial"/>
              </a:rPr>
              <a:t>te</a:t>
            </a:r>
            <a:r>
              <a:rPr sz="2200" b="1" spc="10" dirty="0">
                <a:solidFill>
                  <a:srgbClr val="FFFFFF"/>
                </a:solidFill>
                <a:latin typeface="Arial"/>
                <a:cs typeface="Arial"/>
              </a:rPr>
              <a:t>r</a:t>
            </a:r>
            <a:r>
              <a:rPr sz="2200" b="1" spc="0" dirty="0">
                <a:solidFill>
                  <a:srgbClr val="FFFFFF"/>
                </a:solidFill>
                <a:latin typeface="Arial"/>
                <a:cs typeface="Arial"/>
              </a:rPr>
              <a:t>és</a:t>
            </a:r>
            <a:endParaRPr sz="2200" b="1" dirty="0">
              <a:latin typeface="Arial"/>
              <a:cs typeface="Arial"/>
            </a:endParaRPr>
          </a:p>
        </p:txBody>
      </p:sp>
      <p:sp>
        <p:nvSpPr>
          <p:cNvPr id="68" name="object 68"/>
          <p:cNvSpPr txBox="1"/>
          <p:nvPr/>
        </p:nvSpPr>
        <p:spPr>
          <a:xfrm>
            <a:off x="928798" y="12435264"/>
            <a:ext cx="409748" cy="167645"/>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N</a:t>
            </a:r>
            <a:r>
              <a:rPr sz="1100" spc="0" dirty="0">
                <a:solidFill>
                  <a:srgbClr val="404040"/>
                </a:solidFill>
                <a:latin typeface="Arial"/>
                <a:cs typeface="Arial"/>
              </a:rPr>
              <a:t>iños</a:t>
            </a:r>
            <a:endParaRPr sz="1100">
              <a:latin typeface="Arial"/>
              <a:cs typeface="Arial"/>
            </a:endParaRPr>
          </a:p>
        </p:txBody>
      </p:sp>
      <p:sp>
        <p:nvSpPr>
          <p:cNvPr id="67" name="object 67"/>
          <p:cNvSpPr txBox="1"/>
          <p:nvPr/>
        </p:nvSpPr>
        <p:spPr>
          <a:xfrm>
            <a:off x="2718139" y="12435264"/>
            <a:ext cx="409748" cy="167645"/>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N</a:t>
            </a:r>
            <a:r>
              <a:rPr sz="1100" spc="0" dirty="0">
                <a:solidFill>
                  <a:srgbClr val="404040"/>
                </a:solidFill>
                <a:latin typeface="Arial"/>
                <a:cs typeface="Arial"/>
              </a:rPr>
              <a:t>iñas</a:t>
            </a:r>
            <a:endParaRPr sz="1100">
              <a:latin typeface="Arial"/>
              <a:cs typeface="Arial"/>
            </a:endParaRPr>
          </a:p>
        </p:txBody>
      </p:sp>
      <p:sp>
        <p:nvSpPr>
          <p:cNvPr id="66" name="object 66"/>
          <p:cNvSpPr txBox="1"/>
          <p:nvPr/>
        </p:nvSpPr>
        <p:spPr>
          <a:xfrm>
            <a:off x="5930649" y="12469742"/>
            <a:ext cx="1511551" cy="146977"/>
          </a:xfrm>
          <a:prstGeom prst="rect">
            <a:avLst/>
          </a:prstGeom>
        </p:spPr>
        <p:txBody>
          <a:bodyPr wrap="square" lIns="0" tIns="0" rIns="0" bIns="0" rtlCol="0">
            <a:noAutofit/>
          </a:bodyPr>
          <a:lstStyle/>
          <a:p>
            <a:pPr marL="12700">
              <a:lnSpc>
                <a:spcPts val="1075"/>
              </a:lnSpc>
              <a:spcBef>
                <a:spcPts val="53"/>
              </a:spcBef>
            </a:pPr>
            <a:r>
              <a:rPr lang="es-CO" sz="950" spc="0" dirty="0">
                <a:solidFill>
                  <a:srgbClr val="404040"/>
                </a:solidFill>
                <a:latin typeface="Arial"/>
                <a:cs typeface="Arial"/>
              </a:rPr>
              <a:t>Des</a:t>
            </a:r>
            <a:r>
              <a:rPr lang="es-CO" sz="950" spc="4" dirty="0">
                <a:solidFill>
                  <a:srgbClr val="404040"/>
                </a:solidFill>
                <a:latin typeface="Arial"/>
                <a:cs typeface="Arial"/>
              </a:rPr>
              <a:t>nu</a:t>
            </a:r>
            <a:r>
              <a:rPr lang="es-CO" sz="950" spc="0" dirty="0">
                <a:solidFill>
                  <a:srgbClr val="404040"/>
                </a:solidFill>
                <a:latin typeface="Arial"/>
                <a:cs typeface="Arial"/>
              </a:rPr>
              <a:t>tr</a:t>
            </a:r>
            <a:r>
              <a:rPr lang="es-CO" sz="950" spc="-4" dirty="0">
                <a:solidFill>
                  <a:srgbClr val="404040"/>
                </a:solidFill>
                <a:latin typeface="Arial"/>
                <a:cs typeface="Arial"/>
              </a:rPr>
              <a:t>i</a:t>
            </a:r>
            <a:r>
              <a:rPr lang="es-CO" sz="950" spc="0" dirty="0">
                <a:solidFill>
                  <a:srgbClr val="404040"/>
                </a:solidFill>
                <a:latin typeface="Arial"/>
                <a:cs typeface="Arial"/>
              </a:rPr>
              <a:t>ción</a:t>
            </a:r>
            <a:r>
              <a:rPr sz="950" spc="-29" dirty="0">
                <a:solidFill>
                  <a:srgbClr val="404040"/>
                </a:solidFill>
                <a:latin typeface="Arial"/>
                <a:cs typeface="Arial"/>
              </a:rPr>
              <a:t> </a:t>
            </a:r>
            <a:r>
              <a:rPr lang="es-CO" sz="950" spc="4" dirty="0">
                <a:solidFill>
                  <a:srgbClr val="404040"/>
                </a:solidFill>
                <a:latin typeface="Arial"/>
                <a:cs typeface="Arial"/>
              </a:rPr>
              <a:t>a</a:t>
            </a:r>
            <a:r>
              <a:rPr lang="es-CO" sz="950" spc="-4" dirty="0">
                <a:solidFill>
                  <a:srgbClr val="404040"/>
                </a:solidFill>
                <a:latin typeface="Arial"/>
                <a:cs typeface="Arial"/>
              </a:rPr>
              <a:t>g</a:t>
            </a:r>
            <a:r>
              <a:rPr lang="es-CO" sz="950" spc="4" dirty="0">
                <a:solidFill>
                  <a:srgbClr val="404040"/>
                </a:solidFill>
                <a:latin typeface="Arial"/>
                <a:cs typeface="Arial"/>
              </a:rPr>
              <a:t>ud</a:t>
            </a:r>
            <a:r>
              <a:rPr lang="es-CO" sz="950" spc="0" dirty="0">
                <a:solidFill>
                  <a:srgbClr val="404040"/>
                </a:solidFill>
                <a:latin typeface="Arial"/>
                <a:cs typeface="Arial"/>
              </a:rPr>
              <a:t>a</a:t>
            </a:r>
            <a:r>
              <a:rPr sz="950" spc="-19" dirty="0">
                <a:solidFill>
                  <a:srgbClr val="404040"/>
                </a:solidFill>
                <a:latin typeface="Arial"/>
                <a:cs typeface="Arial"/>
              </a:rPr>
              <a:t> </a:t>
            </a:r>
            <a:r>
              <a:rPr lang="es-CO" sz="950" spc="0" dirty="0">
                <a:solidFill>
                  <a:srgbClr val="404040"/>
                </a:solidFill>
                <a:latin typeface="Arial"/>
                <a:cs typeface="Arial"/>
              </a:rPr>
              <a:t>s</a:t>
            </a:r>
            <a:r>
              <a:rPr lang="es-CO" sz="950" spc="4" dirty="0">
                <a:solidFill>
                  <a:srgbClr val="404040"/>
                </a:solidFill>
                <a:latin typeface="Arial"/>
                <a:cs typeface="Arial"/>
              </a:rPr>
              <a:t>e</a:t>
            </a:r>
            <a:r>
              <a:rPr lang="es-CO" sz="950" spc="-9" dirty="0">
                <a:solidFill>
                  <a:srgbClr val="404040"/>
                </a:solidFill>
                <a:latin typeface="Arial"/>
                <a:cs typeface="Arial"/>
              </a:rPr>
              <a:t>v</a:t>
            </a:r>
            <a:r>
              <a:rPr lang="es-CO" sz="950" spc="4" dirty="0">
                <a:solidFill>
                  <a:srgbClr val="404040"/>
                </a:solidFill>
                <a:latin typeface="Arial"/>
                <a:cs typeface="Arial"/>
              </a:rPr>
              <a:t>e</a:t>
            </a:r>
            <a:r>
              <a:rPr lang="es-CO" sz="950" spc="0" dirty="0">
                <a:solidFill>
                  <a:srgbClr val="404040"/>
                </a:solidFill>
                <a:latin typeface="Arial"/>
                <a:cs typeface="Arial"/>
              </a:rPr>
              <a:t>ra</a:t>
            </a:r>
            <a:endParaRPr lang="es-CO" sz="950" dirty="0">
              <a:latin typeface="Arial"/>
              <a:cs typeface="Arial"/>
            </a:endParaRPr>
          </a:p>
        </p:txBody>
      </p:sp>
      <p:sp>
        <p:nvSpPr>
          <p:cNvPr id="65" name="object 65"/>
          <p:cNvSpPr txBox="1"/>
          <p:nvPr/>
        </p:nvSpPr>
        <p:spPr>
          <a:xfrm>
            <a:off x="4041221" y="12475821"/>
            <a:ext cx="1667429" cy="146977"/>
          </a:xfrm>
          <a:prstGeom prst="rect">
            <a:avLst/>
          </a:prstGeom>
        </p:spPr>
        <p:txBody>
          <a:bodyPr wrap="square" lIns="0" tIns="0" rIns="0" bIns="0" rtlCol="0">
            <a:noAutofit/>
          </a:bodyPr>
          <a:lstStyle/>
          <a:p>
            <a:pPr marL="12700">
              <a:lnSpc>
                <a:spcPts val="1075"/>
              </a:lnSpc>
              <a:spcBef>
                <a:spcPts val="53"/>
              </a:spcBef>
            </a:pPr>
            <a:r>
              <a:rPr sz="950" spc="0" dirty="0">
                <a:solidFill>
                  <a:srgbClr val="404040"/>
                </a:solidFill>
                <a:latin typeface="Arial"/>
                <a:cs typeface="Arial"/>
              </a:rPr>
              <a:t>Des</a:t>
            </a:r>
            <a:r>
              <a:rPr sz="950" spc="4" dirty="0">
                <a:solidFill>
                  <a:srgbClr val="404040"/>
                </a:solidFill>
                <a:latin typeface="Arial"/>
                <a:cs typeface="Arial"/>
              </a:rPr>
              <a:t>nu</a:t>
            </a:r>
            <a:r>
              <a:rPr sz="950" spc="0" dirty="0">
                <a:solidFill>
                  <a:srgbClr val="404040"/>
                </a:solidFill>
                <a:latin typeface="Arial"/>
                <a:cs typeface="Arial"/>
              </a:rPr>
              <a:t>tr</a:t>
            </a:r>
            <a:r>
              <a:rPr sz="950" spc="-4" dirty="0">
                <a:solidFill>
                  <a:srgbClr val="404040"/>
                </a:solidFill>
                <a:latin typeface="Arial"/>
                <a:cs typeface="Arial"/>
              </a:rPr>
              <a:t>i</a:t>
            </a:r>
            <a:r>
              <a:rPr sz="950" spc="0" dirty="0">
                <a:solidFill>
                  <a:srgbClr val="404040"/>
                </a:solidFill>
                <a:latin typeface="Arial"/>
                <a:cs typeface="Arial"/>
              </a:rPr>
              <a:t>ción</a:t>
            </a:r>
            <a:r>
              <a:rPr sz="950" spc="-29" dirty="0">
                <a:solidFill>
                  <a:srgbClr val="404040"/>
                </a:solidFill>
                <a:latin typeface="Arial"/>
                <a:cs typeface="Arial"/>
              </a:rPr>
              <a:t> </a:t>
            </a:r>
            <a:r>
              <a:rPr sz="950" spc="4" dirty="0">
                <a:solidFill>
                  <a:srgbClr val="404040"/>
                </a:solidFill>
                <a:latin typeface="Arial"/>
                <a:cs typeface="Arial"/>
              </a:rPr>
              <a:t>a</a:t>
            </a:r>
            <a:r>
              <a:rPr sz="950" spc="-4" dirty="0">
                <a:solidFill>
                  <a:srgbClr val="404040"/>
                </a:solidFill>
                <a:latin typeface="Arial"/>
                <a:cs typeface="Arial"/>
              </a:rPr>
              <a:t>g</a:t>
            </a:r>
            <a:r>
              <a:rPr sz="950" spc="4" dirty="0">
                <a:solidFill>
                  <a:srgbClr val="404040"/>
                </a:solidFill>
                <a:latin typeface="Arial"/>
                <a:cs typeface="Arial"/>
              </a:rPr>
              <a:t>ud</a:t>
            </a:r>
            <a:r>
              <a:rPr sz="950" spc="0" dirty="0">
                <a:solidFill>
                  <a:srgbClr val="404040"/>
                </a:solidFill>
                <a:latin typeface="Arial"/>
                <a:cs typeface="Arial"/>
              </a:rPr>
              <a:t>a</a:t>
            </a:r>
            <a:r>
              <a:rPr sz="950" spc="-19" dirty="0">
                <a:solidFill>
                  <a:srgbClr val="404040"/>
                </a:solidFill>
                <a:latin typeface="Arial"/>
                <a:cs typeface="Arial"/>
              </a:rPr>
              <a:t> </a:t>
            </a:r>
            <a:r>
              <a:rPr sz="950" spc="4" dirty="0">
                <a:solidFill>
                  <a:srgbClr val="404040"/>
                </a:solidFill>
                <a:latin typeface="Arial"/>
                <a:cs typeface="Arial"/>
              </a:rPr>
              <a:t>mode</a:t>
            </a:r>
            <a:r>
              <a:rPr sz="950" spc="0" dirty="0">
                <a:solidFill>
                  <a:srgbClr val="404040"/>
                </a:solidFill>
                <a:latin typeface="Arial"/>
                <a:cs typeface="Arial"/>
              </a:rPr>
              <a:t>ra</a:t>
            </a:r>
            <a:r>
              <a:rPr sz="950" spc="-4" dirty="0">
                <a:solidFill>
                  <a:srgbClr val="404040"/>
                </a:solidFill>
                <a:latin typeface="Arial"/>
                <a:cs typeface="Arial"/>
              </a:rPr>
              <a:t>d</a:t>
            </a:r>
            <a:r>
              <a:rPr sz="950" spc="0" dirty="0">
                <a:solidFill>
                  <a:srgbClr val="404040"/>
                </a:solidFill>
                <a:latin typeface="Arial"/>
                <a:cs typeface="Arial"/>
              </a:rPr>
              <a:t>a</a:t>
            </a:r>
            <a:endParaRPr sz="950" dirty="0">
              <a:latin typeface="Arial"/>
              <a:cs typeface="Arial"/>
            </a:endParaRPr>
          </a:p>
        </p:txBody>
      </p:sp>
      <p:sp>
        <p:nvSpPr>
          <p:cNvPr id="60" name="object 60"/>
          <p:cNvSpPr txBox="1"/>
          <p:nvPr/>
        </p:nvSpPr>
        <p:spPr>
          <a:xfrm>
            <a:off x="4489450" y="14527191"/>
            <a:ext cx="753130" cy="337854"/>
          </a:xfrm>
          <a:prstGeom prst="rect">
            <a:avLst/>
          </a:prstGeom>
        </p:spPr>
        <p:txBody>
          <a:bodyPr wrap="square" lIns="0" tIns="0" rIns="0" bIns="0" rtlCol="0">
            <a:noAutofit/>
          </a:bodyPr>
          <a:lstStyle/>
          <a:p>
            <a:pPr algn="ctr">
              <a:lnSpc>
                <a:spcPts val="1240"/>
              </a:lnSpc>
              <a:spcBef>
                <a:spcPts val="62"/>
              </a:spcBef>
            </a:pPr>
            <a:r>
              <a:rPr sz="1100" spc="0" dirty="0">
                <a:solidFill>
                  <a:srgbClr val="404040"/>
                </a:solidFill>
                <a:latin typeface="Arial"/>
                <a:cs typeface="Arial"/>
              </a:rPr>
              <a:t>A</a:t>
            </a:r>
            <a:r>
              <a:rPr sz="1100" spc="4" dirty="0">
                <a:solidFill>
                  <a:srgbClr val="404040"/>
                </a:solidFill>
                <a:latin typeface="Arial"/>
                <a:cs typeface="Arial"/>
              </a:rPr>
              <a:t>f</a:t>
            </a:r>
            <a:r>
              <a:rPr sz="1100" spc="0" dirty="0">
                <a:solidFill>
                  <a:srgbClr val="404040"/>
                </a:solidFill>
                <a:latin typeface="Arial"/>
                <a:cs typeface="Arial"/>
              </a:rPr>
              <a:t>ilia</a:t>
            </a:r>
            <a:r>
              <a:rPr sz="1100" spc="4" dirty="0">
                <a:solidFill>
                  <a:srgbClr val="404040"/>
                </a:solidFill>
                <a:latin typeface="Arial"/>
                <a:cs typeface="Arial"/>
              </a:rPr>
              <a:t>c</a:t>
            </a:r>
            <a:r>
              <a:rPr sz="1100" spc="0" dirty="0">
                <a:solidFill>
                  <a:srgbClr val="404040"/>
                </a:solidFill>
                <a:latin typeface="Arial"/>
                <a:cs typeface="Arial"/>
              </a:rPr>
              <a:t>ión</a:t>
            </a:r>
            <a:r>
              <a:rPr sz="1100" spc="34" dirty="0">
                <a:solidFill>
                  <a:srgbClr val="404040"/>
                </a:solidFill>
                <a:latin typeface="Arial"/>
                <a:cs typeface="Arial"/>
              </a:rPr>
              <a:t> </a:t>
            </a:r>
            <a:r>
              <a:rPr sz="1100" spc="0" dirty="0">
                <a:solidFill>
                  <a:srgbClr val="404040"/>
                </a:solidFill>
                <a:latin typeface="Arial"/>
                <a:cs typeface="Arial"/>
              </a:rPr>
              <a:t>al</a:t>
            </a:r>
            <a:endParaRPr sz="1100" dirty="0">
              <a:latin typeface="Arial"/>
              <a:cs typeface="Arial"/>
            </a:endParaRPr>
          </a:p>
          <a:p>
            <a:pPr marL="103614" marR="112836" algn="ctr">
              <a:lnSpc>
                <a:spcPct val="95825"/>
              </a:lnSpc>
              <a:spcBef>
                <a:spcPts val="12"/>
              </a:spcBef>
            </a:pPr>
            <a:r>
              <a:rPr sz="1100" spc="0" dirty="0">
                <a:solidFill>
                  <a:srgbClr val="404040"/>
                </a:solidFill>
                <a:latin typeface="Arial"/>
                <a:cs typeface="Arial"/>
              </a:rPr>
              <a:t>SGSSS</a:t>
            </a:r>
            <a:endParaRPr sz="1100" dirty="0">
              <a:latin typeface="Arial"/>
              <a:cs typeface="Arial"/>
            </a:endParaRPr>
          </a:p>
        </p:txBody>
      </p:sp>
      <p:sp>
        <p:nvSpPr>
          <p:cNvPr id="59" name="object 59"/>
          <p:cNvSpPr txBox="1"/>
          <p:nvPr/>
        </p:nvSpPr>
        <p:spPr>
          <a:xfrm>
            <a:off x="6239039" y="14478986"/>
            <a:ext cx="900639" cy="337854"/>
          </a:xfrm>
          <a:prstGeom prst="rect">
            <a:avLst/>
          </a:prstGeom>
        </p:spPr>
        <p:txBody>
          <a:bodyPr wrap="square" lIns="0" tIns="0" rIns="0" bIns="0" rtlCol="0">
            <a:noAutofit/>
          </a:bodyPr>
          <a:lstStyle/>
          <a:p>
            <a:pPr algn="ctr">
              <a:lnSpc>
                <a:spcPts val="1240"/>
              </a:lnSpc>
              <a:spcBef>
                <a:spcPts val="62"/>
              </a:spcBef>
            </a:pPr>
            <a:r>
              <a:rPr sz="1100" spc="-4" dirty="0">
                <a:solidFill>
                  <a:srgbClr val="404040"/>
                </a:solidFill>
                <a:latin typeface="Arial"/>
                <a:cs typeface="Arial"/>
              </a:rPr>
              <a:t>C</a:t>
            </a:r>
            <a:r>
              <a:rPr sz="1100" spc="0" dirty="0">
                <a:solidFill>
                  <a:srgbClr val="404040"/>
                </a:solidFill>
                <a:latin typeface="Arial"/>
                <a:cs typeface="Arial"/>
              </a:rPr>
              <a:t>re</a:t>
            </a:r>
            <a:r>
              <a:rPr sz="1100" spc="4" dirty="0">
                <a:solidFill>
                  <a:srgbClr val="404040"/>
                </a:solidFill>
                <a:latin typeface="Arial"/>
                <a:cs typeface="Arial"/>
              </a:rPr>
              <a:t>c</a:t>
            </a:r>
            <a:r>
              <a:rPr sz="1100" spc="0" dirty="0">
                <a:solidFill>
                  <a:srgbClr val="404040"/>
                </a:solidFill>
                <a:latin typeface="Arial"/>
                <a:cs typeface="Arial"/>
              </a:rPr>
              <a:t>i</a:t>
            </a:r>
            <a:r>
              <a:rPr sz="1100" spc="-4" dirty="0">
                <a:solidFill>
                  <a:srgbClr val="404040"/>
                </a:solidFill>
                <a:latin typeface="Arial"/>
                <a:cs typeface="Arial"/>
              </a:rPr>
              <a:t>m</a:t>
            </a:r>
            <a:r>
              <a:rPr sz="1100" spc="0" dirty="0">
                <a:solidFill>
                  <a:srgbClr val="404040"/>
                </a:solidFill>
                <a:latin typeface="Arial"/>
                <a:cs typeface="Arial"/>
              </a:rPr>
              <a:t>iento</a:t>
            </a:r>
            <a:r>
              <a:rPr sz="1100" spc="28" dirty="0">
                <a:solidFill>
                  <a:srgbClr val="404040"/>
                </a:solidFill>
                <a:latin typeface="Arial"/>
                <a:cs typeface="Arial"/>
              </a:rPr>
              <a:t> </a:t>
            </a:r>
            <a:r>
              <a:rPr sz="1100" spc="0" dirty="0">
                <a:solidFill>
                  <a:srgbClr val="404040"/>
                </a:solidFill>
                <a:latin typeface="Arial"/>
                <a:cs typeface="Arial"/>
              </a:rPr>
              <a:t>y</a:t>
            </a:r>
            <a:endParaRPr sz="1100">
              <a:latin typeface="Arial"/>
              <a:cs typeface="Arial"/>
            </a:endParaRPr>
          </a:p>
          <a:p>
            <a:pPr marL="108477" marR="120680" algn="ctr">
              <a:lnSpc>
                <a:spcPct val="95825"/>
              </a:lnSpc>
              <a:spcBef>
                <a:spcPts val="12"/>
              </a:spcBef>
            </a:pPr>
            <a:r>
              <a:rPr sz="1100" spc="0" dirty="0">
                <a:solidFill>
                  <a:srgbClr val="404040"/>
                </a:solidFill>
                <a:latin typeface="Arial"/>
                <a:cs typeface="Arial"/>
              </a:rPr>
              <a:t>desarrollo</a:t>
            </a:r>
            <a:endParaRPr sz="1100">
              <a:latin typeface="Arial"/>
              <a:cs typeface="Arial"/>
            </a:endParaRPr>
          </a:p>
        </p:txBody>
      </p:sp>
      <p:sp>
        <p:nvSpPr>
          <p:cNvPr id="58" name="object 58"/>
          <p:cNvSpPr txBox="1"/>
          <p:nvPr/>
        </p:nvSpPr>
        <p:spPr>
          <a:xfrm>
            <a:off x="530023" y="14621435"/>
            <a:ext cx="1220977" cy="167645"/>
          </a:xfrm>
          <a:prstGeom prst="rect">
            <a:avLst/>
          </a:prstGeom>
        </p:spPr>
        <p:txBody>
          <a:bodyPr wrap="square" lIns="0" tIns="0" rIns="0" bIns="0" rtlCol="0">
            <a:noAutofit/>
          </a:bodyPr>
          <a:lstStyle/>
          <a:p>
            <a:pPr marL="12700">
              <a:lnSpc>
                <a:spcPts val="1240"/>
              </a:lnSpc>
              <a:spcBef>
                <a:spcPts val="62"/>
              </a:spcBef>
            </a:pPr>
            <a:r>
              <a:rPr sz="1100" spc="0" dirty="0">
                <a:solidFill>
                  <a:srgbClr val="404040"/>
                </a:solidFill>
                <a:latin typeface="Arial"/>
                <a:cs typeface="Arial"/>
              </a:rPr>
              <a:t>Per</a:t>
            </a:r>
            <a:r>
              <a:rPr sz="1100" spc="4" dirty="0">
                <a:solidFill>
                  <a:srgbClr val="404040"/>
                </a:solidFill>
                <a:latin typeface="Arial"/>
                <a:cs typeface="Arial"/>
              </a:rPr>
              <a:t>t</a:t>
            </a:r>
            <a:r>
              <a:rPr sz="1100" spc="0" dirty="0">
                <a:solidFill>
                  <a:srgbClr val="404040"/>
                </a:solidFill>
                <a:latin typeface="Arial"/>
                <a:cs typeface="Arial"/>
              </a:rPr>
              <a:t>enen</a:t>
            </a:r>
            <a:r>
              <a:rPr sz="1100" spc="-4" dirty="0">
                <a:solidFill>
                  <a:srgbClr val="404040"/>
                </a:solidFill>
                <a:latin typeface="Arial"/>
                <a:cs typeface="Arial"/>
              </a:rPr>
              <a:t>c</a:t>
            </a:r>
            <a:r>
              <a:rPr sz="1100" spc="0" dirty="0">
                <a:solidFill>
                  <a:srgbClr val="404040"/>
                </a:solidFill>
                <a:latin typeface="Arial"/>
                <a:cs typeface="Arial"/>
              </a:rPr>
              <a:t>ia</a:t>
            </a:r>
            <a:r>
              <a:rPr sz="1100" spc="33" dirty="0">
                <a:solidFill>
                  <a:srgbClr val="404040"/>
                </a:solidFill>
                <a:latin typeface="Arial"/>
                <a:cs typeface="Arial"/>
              </a:rPr>
              <a:t> </a:t>
            </a:r>
            <a:r>
              <a:rPr sz="1100" spc="0" dirty="0">
                <a:solidFill>
                  <a:srgbClr val="404040"/>
                </a:solidFill>
                <a:latin typeface="Arial"/>
                <a:cs typeface="Arial"/>
              </a:rPr>
              <a:t>é</a:t>
            </a:r>
            <a:r>
              <a:rPr sz="1100" spc="4" dirty="0">
                <a:solidFill>
                  <a:srgbClr val="404040"/>
                </a:solidFill>
                <a:latin typeface="Arial"/>
                <a:cs typeface="Arial"/>
              </a:rPr>
              <a:t>t</a:t>
            </a:r>
            <a:r>
              <a:rPr sz="1100" spc="0" dirty="0">
                <a:solidFill>
                  <a:srgbClr val="404040"/>
                </a:solidFill>
                <a:latin typeface="Arial"/>
                <a:cs typeface="Arial"/>
              </a:rPr>
              <a:t>ni</a:t>
            </a:r>
            <a:r>
              <a:rPr sz="1100" spc="4" dirty="0">
                <a:solidFill>
                  <a:srgbClr val="404040"/>
                </a:solidFill>
                <a:latin typeface="Arial"/>
                <a:cs typeface="Arial"/>
              </a:rPr>
              <a:t>c</a:t>
            </a:r>
            <a:r>
              <a:rPr sz="1100" spc="0" dirty="0">
                <a:solidFill>
                  <a:srgbClr val="404040"/>
                </a:solidFill>
                <a:latin typeface="Arial"/>
                <a:cs typeface="Arial"/>
              </a:rPr>
              <a:t>a</a:t>
            </a:r>
            <a:endParaRPr sz="1100">
              <a:latin typeface="Arial"/>
              <a:cs typeface="Arial"/>
            </a:endParaRPr>
          </a:p>
        </p:txBody>
      </p:sp>
      <p:sp>
        <p:nvSpPr>
          <p:cNvPr id="57" name="object 57"/>
          <p:cNvSpPr txBox="1"/>
          <p:nvPr/>
        </p:nvSpPr>
        <p:spPr>
          <a:xfrm>
            <a:off x="2405949" y="14617787"/>
            <a:ext cx="1245301" cy="167645"/>
          </a:xfrm>
          <a:prstGeom prst="rect">
            <a:avLst/>
          </a:prstGeom>
        </p:spPr>
        <p:txBody>
          <a:bodyPr wrap="square" lIns="0" tIns="0" rIns="0" bIns="0" rtlCol="0">
            <a:noAutofit/>
          </a:bodyPr>
          <a:lstStyle/>
          <a:p>
            <a:pPr marL="12700">
              <a:lnSpc>
                <a:spcPts val="1240"/>
              </a:lnSpc>
              <a:spcBef>
                <a:spcPts val="62"/>
              </a:spcBef>
            </a:pPr>
            <a:r>
              <a:rPr sz="1100" spc="0" dirty="0">
                <a:solidFill>
                  <a:srgbClr val="404040"/>
                </a:solidFill>
                <a:latin typeface="Arial"/>
                <a:cs typeface="Arial"/>
              </a:rPr>
              <a:t>Área</a:t>
            </a:r>
            <a:r>
              <a:rPr sz="1100" spc="13" dirty="0">
                <a:solidFill>
                  <a:srgbClr val="404040"/>
                </a:solidFill>
                <a:latin typeface="Arial"/>
                <a:cs typeface="Arial"/>
              </a:rPr>
              <a:t> </a:t>
            </a:r>
            <a:r>
              <a:rPr sz="1100" spc="0" dirty="0">
                <a:solidFill>
                  <a:srgbClr val="404040"/>
                </a:solidFill>
                <a:latin typeface="Arial"/>
                <a:cs typeface="Arial"/>
              </a:rPr>
              <a:t>de</a:t>
            </a:r>
            <a:r>
              <a:rPr sz="1100" spc="12" dirty="0">
                <a:solidFill>
                  <a:srgbClr val="404040"/>
                </a:solidFill>
                <a:latin typeface="Arial"/>
                <a:cs typeface="Arial"/>
              </a:rPr>
              <a:t> </a:t>
            </a:r>
            <a:r>
              <a:rPr sz="1100" spc="0" dirty="0">
                <a:solidFill>
                  <a:srgbClr val="404040"/>
                </a:solidFill>
                <a:latin typeface="Arial"/>
                <a:cs typeface="Arial"/>
              </a:rPr>
              <a:t>o</a:t>
            </a:r>
            <a:r>
              <a:rPr sz="1100" spc="4" dirty="0">
                <a:solidFill>
                  <a:srgbClr val="404040"/>
                </a:solidFill>
                <a:latin typeface="Arial"/>
                <a:cs typeface="Arial"/>
              </a:rPr>
              <a:t>c</a:t>
            </a:r>
            <a:r>
              <a:rPr sz="1100" spc="0" dirty="0">
                <a:solidFill>
                  <a:srgbClr val="404040"/>
                </a:solidFill>
                <a:latin typeface="Arial"/>
                <a:cs typeface="Arial"/>
              </a:rPr>
              <a:t>urre</a:t>
            </a:r>
            <a:r>
              <a:rPr sz="1100" spc="-10" dirty="0">
                <a:solidFill>
                  <a:srgbClr val="404040"/>
                </a:solidFill>
                <a:latin typeface="Arial"/>
                <a:cs typeface="Arial"/>
              </a:rPr>
              <a:t>n</a:t>
            </a:r>
            <a:r>
              <a:rPr sz="1100" spc="4" dirty="0">
                <a:solidFill>
                  <a:srgbClr val="404040"/>
                </a:solidFill>
                <a:latin typeface="Arial"/>
                <a:cs typeface="Arial"/>
              </a:rPr>
              <a:t>c</a:t>
            </a:r>
            <a:r>
              <a:rPr sz="1100" spc="0" dirty="0">
                <a:solidFill>
                  <a:srgbClr val="404040"/>
                </a:solidFill>
                <a:latin typeface="Arial"/>
                <a:cs typeface="Arial"/>
              </a:rPr>
              <a:t>ia</a:t>
            </a:r>
            <a:endParaRPr sz="1100" dirty="0">
              <a:latin typeface="Arial"/>
              <a:cs typeface="Arial"/>
            </a:endParaRPr>
          </a:p>
        </p:txBody>
      </p:sp>
      <p:sp>
        <p:nvSpPr>
          <p:cNvPr id="52" name="object 52"/>
          <p:cNvSpPr txBox="1"/>
          <p:nvPr/>
        </p:nvSpPr>
        <p:spPr>
          <a:xfrm>
            <a:off x="6058193" y="16848740"/>
            <a:ext cx="1281005" cy="337854"/>
          </a:xfrm>
          <a:prstGeom prst="rect">
            <a:avLst/>
          </a:prstGeom>
        </p:spPr>
        <p:txBody>
          <a:bodyPr wrap="square" lIns="0" tIns="0" rIns="0" bIns="0" rtlCol="0">
            <a:noAutofit/>
          </a:bodyPr>
          <a:lstStyle/>
          <a:p>
            <a:pPr algn="ctr">
              <a:lnSpc>
                <a:spcPts val="1240"/>
              </a:lnSpc>
              <a:spcBef>
                <a:spcPts val="62"/>
              </a:spcBef>
            </a:pPr>
            <a:r>
              <a:rPr sz="1100" spc="0" dirty="0">
                <a:solidFill>
                  <a:srgbClr val="404040"/>
                </a:solidFill>
                <a:latin typeface="Arial"/>
                <a:cs typeface="Arial"/>
              </a:rPr>
              <a:t>Per</a:t>
            </a:r>
            <a:r>
              <a:rPr sz="1100" spc="4" dirty="0">
                <a:solidFill>
                  <a:srgbClr val="404040"/>
                </a:solidFill>
                <a:latin typeface="Arial"/>
                <a:cs typeface="Arial"/>
              </a:rPr>
              <a:t>í</a:t>
            </a:r>
            <a:r>
              <a:rPr sz="1100" spc="-4" dirty="0">
                <a:solidFill>
                  <a:srgbClr val="404040"/>
                </a:solidFill>
                <a:latin typeface="Arial"/>
                <a:cs typeface="Arial"/>
              </a:rPr>
              <a:t>m</a:t>
            </a:r>
            <a:r>
              <a:rPr sz="1100" spc="0" dirty="0">
                <a:solidFill>
                  <a:srgbClr val="404040"/>
                </a:solidFill>
                <a:latin typeface="Arial"/>
                <a:cs typeface="Arial"/>
              </a:rPr>
              <a:t>e</a:t>
            </a:r>
            <a:r>
              <a:rPr sz="1100" spc="4" dirty="0">
                <a:solidFill>
                  <a:srgbClr val="404040"/>
                </a:solidFill>
                <a:latin typeface="Arial"/>
                <a:cs typeface="Arial"/>
              </a:rPr>
              <a:t>t</a:t>
            </a:r>
            <a:r>
              <a:rPr sz="1100" spc="0" dirty="0">
                <a:solidFill>
                  <a:srgbClr val="404040"/>
                </a:solidFill>
                <a:latin typeface="Arial"/>
                <a:cs typeface="Arial"/>
              </a:rPr>
              <a:t>ro</a:t>
            </a:r>
            <a:r>
              <a:rPr sz="1100" spc="18" dirty="0">
                <a:solidFill>
                  <a:srgbClr val="404040"/>
                </a:solidFill>
                <a:latin typeface="Arial"/>
                <a:cs typeface="Arial"/>
              </a:rPr>
              <a:t> </a:t>
            </a:r>
            <a:r>
              <a:rPr sz="1100" spc="0" dirty="0">
                <a:solidFill>
                  <a:srgbClr val="404040"/>
                </a:solidFill>
                <a:latin typeface="Arial"/>
                <a:cs typeface="Arial"/>
              </a:rPr>
              <a:t>branquial</a:t>
            </a:r>
            <a:endParaRPr sz="1100" dirty="0">
              <a:latin typeface="Arial"/>
              <a:cs typeface="Arial"/>
            </a:endParaRPr>
          </a:p>
          <a:p>
            <a:pPr marL="304217" marR="314409" algn="ctr">
              <a:lnSpc>
                <a:spcPct val="95825"/>
              </a:lnSpc>
              <a:spcBef>
                <a:spcPts val="12"/>
              </a:spcBef>
            </a:pPr>
            <a:r>
              <a:rPr sz="1100" spc="0" dirty="0">
                <a:solidFill>
                  <a:srgbClr val="404040"/>
                </a:solidFill>
                <a:latin typeface="Arial"/>
                <a:cs typeface="Arial"/>
              </a:rPr>
              <a:t>&lt;</a:t>
            </a:r>
            <a:r>
              <a:rPr sz="1100" spc="6" dirty="0">
                <a:solidFill>
                  <a:srgbClr val="404040"/>
                </a:solidFill>
                <a:latin typeface="Arial"/>
                <a:cs typeface="Arial"/>
              </a:rPr>
              <a:t> </a:t>
            </a:r>
            <a:r>
              <a:rPr sz="1100" spc="-84" dirty="0">
                <a:solidFill>
                  <a:srgbClr val="404040"/>
                </a:solidFill>
                <a:latin typeface="Arial"/>
                <a:cs typeface="Arial"/>
              </a:rPr>
              <a:t>1</a:t>
            </a:r>
            <a:r>
              <a:rPr sz="1100" spc="0" dirty="0">
                <a:solidFill>
                  <a:srgbClr val="404040"/>
                </a:solidFill>
                <a:latin typeface="Arial"/>
                <a:cs typeface="Arial"/>
              </a:rPr>
              <a:t>1</a:t>
            </a:r>
            <a:r>
              <a:rPr sz="1100" spc="4" dirty="0">
                <a:solidFill>
                  <a:srgbClr val="404040"/>
                </a:solidFill>
                <a:latin typeface="Arial"/>
                <a:cs typeface="Arial"/>
              </a:rPr>
              <a:t>,</a:t>
            </a:r>
            <a:r>
              <a:rPr sz="1100" spc="0" dirty="0">
                <a:solidFill>
                  <a:srgbClr val="404040"/>
                </a:solidFill>
                <a:latin typeface="Arial"/>
                <a:cs typeface="Arial"/>
              </a:rPr>
              <a:t>5</a:t>
            </a:r>
            <a:r>
              <a:rPr sz="1100" spc="11" dirty="0">
                <a:solidFill>
                  <a:srgbClr val="404040"/>
                </a:solidFill>
                <a:latin typeface="Arial"/>
                <a:cs typeface="Arial"/>
              </a:rPr>
              <a:t> </a:t>
            </a:r>
            <a:r>
              <a:rPr sz="1100" spc="4" dirty="0">
                <a:solidFill>
                  <a:srgbClr val="404040"/>
                </a:solidFill>
                <a:latin typeface="Arial"/>
                <a:cs typeface="Arial"/>
              </a:rPr>
              <a:t>c</a:t>
            </a:r>
            <a:r>
              <a:rPr sz="1100" spc="0" dirty="0">
                <a:solidFill>
                  <a:srgbClr val="404040"/>
                </a:solidFill>
                <a:latin typeface="Arial"/>
                <a:cs typeface="Arial"/>
              </a:rPr>
              <a:t>m</a:t>
            </a:r>
            <a:r>
              <a:rPr lang="es-ES" sz="1100" spc="0" dirty="0">
                <a:solidFill>
                  <a:srgbClr val="404040"/>
                </a:solidFill>
                <a:latin typeface="Arial"/>
                <a:cs typeface="Arial"/>
              </a:rPr>
              <a:t>*</a:t>
            </a:r>
            <a:endParaRPr sz="1100" dirty="0">
              <a:latin typeface="Arial"/>
              <a:cs typeface="Arial"/>
            </a:endParaRPr>
          </a:p>
        </p:txBody>
      </p:sp>
      <p:sp>
        <p:nvSpPr>
          <p:cNvPr id="51" name="object 51"/>
          <p:cNvSpPr txBox="1"/>
          <p:nvPr/>
        </p:nvSpPr>
        <p:spPr>
          <a:xfrm>
            <a:off x="2190750" y="16939447"/>
            <a:ext cx="1602047" cy="167716"/>
          </a:xfrm>
          <a:prstGeom prst="rect">
            <a:avLst/>
          </a:prstGeom>
        </p:spPr>
        <p:txBody>
          <a:bodyPr wrap="square" lIns="0" tIns="0" rIns="0" bIns="0" rtlCol="0">
            <a:noAutofit/>
          </a:bodyPr>
          <a:lstStyle/>
          <a:p>
            <a:pPr marL="12700" algn="ctr">
              <a:lnSpc>
                <a:spcPts val="1075"/>
              </a:lnSpc>
              <a:spcBef>
                <a:spcPts val="53"/>
              </a:spcBef>
            </a:pPr>
            <a:r>
              <a:rPr lang="es-ES" sz="950" spc="0" dirty="0">
                <a:latin typeface="Arial"/>
                <a:cs typeface="Arial"/>
              </a:rPr>
              <a:t>Mediana de e</a:t>
            </a:r>
            <a:r>
              <a:rPr sz="950" spc="4" dirty="0">
                <a:latin typeface="Arial"/>
                <a:cs typeface="Arial"/>
              </a:rPr>
              <a:t>da</a:t>
            </a:r>
            <a:r>
              <a:rPr sz="950" spc="0" dirty="0">
                <a:latin typeface="Arial"/>
                <a:cs typeface="Arial"/>
              </a:rPr>
              <a:t>d</a:t>
            </a:r>
            <a:r>
              <a:rPr sz="950" spc="-19" dirty="0">
                <a:latin typeface="Arial"/>
                <a:cs typeface="Arial"/>
              </a:rPr>
              <a:t> </a:t>
            </a:r>
            <a:r>
              <a:rPr lang="es-ES" sz="950" spc="-4" dirty="0">
                <a:latin typeface="Arial"/>
                <a:cs typeface="Arial"/>
              </a:rPr>
              <a:t>g</a:t>
            </a:r>
            <a:r>
              <a:rPr lang="es-ES" sz="950" spc="4" dirty="0">
                <a:latin typeface="Arial"/>
                <a:cs typeface="Arial"/>
              </a:rPr>
              <a:t>e</a:t>
            </a:r>
            <a:r>
              <a:rPr lang="es-ES" sz="950" spc="0" dirty="0">
                <a:latin typeface="Arial"/>
                <a:cs typeface="Arial"/>
              </a:rPr>
              <a:t>st</a:t>
            </a:r>
            <a:r>
              <a:rPr lang="es-ES" sz="950" spc="4" dirty="0">
                <a:latin typeface="Arial"/>
                <a:cs typeface="Arial"/>
              </a:rPr>
              <a:t>a</a:t>
            </a:r>
            <a:r>
              <a:rPr lang="es-ES" sz="950" spc="0" dirty="0">
                <a:latin typeface="Arial"/>
                <a:cs typeface="Arial"/>
              </a:rPr>
              <a:t>cio</a:t>
            </a:r>
            <a:r>
              <a:rPr lang="es-ES" sz="950" spc="4" dirty="0">
                <a:latin typeface="Arial"/>
                <a:cs typeface="Arial"/>
              </a:rPr>
              <a:t>na</a:t>
            </a:r>
            <a:r>
              <a:rPr lang="es-ES" sz="950" spc="0" dirty="0">
                <a:latin typeface="Arial"/>
                <a:cs typeface="Arial"/>
              </a:rPr>
              <a:t>l</a:t>
            </a:r>
            <a:endParaRPr lang="es-ES" sz="950" dirty="0">
              <a:latin typeface="Arial"/>
              <a:cs typeface="Arial"/>
            </a:endParaRPr>
          </a:p>
        </p:txBody>
      </p:sp>
      <p:sp>
        <p:nvSpPr>
          <p:cNvPr id="50" name="object 50"/>
          <p:cNvSpPr txBox="1"/>
          <p:nvPr/>
        </p:nvSpPr>
        <p:spPr>
          <a:xfrm>
            <a:off x="4154008" y="16939518"/>
            <a:ext cx="1478442" cy="167645"/>
          </a:xfrm>
          <a:prstGeom prst="rect">
            <a:avLst/>
          </a:prstGeom>
        </p:spPr>
        <p:txBody>
          <a:bodyPr wrap="square" lIns="0" tIns="0" rIns="0" bIns="0" rtlCol="0">
            <a:noAutofit/>
          </a:bodyPr>
          <a:lstStyle/>
          <a:p>
            <a:pPr marL="12700">
              <a:lnSpc>
                <a:spcPts val="1240"/>
              </a:lnSpc>
              <a:spcBef>
                <a:spcPts val="62"/>
              </a:spcBef>
            </a:pPr>
            <a:r>
              <a:rPr sz="1100" spc="-4" dirty="0">
                <a:latin typeface="Arial"/>
                <a:cs typeface="Arial"/>
              </a:rPr>
              <a:t>M</a:t>
            </a:r>
            <a:r>
              <a:rPr sz="1100" spc="0" dirty="0">
                <a:latin typeface="Arial"/>
                <a:cs typeface="Arial"/>
              </a:rPr>
              <a:t>ediana</a:t>
            </a:r>
            <a:r>
              <a:rPr sz="1100" spc="22" dirty="0">
                <a:latin typeface="Arial"/>
                <a:cs typeface="Arial"/>
              </a:rPr>
              <a:t> </a:t>
            </a:r>
            <a:r>
              <a:rPr sz="1100" spc="0" dirty="0">
                <a:latin typeface="Arial"/>
                <a:cs typeface="Arial"/>
              </a:rPr>
              <a:t>peso</a:t>
            </a:r>
            <a:r>
              <a:rPr sz="1100" spc="3" dirty="0">
                <a:latin typeface="Arial"/>
                <a:cs typeface="Arial"/>
              </a:rPr>
              <a:t> </a:t>
            </a:r>
            <a:r>
              <a:rPr sz="1100" spc="0" dirty="0">
                <a:latin typeface="Arial"/>
                <a:cs typeface="Arial"/>
              </a:rPr>
              <a:t>al</a:t>
            </a:r>
            <a:r>
              <a:rPr sz="1100" spc="8" dirty="0">
                <a:latin typeface="Arial"/>
                <a:cs typeface="Arial"/>
              </a:rPr>
              <a:t> </a:t>
            </a:r>
            <a:r>
              <a:rPr sz="1100" spc="0" dirty="0">
                <a:latin typeface="Arial"/>
                <a:cs typeface="Arial"/>
              </a:rPr>
              <a:t>nacer</a:t>
            </a:r>
            <a:endParaRPr sz="1100" dirty="0">
              <a:latin typeface="Arial"/>
              <a:cs typeface="Arial"/>
            </a:endParaRPr>
          </a:p>
        </p:txBody>
      </p:sp>
      <p:sp>
        <p:nvSpPr>
          <p:cNvPr id="49" name="object 49"/>
          <p:cNvSpPr txBox="1"/>
          <p:nvPr/>
        </p:nvSpPr>
        <p:spPr>
          <a:xfrm>
            <a:off x="487227" y="17006588"/>
            <a:ext cx="1347718" cy="167645"/>
          </a:xfrm>
          <a:prstGeom prst="rect">
            <a:avLst/>
          </a:prstGeom>
        </p:spPr>
        <p:txBody>
          <a:bodyPr wrap="square" lIns="0" tIns="0" rIns="0" bIns="0" rtlCol="0">
            <a:noAutofit/>
          </a:bodyPr>
          <a:lstStyle/>
          <a:p>
            <a:pPr marL="12700">
              <a:lnSpc>
                <a:spcPts val="1240"/>
              </a:lnSpc>
              <a:spcBef>
                <a:spcPts val="62"/>
              </a:spcBef>
            </a:pPr>
            <a:r>
              <a:rPr sz="1100" spc="-4" dirty="0">
                <a:solidFill>
                  <a:srgbClr val="404040"/>
                </a:solidFill>
                <a:latin typeface="Arial"/>
                <a:cs typeface="Arial"/>
              </a:rPr>
              <a:t>N</a:t>
            </a:r>
            <a:r>
              <a:rPr sz="1100" spc="0" dirty="0">
                <a:solidFill>
                  <a:srgbClr val="404040"/>
                </a:solidFill>
                <a:latin typeface="Arial"/>
                <a:cs typeface="Arial"/>
              </a:rPr>
              <a:t>iños</a:t>
            </a:r>
            <a:r>
              <a:rPr sz="1100" spc="23" dirty="0">
                <a:solidFill>
                  <a:srgbClr val="404040"/>
                </a:solidFill>
                <a:latin typeface="Arial"/>
                <a:cs typeface="Arial"/>
              </a:rPr>
              <a:t> </a:t>
            </a:r>
            <a:r>
              <a:rPr sz="1100" spc="0" dirty="0">
                <a:solidFill>
                  <a:srgbClr val="404040"/>
                </a:solidFill>
                <a:latin typeface="Arial"/>
                <a:cs typeface="Arial"/>
              </a:rPr>
              <a:t>hospi</a:t>
            </a:r>
            <a:r>
              <a:rPr sz="1100" spc="4" dirty="0">
                <a:solidFill>
                  <a:srgbClr val="404040"/>
                </a:solidFill>
                <a:latin typeface="Arial"/>
                <a:cs typeface="Arial"/>
              </a:rPr>
              <a:t>t</a:t>
            </a:r>
            <a:r>
              <a:rPr sz="1100" spc="0" dirty="0">
                <a:solidFill>
                  <a:srgbClr val="404040"/>
                </a:solidFill>
                <a:latin typeface="Arial"/>
                <a:cs typeface="Arial"/>
              </a:rPr>
              <a:t>ali</a:t>
            </a:r>
            <a:r>
              <a:rPr sz="1100" spc="4" dirty="0">
                <a:solidFill>
                  <a:srgbClr val="404040"/>
                </a:solidFill>
                <a:latin typeface="Arial"/>
                <a:cs typeface="Arial"/>
              </a:rPr>
              <a:t>z</a:t>
            </a:r>
            <a:r>
              <a:rPr sz="1100" spc="-10" dirty="0">
                <a:solidFill>
                  <a:srgbClr val="404040"/>
                </a:solidFill>
                <a:latin typeface="Arial"/>
                <a:cs typeface="Arial"/>
              </a:rPr>
              <a:t>a</a:t>
            </a:r>
            <a:r>
              <a:rPr sz="1100" spc="0" dirty="0">
                <a:solidFill>
                  <a:srgbClr val="404040"/>
                </a:solidFill>
                <a:latin typeface="Arial"/>
                <a:cs typeface="Arial"/>
              </a:rPr>
              <a:t>d</a:t>
            </a:r>
            <a:r>
              <a:rPr sz="1100" spc="-10" dirty="0">
                <a:solidFill>
                  <a:srgbClr val="404040"/>
                </a:solidFill>
                <a:latin typeface="Arial"/>
                <a:cs typeface="Arial"/>
              </a:rPr>
              <a:t>o</a:t>
            </a:r>
            <a:r>
              <a:rPr sz="1100" spc="0" dirty="0">
                <a:solidFill>
                  <a:srgbClr val="404040"/>
                </a:solidFill>
                <a:latin typeface="Arial"/>
                <a:cs typeface="Arial"/>
              </a:rPr>
              <a:t>s</a:t>
            </a:r>
            <a:endParaRPr sz="1100" dirty="0">
              <a:latin typeface="Arial"/>
              <a:cs typeface="Arial"/>
            </a:endParaRPr>
          </a:p>
        </p:txBody>
      </p:sp>
      <p:sp>
        <p:nvSpPr>
          <p:cNvPr id="48" name="object 48"/>
          <p:cNvSpPr txBox="1"/>
          <p:nvPr/>
        </p:nvSpPr>
        <p:spPr>
          <a:xfrm>
            <a:off x="2656541" y="17062450"/>
            <a:ext cx="759729" cy="146977"/>
          </a:xfrm>
          <a:prstGeom prst="rect">
            <a:avLst/>
          </a:prstGeom>
        </p:spPr>
        <p:txBody>
          <a:bodyPr wrap="square" lIns="0" tIns="0" rIns="0" bIns="0" rtlCol="0">
            <a:noAutofit/>
          </a:bodyPr>
          <a:lstStyle/>
          <a:p>
            <a:pPr marL="12700">
              <a:lnSpc>
                <a:spcPts val="1075"/>
              </a:lnSpc>
              <a:spcBef>
                <a:spcPts val="53"/>
              </a:spcBef>
            </a:pPr>
            <a:r>
              <a:rPr sz="950" spc="4" dirty="0">
                <a:latin typeface="Arial"/>
                <a:cs typeface="Arial"/>
              </a:rPr>
              <a:t>a</a:t>
            </a:r>
            <a:r>
              <a:rPr sz="950" spc="0" dirty="0">
                <a:latin typeface="Arial"/>
                <a:cs typeface="Arial"/>
              </a:rPr>
              <a:t>l</a:t>
            </a:r>
            <a:r>
              <a:rPr sz="950" spc="-4" dirty="0">
                <a:latin typeface="Arial"/>
                <a:cs typeface="Arial"/>
              </a:rPr>
              <a:t> </a:t>
            </a:r>
            <a:r>
              <a:rPr sz="950" spc="4" dirty="0">
                <a:latin typeface="Arial"/>
                <a:cs typeface="Arial"/>
              </a:rPr>
              <a:t>na</a:t>
            </a:r>
            <a:r>
              <a:rPr sz="950" spc="0" dirty="0">
                <a:latin typeface="Arial"/>
                <a:cs typeface="Arial"/>
              </a:rPr>
              <a:t>ci</a:t>
            </a:r>
            <a:r>
              <a:rPr sz="950" spc="4" dirty="0">
                <a:latin typeface="Arial"/>
                <a:cs typeface="Arial"/>
              </a:rPr>
              <a:t>m</a:t>
            </a:r>
            <a:r>
              <a:rPr sz="950" spc="0" dirty="0">
                <a:latin typeface="Arial"/>
                <a:cs typeface="Arial"/>
              </a:rPr>
              <a:t>ie</a:t>
            </a:r>
            <a:r>
              <a:rPr sz="950" spc="-4" dirty="0">
                <a:latin typeface="Arial"/>
                <a:cs typeface="Arial"/>
              </a:rPr>
              <a:t>n</a:t>
            </a:r>
            <a:r>
              <a:rPr sz="950" spc="0" dirty="0">
                <a:latin typeface="Arial"/>
                <a:cs typeface="Arial"/>
              </a:rPr>
              <a:t>to</a:t>
            </a:r>
            <a:endParaRPr sz="950" dirty="0">
              <a:latin typeface="Arial"/>
              <a:cs typeface="Arial"/>
            </a:endParaRPr>
          </a:p>
        </p:txBody>
      </p:sp>
      <p:sp>
        <p:nvSpPr>
          <p:cNvPr id="45" name="object 45"/>
          <p:cNvSpPr txBox="1"/>
          <p:nvPr/>
        </p:nvSpPr>
        <p:spPr>
          <a:xfrm>
            <a:off x="2258914" y="17214793"/>
            <a:ext cx="1475954" cy="668677"/>
          </a:xfrm>
          <a:prstGeom prst="rect">
            <a:avLst/>
          </a:prstGeom>
        </p:spPr>
        <p:txBody>
          <a:bodyPr wrap="square" lIns="0" tIns="0" rIns="0" bIns="0" rtlCol="0">
            <a:noAutofit/>
          </a:bodyPr>
          <a:lstStyle/>
          <a:p>
            <a:pPr marL="218839" marR="175517" indent="385401">
              <a:lnSpc>
                <a:spcPts val="2184"/>
              </a:lnSpc>
            </a:pPr>
            <a:r>
              <a:rPr sz="1900" b="1" spc="0" dirty="0">
                <a:solidFill>
                  <a:srgbClr val="FFFFFF"/>
                </a:solidFill>
                <a:latin typeface="Arial"/>
                <a:cs typeface="Arial"/>
              </a:rPr>
              <a:t> </a:t>
            </a:r>
            <a:endParaRPr sz="1200" dirty="0">
              <a:latin typeface="Arial"/>
              <a:cs typeface="Arial"/>
            </a:endParaRPr>
          </a:p>
          <a:p>
            <a:pPr marL="218839" marR="175517">
              <a:lnSpc>
                <a:spcPts val="2184"/>
              </a:lnSpc>
              <a:spcBef>
                <a:spcPts val="113"/>
              </a:spcBef>
            </a:pPr>
            <a:r>
              <a:rPr lang="es-CO" sz="1900" b="1" spc="0" dirty="0">
                <a:solidFill>
                  <a:srgbClr val="FFFFFF"/>
                </a:solidFill>
                <a:latin typeface="Arial"/>
                <a:cs typeface="Arial"/>
              </a:rPr>
              <a:t>sema</a:t>
            </a:r>
            <a:r>
              <a:rPr lang="es-CO" sz="1900" b="1" spc="-4" dirty="0">
                <a:solidFill>
                  <a:srgbClr val="FFFFFF"/>
                </a:solidFill>
                <a:latin typeface="Arial"/>
                <a:cs typeface="Arial"/>
              </a:rPr>
              <a:t>n</a:t>
            </a:r>
            <a:r>
              <a:rPr lang="es-CO" sz="1900" b="1" spc="0" dirty="0">
                <a:solidFill>
                  <a:srgbClr val="FFFFFF"/>
                </a:solidFill>
                <a:latin typeface="Arial"/>
                <a:cs typeface="Arial"/>
              </a:rPr>
              <a:t>as</a:t>
            </a:r>
            <a:endParaRPr lang="es-CO" sz="1900" dirty="0">
              <a:latin typeface="Arial"/>
              <a:cs typeface="Arial"/>
            </a:endParaRPr>
          </a:p>
        </p:txBody>
      </p:sp>
      <p:sp>
        <p:nvSpPr>
          <p:cNvPr id="42" name="object 42"/>
          <p:cNvSpPr txBox="1"/>
          <p:nvPr/>
        </p:nvSpPr>
        <p:spPr>
          <a:xfrm>
            <a:off x="4131359" y="14879284"/>
            <a:ext cx="1424891" cy="214361"/>
          </a:xfrm>
          <a:prstGeom prst="rect">
            <a:avLst/>
          </a:prstGeom>
        </p:spPr>
        <p:txBody>
          <a:bodyPr wrap="square" lIns="0" tIns="0" rIns="0" bIns="0" rtlCol="0">
            <a:noAutofit/>
          </a:bodyPr>
          <a:lstStyle/>
          <a:p>
            <a:pPr marL="81578" marR="9283" algn="ctr">
              <a:lnSpc>
                <a:spcPct val="95825"/>
              </a:lnSpc>
              <a:spcBef>
                <a:spcPts val="470"/>
              </a:spcBef>
            </a:pPr>
            <a:r>
              <a:rPr sz="1100" spc="-4" dirty="0">
                <a:solidFill>
                  <a:srgbClr val="FFFFFF"/>
                </a:solidFill>
                <a:latin typeface="Arial"/>
                <a:cs typeface="Arial"/>
              </a:rPr>
              <a:t>R</a:t>
            </a:r>
            <a:r>
              <a:rPr sz="1100" spc="0" dirty="0">
                <a:solidFill>
                  <a:srgbClr val="FFFFFF"/>
                </a:solidFill>
                <a:latin typeface="Arial"/>
                <a:cs typeface="Arial"/>
              </a:rPr>
              <a:t>égi</a:t>
            </a:r>
            <a:r>
              <a:rPr sz="1100" spc="-4" dirty="0">
                <a:solidFill>
                  <a:srgbClr val="FFFFFF"/>
                </a:solidFill>
                <a:latin typeface="Arial"/>
                <a:cs typeface="Arial"/>
              </a:rPr>
              <a:t>m</a:t>
            </a:r>
            <a:r>
              <a:rPr sz="1100" spc="0" dirty="0">
                <a:solidFill>
                  <a:srgbClr val="FFFFFF"/>
                </a:solidFill>
                <a:latin typeface="Arial"/>
                <a:cs typeface="Arial"/>
              </a:rPr>
              <a:t>en</a:t>
            </a:r>
            <a:r>
              <a:rPr sz="1100" spc="33" dirty="0">
                <a:solidFill>
                  <a:srgbClr val="FFFFFF"/>
                </a:solidFill>
                <a:latin typeface="Arial"/>
                <a:cs typeface="Arial"/>
              </a:rPr>
              <a:t> </a:t>
            </a:r>
            <a:r>
              <a:rPr sz="1100" spc="4" dirty="0">
                <a:solidFill>
                  <a:srgbClr val="FFFFFF"/>
                </a:solidFill>
                <a:latin typeface="Arial"/>
                <a:cs typeface="Arial"/>
              </a:rPr>
              <a:t>s</a:t>
            </a:r>
            <a:r>
              <a:rPr sz="1100" spc="0" dirty="0">
                <a:solidFill>
                  <a:srgbClr val="FFFFFF"/>
                </a:solidFill>
                <a:latin typeface="Arial"/>
                <a:cs typeface="Arial"/>
              </a:rPr>
              <a:t>ubsidiado</a:t>
            </a:r>
            <a:endParaRPr sz="1100" dirty="0">
              <a:latin typeface="Arial"/>
              <a:cs typeface="Arial"/>
            </a:endParaRPr>
          </a:p>
          <a:p>
            <a:pPr marL="374352" marR="334227" algn="ctr">
              <a:lnSpc>
                <a:spcPct val="95825"/>
              </a:lnSpc>
              <a:spcBef>
                <a:spcPts val="135"/>
              </a:spcBef>
            </a:pPr>
            <a:endParaRPr sz="2200" dirty="0">
              <a:latin typeface="Arial"/>
              <a:cs typeface="Arial"/>
            </a:endParaRPr>
          </a:p>
        </p:txBody>
      </p:sp>
      <p:sp>
        <p:nvSpPr>
          <p:cNvPr id="40" name="object 40"/>
          <p:cNvSpPr txBox="1"/>
          <p:nvPr/>
        </p:nvSpPr>
        <p:spPr>
          <a:xfrm>
            <a:off x="417011" y="14870774"/>
            <a:ext cx="1424891" cy="222871"/>
          </a:xfrm>
          <a:prstGeom prst="rect">
            <a:avLst/>
          </a:prstGeom>
        </p:spPr>
        <p:txBody>
          <a:bodyPr wrap="square" lIns="0" tIns="0" rIns="0" bIns="0" rtlCol="0">
            <a:noAutofit/>
          </a:bodyPr>
          <a:lstStyle/>
          <a:p>
            <a:pPr marL="85565" marR="85347" algn="ctr">
              <a:lnSpc>
                <a:spcPct val="95825"/>
              </a:lnSpc>
            </a:pPr>
            <a:r>
              <a:rPr lang="es-CO" sz="1100" spc="0" dirty="0">
                <a:solidFill>
                  <a:srgbClr val="FFFFFF"/>
                </a:solidFill>
                <a:latin typeface="Arial"/>
                <a:cs typeface="Arial"/>
              </a:rPr>
              <a:t>Población</a:t>
            </a:r>
            <a:r>
              <a:rPr sz="1100" spc="28" dirty="0">
                <a:solidFill>
                  <a:srgbClr val="FFFFFF"/>
                </a:solidFill>
                <a:latin typeface="Arial"/>
                <a:cs typeface="Arial"/>
              </a:rPr>
              <a:t> </a:t>
            </a:r>
            <a:r>
              <a:rPr sz="1100" spc="0" dirty="0">
                <a:solidFill>
                  <a:srgbClr val="FFFFFF"/>
                </a:solidFill>
                <a:latin typeface="Arial"/>
                <a:cs typeface="Arial"/>
              </a:rPr>
              <a:t>indígena</a:t>
            </a:r>
            <a:endParaRPr sz="1100" dirty="0">
              <a:latin typeface="Arial"/>
              <a:cs typeface="Arial"/>
            </a:endParaRPr>
          </a:p>
          <a:p>
            <a:pPr marL="397150" marR="390789" algn="ctr">
              <a:lnSpc>
                <a:spcPct val="95825"/>
              </a:lnSpc>
              <a:spcBef>
                <a:spcPts val="135"/>
              </a:spcBef>
            </a:pPr>
            <a:endParaRPr sz="2200" dirty="0">
              <a:latin typeface="Arial"/>
              <a:cs typeface="Arial"/>
            </a:endParaRPr>
          </a:p>
        </p:txBody>
      </p:sp>
      <p:sp>
        <p:nvSpPr>
          <p:cNvPr id="4" name="object 4"/>
          <p:cNvSpPr txBox="1"/>
          <p:nvPr/>
        </p:nvSpPr>
        <p:spPr>
          <a:xfrm>
            <a:off x="5584066" y="1629637"/>
            <a:ext cx="2018190" cy="753782"/>
          </a:xfrm>
          <a:prstGeom prst="rect">
            <a:avLst/>
          </a:prstGeom>
        </p:spPr>
        <p:txBody>
          <a:bodyPr wrap="square" lIns="0" tIns="0" rIns="0" bIns="0" rtlCol="0">
            <a:noAutofit/>
          </a:bodyPr>
          <a:lstStyle/>
          <a:p>
            <a:pPr>
              <a:lnSpc>
                <a:spcPts val="800"/>
              </a:lnSpc>
              <a:spcBef>
                <a:spcPts val="24"/>
              </a:spcBef>
            </a:pPr>
            <a:endParaRPr sz="800"/>
          </a:p>
          <a:p>
            <a:pPr marL="171222">
              <a:lnSpc>
                <a:spcPct val="95825"/>
              </a:lnSpc>
              <a:spcBef>
                <a:spcPts val="1000"/>
              </a:spcBef>
            </a:pPr>
            <a:r>
              <a:rPr sz="2200" spc="0" dirty="0">
                <a:solidFill>
                  <a:srgbClr val="333333"/>
                </a:solidFill>
                <a:latin typeface="Arial"/>
                <a:cs typeface="Arial"/>
              </a:rPr>
              <a:t>No</a:t>
            </a:r>
            <a:r>
              <a:rPr sz="2200" spc="47" dirty="0">
                <a:solidFill>
                  <a:srgbClr val="333333"/>
                </a:solidFill>
                <a:latin typeface="Arial"/>
                <a:cs typeface="Arial"/>
              </a:rPr>
              <a:t> </a:t>
            </a:r>
            <a:r>
              <a:rPr sz="2200" spc="0" dirty="0">
                <a:solidFill>
                  <a:srgbClr val="333333"/>
                </a:solidFill>
                <a:latin typeface="Arial"/>
                <a:cs typeface="Arial"/>
              </a:rPr>
              <a:t>de</a:t>
            </a:r>
            <a:r>
              <a:rPr sz="2200" spc="49" dirty="0">
                <a:solidFill>
                  <a:srgbClr val="333333"/>
                </a:solidFill>
                <a:latin typeface="Arial"/>
                <a:cs typeface="Arial"/>
              </a:rPr>
              <a:t> </a:t>
            </a:r>
            <a:r>
              <a:rPr sz="2200" b="1" spc="0" dirty="0">
                <a:solidFill>
                  <a:srgbClr val="333333"/>
                </a:solidFill>
                <a:latin typeface="Arial"/>
                <a:cs typeface="Arial"/>
              </a:rPr>
              <a:t>c</a:t>
            </a:r>
            <a:r>
              <a:rPr sz="2200" b="1" spc="4" dirty="0">
                <a:solidFill>
                  <a:srgbClr val="333333"/>
                </a:solidFill>
                <a:latin typeface="Arial"/>
                <a:cs typeface="Arial"/>
              </a:rPr>
              <a:t>a</a:t>
            </a:r>
            <a:r>
              <a:rPr sz="2200" b="1" spc="0" dirty="0">
                <a:solidFill>
                  <a:srgbClr val="333333"/>
                </a:solidFill>
                <a:latin typeface="Arial"/>
                <a:cs typeface="Arial"/>
              </a:rPr>
              <a:t>sos</a:t>
            </a:r>
            <a:endParaRPr sz="2200">
              <a:latin typeface="Arial"/>
              <a:cs typeface="Arial"/>
            </a:endParaRPr>
          </a:p>
        </p:txBody>
      </p:sp>
      <p:graphicFrame>
        <p:nvGraphicFramePr>
          <p:cNvPr id="391" name="390 Objeto"/>
          <p:cNvGraphicFramePr>
            <a:graphicFrameLocks noChangeAspect="1"/>
          </p:cNvGraphicFramePr>
          <p:nvPr>
            <p:extLst>
              <p:ext uri="{D42A27DB-BD31-4B8C-83A1-F6EECF244321}">
                <p14:modId xmlns:p14="http://schemas.microsoft.com/office/powerpoint/2010/main" val="2350949940"/>
              </p:ext>
            </p:extLst>
          </p:nvPr>
        </p:nvGraphicFramePr>
        <p:xfrm>
          <a:off x="855663" y="4803775"/>
          <a:ext cx="1571625" cy="533400"/>
        </p:xfrm>
        <a:graphic>
          <a:graphicData uri="http://schemas.openxmlformats.org/presentationml/2006/ole">
            <mc:AlternateContent xmlns:mc="http://schemas.openxmlformats.org/markup-compatibility/2006">
              <mc:Choice xmlns:v="urn:schemas-microsoft-com:vml" Requires="v">
                <p:oleObj spid="_x0000_s8758" name="Hoja de cálculo habilitada para macros" r:id="rId33" imgW="1571596" imgH="533389" progId="Excel.SheetMacroEnabled.12">
                  <p:link updateAutomatic="1"/>
                </p:oleObj>
              </mc:Choice>
              <mc:Fallback>
                <p:oleObj name="Hoja de cálculo habilitada para macros" r:id="rId33" imgW="1571596" imgH="533389" progId="Excel.SheetMacroEnabled.12">
                  <p:link updateAutomatic="1"/>
                  <p:pic>
                    <p:nvPicPr>
                      <p:cNvPr id="0" name=""/>
                      <p:cNvPicPr/>
                      <p:nvPr/>
                    </p:nvPicPr>
                    <p:blipFill>
                      <a:blip r:embed="rId34"/>
                      <a:stretch>
                        <a:fillRect/>
                      </a:stretch>
                    </p:blipFill>
                    <p:spPr>
                      <a:xfrm>
                        <a:off x="855663" y="4803775"/>
                        <a:ext cx="1571625" cy="533400"/>
                      </a:xfrm>
                      <a:prstGeom prst="rect">
                        <a:avLst/>
                      </a:prstGeom>
                    </p:spPr>
                  </p:pic>
                </p:oleObj>
              </mc:Fallback>
            </mc:AlternateContent>
          </a:graphicData>
        </a:graphic>
      </p:graphicFrame>
      <p:graphicFrame>
        <p:nvGraphicFramePr>
          <p:cNvPr id="393" name="392 Objeto"/>
          <p:cNvGraphicFramePr>
            <a:graphicFrameLocks noChangeAspect="1"/>
          </p:cNvGraphicFramePr>
          <p:nvPr>
            <p:extLst>
              <p:ext uri="{D42A27DB-BD31-4B8C-83A1-F6EECF244321}">
                <p14:modId xmlns:p14="http://schemas.microsoft.com/office/powerpoint/2010/main" val="2634105355"/>
              </p:ext>
            </p:extLst>
          </p:nvPr>
        </p:nvGraphicFramePr>
        <p:xfrm>
          <a:off x="3827463" y="1668463"/>
          <a:ext cx="1571625" cy="685800"/>
        </p:xfrm>
        <a:graphic>
          <a:graphicData uri="http://schemas.openxmlformats.org/presentationml/2006/ole">
            <mc:AlternateContent xmlns:mc="http://schemas.openxmlformats.org/markup-compatibility/2006">
              <mc:Choice xmlns:v="urn:schemas-microsoft-com:vml" Requires="v">
                <p:oleObj spid="_x0000_s8759" name="Hoja de cálculo habilitada para macros" r:id="rId35" imgW="1571596" imgH="685901" progId="Excel.SheetMacroEnabled.12">
                  <p:link updateAutomatic="1"/>
                </p:oleObj>
              </mc:Choice>
              <mc:Fallback>
                <p:oleObj name="Hoja de cálculo habilitada para macros" r:id="rId35" imgW="1571596" imgH="685901" progId="Excel.SheetMacroEnabled.12">
                  <p:link updateAutomatic="1"/>
                  <p:pic>
                    <p:nvPicPr>
                      <p:cNvPr id="0" name=""/>
                      <p:cNvPicPr/>
                      <p:nvPr/>
                    </p:nvPicPr>
                    <p:blipFill>
                      <a:blip r:embed="rId36"/>
                      <a:stretch>
                        <a:fillRect/>
                      </a:stretch>
                    </p:blipFill>
                    <p:spPr>
                      <a:xfrm>
                        <a:off x="3827463" y="1668463"/>
                        <a:ext cx="1571625" cy="685800"/>
                      </a:xfrm>
                      <a:prstGeom prst="rect">
                        <a:avLst/>
                      </a:prstGeom>
                    </p:spPr>
                  </p:pic>
                </p:oleObj>
              </mc:Fallback>
            </mc:AlternateContent>
          </a:graphicData>
        </a:graphic>
      </p:graphicFrame>
      <p:graphicFrame>
        <p:nvGraphicFramePr>
          <p:cNvPr id="397" name="396 Objeto"/>
          <p:cNvGraphicFramePr>
            <a:graphicFrameLocks noChangeAspect="1"/>
          </p:cNvGraphicFramePr>
          <p:nvPr>
            <p:extLst>
              <p:ext uri="{D42A27DB-BD31-4B8C-83A1-F6EECF244321}">
                <p14:modId xmlns:p14="http://schemas.microsoft.com/office/powerpoint/2010/main" val="1173249238"/>
              </p:ext>
            </p:extLst>
          </p:nvPr>
        </p:nvGraphicFramePr>
        <p:xfrm>
          <a:off x="755650" y="8318500"/>
          <a:ext cx="981075" cy="361950"/>
        </p:xfrm>
        <a:graphic>
          <a:graphicData uri="http://schemas.openxmlformats.org/presentationml/2006/ole">
            <mc:AlternateContent xmlns:mc="http://schemas.openxmlformats.org/markup-compatibility/2006">
              <mc:Choice xmlns:v="urn:schemas-microsoft-com:vml" Requires="v">
                <p:oleObj spid="_x0000_s8760" name="Hoja de cálculo habilitada para macros" r:id="rId37" imgW="980965" imgH="361981" progId="Excel.SheetMacroEnabled.12">
                  <p:link updateAutomatic="1"/>
                </p:oleObj>
              </mc:Choice>
              <mc:Fallback>
                <p:oleObj name="Hoja de cálculo habilitada para macros" r:id="rId37" imgW="980965" imgH="361981" progId="Excel.SheetMacroEnabled.12">
                  <p:link updateAutomatic="1"/>
                  <p:pic>
                    <p:nvPicPr>
                      <p:cNvPr id="0" name=""/>
                      <p:cNvPicPr/>
                      <p:nvPr/>
                    </p:nvPicPr>
                    <p:blipFill>
                      <a:blip r:embed="rId38"/>
                      <a:stretch>
                        <a:fillRect/>
                      </a:stretch>
                    </p:blipFill>
                    <p:spPr>
                      <a:xfrm>
                        <a:off x="755650" y="8318500"/>
                        <a:ext cx="981075" cy="361950"/>
                      </a:xfrm>
                      <a:prstGeom prst="rect">
                        <a:avLst/>
                      </a:prstGeom>
                    </p:spPr>
                  </p:pic>
                </p:oleObj>
              </mc:Fallback>
            </mc:AlternateContent>
          </a:graphicData>
        </a:graphic>
      </p:graphicFrame>
      <p:graphicFrame>
        <p:nvGraphicFramePr>
          <p:cNvPr id="399" name="398 Objeto"/>
          <p:cNvGraphicFramePr>
            <a:graphicFrameLocks noChangeAspect="1"/>
          </p:cNvGraphicFramePr>
          <p:nvPr>
            <p:extLst>
              <p:ext uri="{D42A27DB-BD31-4B8C-83A1-F6EECF244321}">
                <p14:modId xmlns:p14="http://schemas.microsoft.com/office/powerpoint/2010/main" val="131241741"/>
              </p:ext>
            </p:extLst>
          </p:nvPr>
        </p:nvGraphicFramePr>
        <p:xfrm>
          <a:off x="765175" y="9269413"/>
          <a:ext cx="981075" cy="361950"/>
        </p:xfrm>
        <a:graphic>
          <a:graphicData uri="http://schemas.openxmlformats.org/presentationml/2006/ole">
            <mc:AlternateContent xmlns:mc="http://schemas.openxmlformats.org/markup-compatibility/2006">
              <mc:Choice xmlns:v="urn:schemas-microsoft-com:vml" Requires="v">
                <p:oleObj spid="_x0000_s8761" name="Hoja de cálculo habilitada para macros" r:id="rId39" imgW="980965" imgH="361981" progId="Excel.SheetMacroEnabled.12">
                  <p:link updateAutomatic="1"/>
                </p:oleObj>
              </mc:Choice>
              <mc:Fallback>
                <p:oleObj name="Hoja de cálculo habilitada para macros" r:id="rId39" imgW="980965" imgH="361981" progId="Excel.SheetMacroEnabled.12">
                  <p:link updateAutomatic="1"/>
                  <p:pic>
                    <p:nvPicPr>
                      <p:cNvPr id="0" name=""/>
                      <p:cNvPicPr/>
                      <p:nvPr/>
                    </p:nvPicPr>
                    <p:blipFill>
                      <a:blip r:embed="rId40"/>
                      <a:stretch>
                        <a:fillRect/>
                      </a:stretch>
                    </p:blipFill>
                    <p:spPr>
                      <a:xfrm>
                        <a:off x="765175" y="9269413"/>
                        <a:ext cx="981075" cy="361950"/>
                      </a:xfrm>
                      <a:prstGeom prst="rect">
                        <a:avLst/>
                      </a:prstGeom>
                      <a:ln>
                        <a:noFill/>
                      </a:ln>
                    </p:spPr>
                  </p:pic>
                </p:oleObj>
              </mc:Fallback>
            </mc:AlternateContent>
          </a:graphicData>
        </a:graphic>
      </p:graphicFrame>
      <p:graphicFrame>
        <p:nvGraphicFramePr>
          <p:cNvPr id="400" name="399 Objeto"/>
          <p:cNvGraphicFramePr>
            <a:graphicFrameLocks noChangeAspect="1"/>
          </p:cNvGraphicFramePr>
          <p:nvPr>
            <p:extLst>
              <p:ext uri="{D42A27DB-BD31-4B8C-83A1-F6EECF244321}">
                <p14:modId xmlns:p14="http://schemas.microsoft.com/office/powerpoint/2010/main" val="1817671992"/>
              </p:ext>
            </p:extLst>
          </p:nvPr>
        </p:nvGraphicFramePr>
        <p:xfrm>
          <a:off x="374650" y="12820650"/>
          <a:ext cx="1571625" cy="361950"/>
        </p:xfrm>
        <a:graphic>
          <a:graphicData uri="http://schemas.openxmlformats.org/presentationml/2006/ole">
            <mc:AlternateContent xmlns:mc="http://schemas.openxmlformats.org/markup-compatibility/2006">
              <mc:Choice xmlns:v="urn:schemas-microsoft-com:vml" Requires="v">
                <p:oleObj spid="_x0000_s8762" name="Hoja de cálculo habilitada para macros" r:id="rId41" imgW="1571596" imgH="361981" progId="Excel.SheetMacroEnabled.12">
                  <p:link updateAutomatic="1"/>
                </p:oleObj>
              </mc:Choice>
              <mc:Fallback>
                <p:oleObj name="Hoja de cálculo habilitada para macros" r:id="rId41" imgW="1571596" imgH="361981" progId="Excel.SheetMacroEnabled.12">
                  <p:link updateAutomatic="1"/>
                  <p:pic>
                    <p:nvPicPr>
                      <p:cNvPr id="0" name=""/>
                      <p:cNvPicPr/>
                      <p:nvPr/>
                    </p:nvPicPr>
                    <p:blipFill>
                      <a:blip r:embed="rId42"/>
                      <a:stretch>
                        <a:fillRect/>
                      </a:stretch>
                    </p:blipFill>
                    <p:spPr>
                      <a:xfrm>
                        <a:off x="374650" y="12820650"/>
                        <a:ext cx="1571625" cy="361950"/>
                      </a:xfrm>
                      <a:prstGeom prst="rect">
                        <a:avLst/>
                      </a:prstGeom>
                    </p:spPr>
                  </p:pic>
                </p:oleObj>
              </mc:Fallback>
            </mc:AlternateContent>
          </a:graphicData>
        </a:graphic>
      </p:graphicFrame>
      <p:graphicFrame>
        <p:nvGraphicFramePr>
          <p:cNvPr id="401" name="400 Objeto"/>
          <p:cNvGraphicFramePr>
            <a:graphicFrameLocks noChangeAspect="1"/>
          </p:cNvGraphicFramePr>
          <p:nvPr>
            <p:extLst>
              <p:ext uri="{D42A27DB-BD31-4B8C-83A1-F6EECF244321}">
                <p14:modId xmlns:p14="http://schemas.microsoft.com/office/powerpoint/2010/main" val="967531503"/>
              </p:ext>
            </p:extLst>
          </p:nvPr>
        </p:nvGraphicFramePr>
        <p:xfrm>
          <a:off x="2228850" y="12820650"/>
          <a:ext cx="1571625" cy="361950"/>
        </p:xfrm>
        <a:graphic>
          <a:graphicData uri="http://schemas.openxmlformats.org/presentationml/2006/ole">
            <mc:AlternateContent xmlns:mc="http://schemas.openxmlformats.org/markup-compatibility/2006">
              <mc:Choice xmlns:v="urn:schemas-microsoft-com:vml" Requires="v">
                <p:oleObj spid="_x0000_s8763" name="Hoja de cálculo habilitada para macros" r:id="rId43" imgW="1571596" imgH="361981" progId="Excel.SheetMacroEnabled.12">
                  <p:link updateAutomatic="1"/>
                </p:oleObj>
              </mc:Choice>
              <mc:Fallback>
                <p:oleObj name="Hoja de cálculo habilitada para macros" r:id="rId43" imgW="1571596" imgH="361981" progId="Excel.SheetMacroEnabled.12">
                  <p:link updateAutomatic="1"/>
                  <p:pic>
                    <p:nvPicPr>
                      <p:cNvPr id="0" name=""/>
                      <p:cNvPicPr/>
                      <p:nvPr/>
                    </p:nvPicPr>
                    <p:blipFill>
                      <a:blip r:embed="rId44"/>
                      <a:stretch>
                        <a:fillRect/>
                      </a:stretch>
                    </p:blipFill>
                    <p:spPr>
                      <a:xfrm>
                        <a:off x="2228850" y="12820650"/>
                        <a:ext cx="1571625" cy="361950"/>
                      </a:xfrm>
                      <a:prstGeom prst="rect">
                        <a:avLst/>
                      </a:prstGeom>
                    </p:spPr>
                  </p:pic>
                </p:oleObj>
              </mc:Fallback>
            </mc:AlternateContent>
          </a:graphicData>
        </a:graphic>
      </p:graphicFrame>
      <p:graphicFrame>
        <p:nvGraphicFramePr>
          <p:cNvPr id="405" name="404 Objeto"/>
          <p:cNvGraphicFramePr>
            <a:graphicFrameLocks noChangeAspect="1"/>
          </p:cNvGraphicFramePr>
          <p:nvPr>
            <p:extLst>
              <p:ext uri="{D42A27DB-BD31-4B8C-83A1-F6EECF244321}">
                <p14:modId xmlns:p14="http://schemas.microsoft.com/office/powerpoint/2010/main" val="3559151747"/>
              </p:ext>
            </p:extLst>
          </p:nvPr>
        </p:nvGraphicFramePr>
        <p:xfrm>
          <a:off x="2441575" y="13320713"/>
          <a:ext cx="981075" cy="361950"/>
        </p:xfrm>
        <a:graphic>
          <a:graphicData uri="http://schemas.openxmlformats.org/presentationml/2006/ole">
            <mc:AlternateContent xmlns:mc="http://schemas.openxmlformats.org/markup-compatibility/2006">
              <mc:Choice xmlns:v="urn:schemas-microsoft-com:vml" Requires="v">
                <p:oleObj spid="_x0000_s8764" name="Hoja de cálculo habilitada para macros" r:id="rId45" imgW="980965" imgH="361981" progId="Excel.SheetMacroEnabled.12">
                  <p:link updateAutomatic="1"/>
                </p:oleObj>
              </mc:Choice>
              <mc:Fallback>
                <p:oleObj name="Hoja de cálculo habilitada para macros" r:id="rId45" imgW="980965" imgH="361981" progId="Excel.SheetMacroEnabled.12">
                  <p:link updateAutomatic="1"/>
                  <p:pic>
                    <p:nvPicPr>
                      <p:cNvPr id="0" name=""/>
                      <p:cNvPicPr/>
                      <p:nvPr/>
                    </p:nvPicPr>
                    <p:blipFill>
                      <a:blip r:embed="rId46"/>
                      <a:stretch>
                        <a:fillRect/>
                      </a:stretch>
                    </p:blipFill>
                    <p:spPr>
                      <a:xfrm>
                        <a:off x="2441575" y="13320713"/>
                        <a:ext cx="981075" cy="361950"/>
                      </a:xfrm>
                      <a:prstGeom prst="rect">
                        <a:avLst/>
                      </a:prstGeom>
                    </p:spPr>
                  </p:pic>
                </p:oleObj>
              </mc:Fallback>
            </mc:AlternateContent>
          </a:graphicData>
        </a:graphic>
      </p:graphicFrame>
      <p:graphicFrame>
        <p:nvGraphicFramePr>
          <p:cNvPr id="408" name="407 Objeto"/>
          <p:cNvGraphicFramePr>
            <a:graphicFrameLocks noChangeAspect="1"/>
          </p:cNvGraphicFramePr>
          <p:nvPr>
            <p:extLst>
              <p:ext uri="{D42A27DB-BD31-4B8C-83A1-F6EECF244321}">
                <p14:modId xmlns:p14="http://schemas.microsoft.com/office/powerpoint/2010/main" val="1122735777"/>
              </p:ext>
            </p:extLst>
          </p:nvPr>
        </p:nvGraphicFramePr>
        <p:xfrm>
          <a:off x="365125" y="15032038"/>
          <a:ext cx="1571625" cy="361950"/>
        </p:xfrm>
        <a:graphic>
          <a:graphicData uri="http://schemas.openxmlformats.org/presentationml/2006/ole">
            <mc:AlternateContent xmlns:mc="http://schemas.openxmlformats.org/markup-compatibility/2006">
              <mc:Choice xmlns:v="urn:schemas-microsoft-com:vml" Requires="v">
                <p:oleObj spid="_x0000_s8765" name="Hoja de cálculo habilitada para macros" r:id="rId47" imgW="1571596" imgH="361981" progId="Excel.SheetMacroEnabled.12">
                  <p:link updateAutomatic="1"/>
                </p:oleObj>
              </mc:Choice>
              <mc:Fallback>
                <p:oleObj name="Hoja de cálculo habilitada para macros" r:id="rId47" imgW="1571596" imgH="361981" progId="Excel.SheetMacroEnabled.12">
                  <p:link updateAutomatic="1"/>
                  <p:pic>
                    <p:nvPicPr>
                      <p:cNvPr id="0" name=""/>
                      <p:cNvPicPr/>
                      <p:nvPr/>
                    </p:nvPicPr>
                    <p:blipFill>
                      <a:blip r:embed="rId48"/>
                      <a:stretch>
                        <a:fillRect/>
                      </a:stretch>
                    </p:blipFill>
                    <p:spPr>
                      <a:xfrm>
                        <a:off x="365125" y="15032038"/>
                        <a:ext cx="1571625" cy="361950"/>
                      </a:xfrm>
                      <a:prstGeom prst="rect">
                        <a:avLst/>
                      </a:prstGeom>
                    </p:spPr>
                  </p:pic>
                </p:oleObj>
              </mc:Fallback>
            </mc:AlternateContent>
          </a:graphicData>
        </a:graphic>
      </p:graphicFrame>
      <p:graphicFrame>
        <p:nvGraphicFramePr>
          <p:cNvPr id="409" name="408 Objeto"/>
          <p:cNvGraphicFramePr>
            <a:graphicFrameLocks noChangeAspect="1"/>
          </p:cNvGraphicFramePr>
          <p:nvPr>
            <p:extLst>
              <p:ext uri="{D42A27DB-BD31-4B8C-83A1-F6EECF244321}">
                <p14:modId xmlns:p14="http://schemas.microsoft.com/office/powerpoint/2010/main" val="2324055839"/>
              </p:ext>
            </p:extLst>
          </p:nvPr>
        </p:nvGraphicFramePr>
        <p:xfrm>
          <a:off x="2227263" y="15036800"/>
          <a:ext cx="1571625" cy="361950"/>
        </p:xfrm>
        <a:graphic>
          <a:graphicData uri="http://schemas.openxmlformats.org/presentationml/2006/ole">
            <mc:AlternateContent xmlns:mc="http://schemas.openxmlformats.org/markup-compatibility/2006">
              <mc:Choice xmlns:v="urn:schemas-microsoft-com:vml" Requires="v">
                <p:oleObj spid="_x0000_s8766" name="Hoja de cálculo habilitada para macros" r:id="rId49" imgW="1571596" imgH="361981" progId="Excel.SheetMacroEnabled.12">
                  <p:link updateAutomatic="1"/>
                </p:oleObj>
              </mc:Choice>
              <mc:Fallback>
                <p:oleObj name="Hoja de cálculo habilitada para macros" r:id="rId49" imgW="1571596" imgH="361981" progId="Excel.SheetMacroEnabled.12">
                  <p:link updateAutomatic="1"/>
                  <p:pic>
                    <p:nvPicPr>
                      <p:cNvPr id="0" name=""/>
                      <p:cNvPicPr/>
                      <p:nvPr/>
                    </p:nvPicPr>
                    <p:blipFill>
                      <a:blip r:embed="rId50"/>
                      <a:stretch>
                        <a:fillRect/>
                      </a:stretch>
                    </p:blipFill>
                    <p:spPr>
                      <a:xfrm>
                        <a:off x="2227263" y="15036800"/>
                        <a:ext cx="1571625" cy="361950"/>
                      </a:xfrm>
                      <a:prstGeom prst="rect">
                        <a:avLst/>
                      </a:prstGeom>
                    </p:spPr>
                  </p:pic>
                </p:oleObj>
              </mc:Fallback>
            </mc:AlternateContent>
          </a:graphicData>
        </a:graphic>
      </p:graphicFrame>
      <p:graphicFrame>
        <p:nvGraphicFramePr>
          <p:cNvPr id="410" name="409 Objeto"/>
          <p:cNvGraphicFramePr>
            <a:graphicFrameLocks noChangeAspect="1"/>
          </p:cNvGraphicFramePr>
          <p:nvPr>
            <p:extLst>
              <p:ext uri="{D42A27DB-BD31-4B8C-83A1-F6EECF244321}">
                <p14:modId xmlns:p14="http://schemas.microsoft.com/office/powerpoint/2010/main" val="2044675847"/>
              </p:ext>
            </p:extLst>
          </p:nvPr>
        </p:nvGraphicFramePr>
        <p:xfrm>
          <a:off x="4132263" y="15036800"/>
          <a:ext cx="1571625" cy="361950"/>
        </p:xfrm>
        <a:graphic>
          <a:graphicData uri="http://schemas.openxmlformats.org/presentationml/2006/ole">
            <mc:AlternateContent xmlns:mc="http://schemas.openxmlformats.org/markup-compatibility/2006">
              <mc:Choice xmlns:v="urn:schemas-microsoft-com:vml" Requires="v">
                <p:oleObj spid="_x0000_s8767" name="Hoja de cálculo habilitada para macros" r:id="rId51" imgW="1571596" imgH="361981" progId="Excel.SheetMacroEnabled.12">
                  <p:link updateAutomatic="1"/>
                </p:oleObj>
              </mc:Choice>
              <mc:Fallback>
                <p:oleObj name="Hoja de cálculo habilitada para macros" r:id="rId51" imgW="1571596" imgH="361981" progId="Excel.SheetMacroEnabled.12">
                  <p:link updateAutomatic="1"/>
                  <p:pic>
                    <p:nvPicPr>
                      <p:cNvPr id="0" name=""/>
                      <p:cNvPicPr/>
                      <p:nvPr/>
                    </p:nvPicPr>
                    <p:blipFill>
                      <a:blip r:embed="rId52"/>
                      <a:stretch>
                        <a:fillRect/>
                      </a:stretch>
                    </p:blipFill>
                    <p:spPr>
                      <a:xfrm>
                        <a:off x="4132263" y="15036800"/>
                        <a:ext cx="1571625" cy="361950"/>
                      </a:xfrm>
                      <a:prstGeom prst="rect">
                        <a:avLst/>
                      </a:prstGeom>
                    </p:spPr>
                  </p:pic>
                </p:oleObj>
              </mc:Fallback>
            </mc:AlternateContent>
          </a:graphicData>
        </a:graphic>
      </p:graphicFrame>
      <p:graphicFrame>
        <p:nvGraphicFramePr>
          <p:cNvPr id="411" name="410 Objeto"/>
          <p:cNvGraphicFramePr>
            <a:graphicFrameLocks noChangeAspect="1"/>
          </p:cNvGraphicFramePr>
          <p:nvPr>
            <p:extLst>
              <p:ext uri="{D42A27DB-BD31-4B8C-83A1-F6EECF244321}">
                <p14:modId xmlns:p14="http://schemas.microsoft.com/office/powerpoint/2010/main" val="248885265"/>
              </p:ext>
            </p:extLst>
          </p:nvPr>
        </p:nvGraphicFramePr>
        <p:xfrm>
          <a:off x="5922963" y="15036800"/>
          <a:ext cx="1571625" cy="361950"/>
        </p:xfrm>
        <a:graphic>
          <a:graphicData uri="http://schemas.openxmlformats.org/presentationml/2006/ole">
            <mc:AlternateContent xmlns:mc="http://schemas.openxmlformats.org/markup-compatibility/2006">
              <mc:Choice xmlns:v="urn:schemas-microsoft-com:vml" Requires="v">
                <p:oleObj spid="_x0000_s8768" name="Hoja de cálculo habilitada para macros" r:id="rId53" imgW="1571596" imgH="361981" progId="Excel.SheetMacroEnabled.12">
                  <p:link updateAutomatic="1"/>
                </p:oleObj>
              </mc:Choice>
              <mc:Fallback>
                <p:oleObj name="Hoja de cálculo habilitada para macros" r:id="rId53" imgW="1571596" imgH="361981" progId="Excel.SheetMacroEnabled.12">
                  <p:link updateAutomatic="1"/>
                  <p:pic>
                    <p:nvPicPr>
                      <p:cNvPr id="0" name=""/>
                      <p:cNvPicPr/>
                      <p:nvPr/>
                    </p:nvPicPr>
                    <p:blipFill>
                      <a:blip r:embed="rId54"/>
                      <a:stretch>
                        <a:fillRect/>
                      </a:stretch>
                    </p:blipFill>
                    <p:spPr>
                      <a:xfrm>
                        <a:off x="5922963" y="15036800"/>
                        <a:ext cx="1571625" cy="361950"/>
                      </a:xfrm>
                      <a:prstGeom prst="rect">
                        <a:avLst/>
                      </a:prstGeom>
                    </p:spPr>
                  </p:pic>
                </p:oleObj>
              </mc:Fallback>
            </mc:AlternateContent>
          </a:graphicData>
        </a:graphic>
      </p:graphicFrame>
      <p:graphicFrame>
        <p:nvGraphicFramePr>
          <p:cNvPr id="412" name="411 Objeto"/>
          <p:cNvGraphicFramePr>
            <a:graphicFrameLocks noChangeAspect="1"/>
          </p:cNvGraphicFramePr>
          <p:nvPr>
            <p:extLst>
              <p:ext uri="{D42A27DB-BD31-4B8C-83A1-F6EECF244321}">
                <p14:modId xmlns:p14="http://schemas.microsoft.com/office/powerpoint/2010/main" val="450206893"/>
              </p:ext>
            </p:extLst>
          </p:nvPr>
        </p:nvGraphicFramePr>
        <p:xfrm>
          <a:off x="603250" y="15494000"/>
          <a:ext cx="981075" cy="361950"/>
        </p:xfrm>
        <a:graphic>
          <a:graphicData uri="http://schemas.openxmlformats.org/presentationml/2006/ole">
            <mc:AlternateContent xmlns:mc="http://schemas.openxmlformats.org/markup-compatibility/2006">
              <mc:Choice xmlns:v="urn:schemas-microsoft-com:vml" Requires="v">
                <p:oleObj spid="_x0000_s8769" name="Hoja de cálculo habilitada para macros" r:id="rId55" imgW="980965" imgH="361981" progId="Excel.SheetMacroEnabled.12">
                  <p:link updateAutomatic="1"/>
                </p:oleObj>
              </mc:Choice>
              <mc:Fallback>
                <p:oleObj name="Hoja de cálculo habilitada para macros" r:id="rId55" imgW="980965" imgH="361981" progId="Excel.SheetMacroEnabled.12">
                  <p:link updateAutomatic="1"/>
                  <p:pic>
                    <p:nvPicPr>
                      <p:cNvPr id="0" name=""/>
                      <p:cNvPicPr/>
                      <p:nvPr/>
                    </p:nvPicPr>
                    <p:blipFill>
                      <a:blip r:embed="rId56"/>
                      <a:stretch>
                        <a:fillRect/>
                      </a:stretch>
                    </p:blipFill>
                    <p:spPr>
                      <a:xfrm>
                        <a:off x="603250" y="15494000"/>
                        <a:ext cx="981075" cy="361950"/>
                      </a:xfrm>
                      <a:prstGeom prst="rect">
                        <a:avLst/>
                      </a:prstGeom>
                    </p:spPr>
                  </p:pic>
                </p:oleObj>
              </mc:Fallback>
            </mc:AlternateContent>
          </a:graphicData>
        </a:graphic>
      </p:graphicFrame>
      <p:graphicFrame>
        <p:nvGraphicFramePr>
          <p:cNvPr id="413" name="412 Objeto"/>
          <p:cNvGraphicFramePr>
            <a:graphicFrameLocks noChangeAspect="1"/>
          </p:cNvGraphicFramePr>
          <p:nvPr>
            <p:extLst>
              <p:ext uri="{D42A27DB-BD31-4B8C-83A1-F6EECF244321}">
                <p14:modId xmlns:p14="http://schemas.microsoft.com/office/powerpoint/2010/main" val="3803996137"/>
              </p:ext>
            </p:extLst>
          </p:nvPr>
        </p:nvGraphicFramePr>
        <p:xfrm>
          <a:off x="2432050" y="15494000"/>
          <a:ext cx="981075" cy="361950"/>
        </p:xfrm>
        <a:graphic>
          <a:graphicData uri="http://schemas.openxmlformats.org/presentationml/2006/ole">
            <mc:AlternateContent xmlns:mc="http://schemas.openxmlformats.org/markup-compatibility/2006">
              <mc:Choice xmlns:v="urn:schemas-microsoft-com:vml" Requires="v">
                <p:oleObj spid="_x0000_s8770" name="Hoja de cálculo habilitada para macros" r:id="rId57" imgW="980965" imgH="361981" progId="Excel.SheetMacroEnabled.12">
                  <p:link updateAutomatic="1"/>
                </p:oleObj>
              </mc:Choice>
              <mc:Fallback>
                <p:oleObj name="Hoja de cálculo habilitada para macros" r:id="rId57" imgW="980965" imgH="361981" progId="Excel.SheetMacroEnabled.12">
                  <p:link updateAutomatic="1"/>
                  <p:pic>
                    <p:nvPicPr>
                      <p:cNvPr id="0" name=""/>
                      <p:cNvPicPr/>
                      <p:nvPr/>
                    </p:nvPicPr>
                    <p:blipFill>
                      <a:blip r:embed="rId58"/>
                      <a:stretch>
                        <a:fillRect/>
                      </a:stretch>
                    </p:blipFill>
                    <p:spPr>
                      <a:xfrm>
                        <a:off x="2432050" y="15494000"/>
                        <a:ext cx="981075" cy="361950"/>
                      </a:xfrm>
                      <a:prstGeom prst="rect">
                        <a:avLst/>
                      </a:prstGeom>
                    </p:spPr>
                  </p:pic>
                </p:oleObj>
              </mc:Fallback>
            </mc:AlternateContent>
          </a:graphicData>
        </a:graphic>
      </p:graphicFrame>
      <p:graphicFrame>
        <p:nvGraphicFramePr>
          <p:cNvPr id="414" name="413 Objeto"/>
          <p:cNvGraphicFramePr>
            <a:graphicFrameLocks noChangeAspect="1"/>
          </p:cNvGraphicFramePr>
          <p:nvPr>
            <p:extLst>
              <p:ext uri="{D42A27DB-BD31-4B8C-83A1-F6EECF244321}">
                <p14:modId xmlns:p14="http://schemas.microsoft.com/office/powerpoint/2010/main" val="3754563106"/>
              </p:ext>
            </p:extLst>
          </p:nvPr>
        </p:nvGraphicFramePr>
        <p:xfrm>
          <a:off x="4413250" y="15494000"/>
          <a:ext cx="981075" cy="361950"/>
        </p:xfrm>
        <a:graphic>
          <a:graphicData uri="http://schemas.openxmlformats.org/presentationml/2006/ole">
            <mc:AlternateContent xmlns:mc="http://schemas.openxmlformats.org/markup-compatibility/2006">
              <mc:Choice xmlns:v="urn:schemas-microsoft-com:vml" Requires="v">
                <p:oleObj spid="_x0000_s8771" name="Hoja de cálculo habilitada para macros" r:id="rId59" imgW="980965" imgH="361981" progId="Excel.SheetMacroEnabled.12">
                  <p:link updateAutomatic="1"/>
                </p:oleObj>
              </mc:Choice>
              <mc:Fallback>
                <p:oleObj name="Hoja de cálculo habilitada para macros" r:id="rId59" imgW="980965" imgH="361981" progId="Excel.SheetMacroEnabled.12">
                  <p:link updateAutomatic="1"/>
                  <p:pic>
                    <p:nvPicPr>
                      <p:cNvPr id="0" name=""/>
                      <p:cNvPicPr/>
                      <p:nvPr/>
                    </p:nvPicPr>
                    <p:blipFill>
                      <a:blip r:embed="rId60"/>
                      <a:stretch>
                        <a:fillRect/>
                      </a:stretch>
                    </p:blipFill>
                    <p:spPr>
                      <a:xfrm>
                        <a:off x="4413250" y="15494000"/>
                        <a:ext cx="981075" cy="361950"/>
                      </a:xfrm>
                      <a:prstGeom prst="rect">
                        <a:avLst/>
                      </a:prstGeom>
                    </p:spPr>
                  </p:pic>
                </p:oleObj>
              </mc:Fallback>
            </mc:AlternateContent>
          </a:graphicData>
        </a:graphic>
      </p:graphicFrame>
      <p:graphicFrame>
        <p:nvGraphicFramePr>
          <p:cNvPr id="415" name="414 Objeto"/>
          <p:cNvGraphicFramePr>
            <a:graphicFrameLocks noChangeAspect="1"/>
          </p:cNvGraphicFramePr>
          <p:nvPr>
            <p:extLst>
              <p:ext uri="{D42A27DB-BD31-4B8C-83A1-F6EECF244321}">
                <p14:modId xmlns:p14="http://schemas.microsoft.com/office/powerpoint/2010/main" val="192225825"/>
              </p:ext>
            </p:extLst>
          </p:nvPr>
        </p:nvGraphicFramePr>
        <p:xfrm>
          <a:off x="6156325" y="15494000"/>
          <a:ext cx="981075" cy="361950"/>
        </p:xfrm>
        <a:graphic>
          <a:graphicData uri="http://schemas.openxmlformats.org/presentationml/2006/ole">
            <mc:AlternateContent xmlns:mc="http://schemas.openxmlformats.org/markup-compatibility/2006">
              <mc:Choice xmlns:v="urn:schemas-microsoft-com:vml" Requires="v">
                <p:oleObj spid="_x0000_s8772" name="Hoja de cálculo habilitada para macros" r:id="rId61" imgW="980965" imgH="361981" progId="Excel.SheetMacroEnabled.12">
                  <p:link updateAutomatic="1"/>
                </p:oleObj>
              </mc:Choice>
              <mc:Fallback>
                <p:oleObj name="Hoja de cálculo habilitada para macros" r:id="rId61" imgW="980965" imgH="361981" progId="Excel.SheetMacroEnabled.12">
                  <p:link updateAutomatic="1"/>
                  <p:pic>
                    <p:nvPicPr>
                      <p:cNvPr id="0" name=""/>
                      <p:cNvPicPr/>
                      <p:nvPr/>
                    </p:nvPicPr>
                    <p:blipFill>
                      <a:blip r:embed="rId62"/>
                      <a:stretch>
                        <a:fillRect/>
                      </a:stretch>
                    </p:blipFill>
                    <p:spPr>
                      <a:xfrm>
                        <a:off x="6156325" y="15494000"/>
                        <a:ext cx="981075" cy="361950"/>
                      </a:xfrm>
                      <a:prstGeom prst="rect">
                        <a:avLst/>
                      </a:prstGeom>
                    </p:spPr>
                  </p:pic>
                </p:oleObj>
              </mc:Fallback>
            </mc:AlternateContent>
          </a:graphicData>
        </a:graphic>
      </p:graphicFrame>
      <p:graphicFrame>
        <p:nvGraphicFramePr>
          <p:cNvPr id="416" name="415 Objeto"/>
          <p:cNvGraphicFramePr>
            <a:graphicFrameLocks noChangeAspect="1"/>
          </p:cNvGraphicFramePr>
          <p:nvPr>
            <p:extLst>
              <p:ext uri="{D42A27DB-BD31-4B8C-83A1-F6EECF244321}">
                <p14:modId xmlns:p14="http://schemas.microsoft.com/office/powerpoint/2010/main" val="2625800863"/>
              </p:ext>
            </p:extLst>
          </p:nvPr>
        </p:nvGraphicFramePr>
        <p:xfrm>
          <a:off x="398463" y="17379950"/>
          <a:ext cx="1571625" cy="361950"/>
        </p:xfrm>
        <a:graphic>
          <a:graphicData uri="http://schemas.openxmlformats.org/presentationml/2006/ole">
            <mc:AlternateContent xmlns:mc="http://schemas.openxmlformats.org/markup-compatibility/2006">
              <mc:Choice xmlns:v="urn:schemas-microsoft-com:vml" Requires="v">
                <p:oleObj spid="_x0000_s8773" name="Hoja de cálculo habilitada para macros" r:id="rId63" imgW="1571596" imgH="361981" progId="Excel.SheetMacroEnabled.12">
                  <p:link updateAutomatic="1"/>
                </p:oleObj>
              </mc:Choice>
              <mc:Fallback>
                <p:oleObj name="Hoja de cálculo habilitada para macros" r:id="rId63" imgW="1571596" imgH="361981" progId="Excel.SheetMacroEnabled.12">
                  <p:link updateAutomatic="1"/>
                  <p:pic>
                    <p:nvPicPr>
                      <p:cNvPr id="0" name=""/>
                      <p:cNvPicPr/>
                      <p:nvPr/>
                    </p:nvPicPr>
                    <p:blipFill>
                      <a:blip r:embed="rId64"/>
                      <a:stretch>
                        <a:fillRect/>
                      </a:stretch>
                    </p:blipFill>
                    <p:spPr>
                      <a:xfrm>
                        <a:off x="398463" y="17379950"/>
                        <a:ext cx="1571625" cy="361950"/>
                      </a:xfrm>
                      <a:prstGeom prst="rect">
                        <a:avLst/>
                      </a:prstGeom>
                    </p:spPr>
                  </p:pic>
                </p:oleObj>
              </mc:Fallback>
            </mc:AlternateContent>
          </a:graphicData>
        </a:graphic>
      </p:graphicFrame>
      <p:graphicFrame>
        <p:nvGraphicFramePr>
          <p:cNvPr id="418" name="417 Objeto"/>
          <p:cNvGraphicFramePr>
            <a:graphicFrameLocks noChangeAspect="1"/>
          </p:cNvGraphicFramePr>
          <p:nvPr>
            <p:extLst>
              <p:ext uri="{D42A27DB-BD31-4B8C-83A1-F6EECF244321}">
                <p14:modId xmlns:p14="http://schemas.microsoft.com/office/powerpoint/2010/main" val="1734881398"/>
              </p:ext>
            </p:extLst>
          </p:nvPr>
        </p:nvGraphicFramePr>
        <p:xfrm>
          <a:off x="2227263" y="17218025"/>
          <a:ext cx="1571625" cy="390525"/>
        </p:xfrm>
        <a:graphic>
          <a:graphicData uri="http://schemas.openxmlformats.org/presentationml/2006/ole">
            <mc:AlternateContent xmlns:mc="http://schemas.openxmlformats.org/markup-compatibility/2006">
              <mc:Choice xmlns:v="urn:schemas-microsoft-com:vml" Requires="v">
                <p:oleObj spid="_x0000_s8774" name="Hoja de cálculo habilitada para macros" r:id="rId65" imgW="1571596" imgH="390594" progId="Excel.SheetMacroEnabled.12">
                  <p:link updateAutomatic="1"/>
                </p:oleObj>
              </mc:Choice>
              <mc:Fallback>
                <p:oleObj name="Hoja de cálculo habilitada para macros" r:id="rId65" imgW="1571596" imgH="390594" progId="Excel.SheetMacroEnabled.12">
                  <p:link updateAutomatic="1"/>
                  <p:pic>
                    <p:nvPicPr>
                      <p:cNvPr id="0" name=""/>
                      <p:cNvPicPr/>
                      <p:nvPr/>
                    </p:nvPicPr>
                    <p:blipFill>
                      <a:blip r:embed="rId66"/>
                      <a:stretch>
                        <a:fillRect/>
                      </a:stretch>
                    </p:blipFill>
                    <p:spPr>
                      <a:xfrm>
                        <a:off x="2227263" y="17218025"/>
                        <a:ext cx="1571625" cy="390525"/>
                      </a:xfrm>
                      <a:prstGeom prst="rect">
                        <a:avLst/>
                      </a:prstGeom>
                    </p:spPr>
                  </p:pic>
                </p:oleObj>
              </mc:Fallback>
            </mc:AlternateContent>
          </a:graphicData>
        </a:graphic>
      </p:graphicFrame>
      <p:graphicFrame>
        <p:nvGraphicFramePr>
          <p:cNvPr id="419" name="418 Objeto"/>
          <p:cNvGraphicFramePr>
            <a:graphicFrameLocks noChangeAspect="1"/>
          </p:cNvGraphicFramePr>
          <p:nvPr>
            <p:extLst>
              <p:ext uri="{D42A27DB-BD31-4B8C-83A1-F6EECF244321}">
                <p14:modId xmlns:p14="http://schemas.microsoft.com/office/powerpoint/2010/main" val="2122747108"/>
              </p:ext>
            </p:extLst>
          </p:nvPr>
        </p:nvGraphicFramePr>
        <p:xfrm>
          <a:off x="3979863" y="17379950"/>
          <a:ext cx="1571625" cy="361950"/>
        </p:xfrm>
        <a:graphic>
          <a:graphicData uri="http://schemas.openxmlformats.org/presentationml/2006/ole">
            <mc:AlternateContent xmlns:mc="http://schemas.openxmlformats.org/markup-compatibility/2006">
              <mc:Choice xmlns:v="urn:schemas-microsoft-com:vml" Requires="v">
                <p:oleObj spid="_x0000_s8775" name="Hoja de cálculo habilitada para macros" r:id="rId67" imgW="1571596" imgH="361981" progId="Excel.SheetMacroEnabled.12">
                  <p:link updateAutomatic="1"/>
                </p:oleObj>
              </mc:Choice>
              <mc:Fallback>
                <p:oleObj name="Hoja de cálculo habilitada para macros" r:id="rId67" imgW="1571596" imgH="361981" progId="Excel.SheetMacroEnabled.12">
                  <p:link updateAutomatic="1"/>
                  <p:pic>
                    <p:nvPicPr>
                      <p:cNvPr id="0" name=""/>
                      <p:cNvPicPr/>
                      <p:nvPr/>
                    </p:nvPicPr>
                    <p:blipFill>
                      <a:blip r:embed="rId68"/>
                      <a:stretch>
                        <a:fillRect/>
                      </a:stretch>
                    </p:blipFill>
                    <p:spPr>
                      <a:xfrm>
                        <a:off x="3979863" y="17379950"/>
                        <a:ext cx="1571625" cy="361950"/>
                      </a:xfrm>
                      <a:prstGeom prst="rect">
                        <a:avLst/>
                      </a:prstGeom>
                    </p:spPr>
                  </p:pic>
                </p:oleObj>
              </mc:Fallback>
            </mc:AlternateContent>
          </a:graphicData>
        </a:graphic>
      </p:graphicFrame>
      <p:sp>
        <p:nvSpPr>
          <p:cNvPr id="420" name="object 45"/>
          <p:cNvSpPr txBox="1"/>
          <p:nvPr/>
        </p:nvSpPr>
        <p:spPr>
          <a:xfrm>
            <a:off x="4489473" y="17426306"/>
            <a:ext cx="1142977" cy="334339"/>
          </a:xfrm>
          <a:prstGeom prst="rect">
            <a:avLst/>
          </a:prstGeom>
        </p:spPr>
        <p:txBody>
          <a:bodyPr wrap="square" lIns="0" tIns="0" rIns="0" bIns="0" rtlCol="0">
            <a:noAutofit/>
          </a:bodyPr>
          <a:lstStyle/>
          <a:p>
            <a:pPr marL="218839" marR="175517" indent="385401" algn="ctr">
              <a:lnSpc>
                <a:spcPts val="2184"/>
              </a:lnSpc>
            </a:pPr>
            <a:r>
              <a:rPr lang="es-CO" sz="1900" b="1" spc="0" dirty="0">
                <a:solidFill>
                  <a:srgbClr val="FFFFFF"/>
                </a:solidFill>
                <a:latin typeface="Arial"/>
                <a:cs typeface="Arial"/>
              </a:rPr>
              <a:t>g.</a:t>
            </a:r>
            <a:endParaRPr sz="1900" dirty="0">
              <a:latin typeface="Arial"/>
              <a:cs typeface="Arial"/>
            </a:endParaRPr>
          </a:p>
        </p:txBody>
      </p:sp>
      <p:graphicFrame>
        <p:nvGraphicFramePr>
          <p:cNvPr id="5" name="Objeto 4"/>
          <p:cNvGraphicFramePr>
            <a:graphicFrameLocks noChangeAspect="1"/>
          </p:cNvGraphicFramePr>
          <p:nvPr>
            <p:extLst>
              <p:ext uri="{D42A27DB-BD31-4B8C-83A1-F6EECF244321}">
                <p14:modId xmlns:p14="http://schemas.microsoft.com/office/powerpoint/2010/main" val="1299783156"/>
              </p:ext>
            </p:extLst>
          </p:nvPr>
        </p:nvGraphicFramePr>
        <p:xfrm>
          <a:off x="2940050" y="7154863"/>
          <a:ext cx="4572000" cy="3057525"/>
        </p:xfrm>
        <a:graphic>
          <a:graphicData uri="http://schemas.openxmlformats.org/presentationml/2006/ole">
            <mc:AlternateContent xmlns:mc="http://schemas.openxmlformats.org/markup-compatibility/2006">
              <mc:Choice xmlns:v="urn:schemas-microsoft-com:vml" Requires="v">
                <p:oleObj spid="_x0000_s8776" name="Hoja de cálculo habilitada para macros" r:id="rId69" imgW="4571989" imgH="3057538" progId="Excel.SheetMacroEnabled.12">
                  <p:link updateAutomatic="1"/>
                </p:oleObj>
              </mc:Choice>
              <mc:Fallback>
                <p:oleObj name="Hoja de cálculo habilitada para macros" r:id="rId69" imgW="4571989" imgH="3057538" progId="Excel.SheetMacroEnabled.12">
                  <p:link updateAutomatic="1"/>
                  <p:pic>
                    <p:nvPicPr>
                      <p:cNvPr id="0" name=""/>
                      <p:cNvPicPr/>
                      <p:nvPr/>
                    </p:nvPicPr>
                    <p:blipFill>
                      <a:blip r:embed="rId70"/>
                      <a:stretch>
                        <a:fillRect/>
                      </a:stretch>
                    </p:blipFill>
                    <p:spPr>
                      <a:xfrm>
                        <a:off x="2940050" y="7154863"/>
                        <a:ext cx="4572000" cy="3057525"/>
                      </a:xfrm>
                      <a:prstGeom prst="rect">
                        <a:avLst/>
                      </a:prstGeom>
                    </p:spPr>
                  </p:pic>
                </p:oleObj>
              </mc:Fallback>
            </mc:AlternateContent>
          </a:graphicData>
        </a:graphic>
      </p:graphicFrame>
      <p:sp>
        <p:nvSpPr>
          <p:cNvPr id="118" name="object 85"/>
          <p:cNvSpPr txBox="1"/>
          <p:nvPr/>
        </p:nvSpPr>
        <p:spPr>
          <a:xfrm>
            <a:off x="2889250" y="10280650"/>
            <a:ext cx="2102485" cy="164293"/>
          </a:xfrm>
          <a:prstGeom prst="rect">
            <a:avLst/>
          </a:prstGeom>
        </p:spPr>
        <p:txBody>
          <a:bodyPr wrap="square" lIns="0" tIns="0" rIns="0" bIns="0" rtlCol="0">
            <a:noAutofit/>
          </a:bodyPr>
          <a:lstStyle/>
          <a:p>
            <a:pPr>
              <a:lnSpc>
                <a:spcPts val="915"/>
              </a:lnSpc>
              <a:spcBef>
                <a:spcPts val="45"/>
              </a:spcBef>
            </a:pPr>
            <a:r>
              <a:rPr lang="es-ES" sz="800" i="1" spc="0" dirty="0">
                <a:solidFill>
                  <a:srgbClr val="404040"/>
                </a:solidFill>
                <a:latin typeface="Arial"/>
                <a:cs typeface="Arial"/>
              </a:rPr>
              <a:t>Fuente. Sivigila Distrito de Cartagena, 2024.</a:t>
            </a:r>
            <a:endParaRPr sz="800" dirty="0">
              <a:latin typeface="Arial"/>
              <a:cs typeface="Arial"/>
            </a:endParaRPr>
          </a:p>
        </p:txBody>
      </p:sp>
      <p:sp>
        <p:nvSpPr>
          <p:cNvPr id="3" name="CuadroTexto 2"/>
          <p:cNvSpPr txBox="1"/>
          <p:nvPr/>
        </p:nvSpPr>
        <p:spPr>
          <a:xfrm>
            <a:off x="0" y="5556250"/>
            <a:ext cx="2459518" cy="523220"/>
          </a:xfrm>
          <a:prstGeom prst="rect">
            <a:avLst/>
          </a:prstGeom>
          <a:noFill/>
        </p:spPr>
        <p:txBody>
          <a:bodyPr wrap="square" rtlCol="0">
            <a:spAutoFit/>
          </a:bodyPr>
          <a:lstStyle/>
          <a:p>
            <a:pPr algn="ctr"/>
            <a:r>
              <a:rPr lang="es-ES" sz="1400" b="1" dirty="0">
                <a:solidFill>
                  <a:schemeClr val="bg1"/>
                </a:solidFill>
                <a:latin typeface="Arial" panose="020B0604020202020204" pitchFamily="34" charset="0"/>
                <a:cs typeface="Arial" panose="020B0604020202020204" pitchFamily="34" charset="0"/>
              </a:rPr>
              <a:t>Comparado con el mismo período del año anterior</a:t>
            </a:r>
            <a:endParaRPr lang="en-US" sz="1400" b="1" dirty="0">
              <a:solidFill>
                <a:schemeClr val="bg1"/>
              </a:solidFill>
              <a:latin typeface="Arial" panose="020B0604020202020204" pitchFamily="34" charset="0"/>
              <a:cs typeface="Arial" panose="020B0604020202020204" pitchFamily="34" charset="0"/>
            </a:endParaRPr>
          </a:p>
        </p:txBody>
      </p:sp>
      <p:sp>
        <p:nvSpPr>
          <p:cNvPr id="6" name="Rectángulo 5"/>
          <p:cNvSpPr/>
          <p:nvPr/>
        </p:nvSpPr>
        <p:spPr>
          <a:xfrm>
            <a:off x="5797113" y="17878607"/>
            <a:ext cx="1757228" cy="338554"/>
          </a:xfrm>
          <a:prstGeom prst="rect">
            <a:avLst/>
          </a:prstGeom>
        </p:spPr>
        <p:txBody>
          <a:bodyPr wrap="square">
            <a:spAutoFit/>
          </a:bodyPr>
          <a:lstStyle/>
          <a:p>
            <a:pPr algn="ctr"/>
            <a:r>
              <a:rPr lang="es-ES" sz="800" dirty="0">
                <a:latin typeface="Arial" panose="020B0604020202020204" pitchFamily="34" charset="0"/>
                <a:cs typeface="Arial" panose="020B0604020202020204" pitchFamily="34" charset="0"/>
              </a:rPr>
              <a:t>*Porcentaje sobre los casos con edades de 6 meses y más</a:t>
            </a:r>
            <a:endParaRPr lang="en-US" sz="800" dirty="0">
              <a:latin typeface="Arial" panose="020B0604020202020204" pitchFamily="34" charset="0"/>
              <a:cs typeface="Arial" panose="020B0604020202020204" pitchFamily="34" charset="0"/>
            </a:endParaRPr>
          </a:p>
        </p:txBody>
      </p:sp>
      <p:graphicFrame>
        <p:nvGraphicFramePr>
          <p:cNvPr id="8" name="Objeto 7"/>
          <p:cNvGraphicFramePr>
            <a:graphicFrameLocks noChangeAspect="1"/>
          </p:cNvGraphicFramePr>
          <p:nvPr>
            <p:extLst>
              <p:ext uri="{D42A27DB-BD31-4B8C-83A1-F6EECF244321}">
                <p14:modId xmlns:p14="http://schemas.microsoft.com/office/powerpoint/2010/main" val="3864448877"/>
              </p:ext>
            </p:extLst>
          </p:nvPr>
        </p:nvGraphicFramePr>
        <p:xfrm>
          <a:off x="487227" y="4594388"/>
          <a:ext cx="857250" cy="847725"/>
        </p:xfrm>
        <a:graphic>
          <a:graphicData uri="http://schemas.openxmlformats.org/presentationml/2006/ole">
            <mc:AlternateContent xmlns:mc="http://schemas.openxmlformats.org/markup-compatibility/2006">
              <mc:Choice xmlns:v="urn:schemas-microsoft-com:vml" Requires="v">
                <p:oleObj spid="_x0000_s8777" name="Hoja de cálculo habilitada para macros" r:id="rId71" imgW="857332" imgH="847591" progId="Excel.SheetMacroEnabled.12">
                  <p:link updateAutomatic="1"/>
                </p:oleObj>
              </mc:Choice>
              <mc:Fallback>
                <p:oleObj name="Hoja de cálculo habilitada para macros" r:id="rId71" imgW="857332" imgH="847591" progId="Excel.SheetMacroEnabled.12">
                  <p:link updateAutomatic="1"/>
                  <p:pic>
                    <p:nvPicPr>
                      <p:cNvPr id="0" name=""/>
                      <p:cNvPicPr/>
                      <p:nvPr/>
                    </p:nvPicPr>
                    <p:blipFill>
                      <a:blip r:embed="rId72"/>
                      <a:stretch>
                        <a:fillRect/>
                      </a:stretch>
                    </p:blipFill>
                    <p:spPr>
                      <a:xfrm>
                        <a:off x="487227" y="4594388"/>
                        <a:ext cx="857250" cy="847725"/>
                      </a:xfrm>
                      <a:prstGeom prst="rect">
                        <a:avLst/>
                      </a:prstGeom>
                    </p:spPr>
                  </p:pic>
                </p:oleObj>
              </mc:Fallback>
            </mc:AlternateContent>
          </a:graphicData>
        </a:graphic>
      </p:graphicFrame>
      <p:graphicFrame>
        <p:nvGraphicFramePr>
          <p:cNvPr id="9" name="Objeto 8"/>
          <p:cNvGraphicFramePr>
            <a:graphicFrameLocks noChangeAspect="1"/>
          </p:cNvGraphicFramePr>
          <p:nvPr>
            <p:extLst>
              <p:ext uri="{D42A27DB-BD31-4B8C-83A1-F6EECF244321}">
                <p14:modId xmlns:p14="http://schemas.microsoft.com/office/powerpoint/2010/main" val="2394163427"/>
              </p:ext>
            </p:extLst>
          </p:nvPr>
        </p:nvGraphicFramePr>
        <p:xfrm>
          <a:off x="550863" y="17780000"/>
          <a:ext cx="981075" cy="361950"/>
        </p:xfrm>
        <a:graphic>
          <a:graphicData uri="http://schemas.openxmlformats.org/presentationml/2006/ole">
            <mc:AlternateContent xmlns:mc="http://schemas.openxmlformats.org/markup-compatibility/2006">
              <mc:Choice xmlns:v="urn:schemas-microsoft-com:vml" Requires="v">
                <p:oleObj spid="_x0000_s8778" name="Hoja de cálculo habilitada para macros" r:id="rId73" imgW="980965" imgH="361981" progId="Excel.SheetMacroEnabled.12">
                  <p:link updateAutomatic="1"/>
                </p:oleObj>
              </mc:Choice>
              <mc:Fallback>
                <p:oleObj name="Hoja de cálculo habilitada para macros" r:id="rId73" imgW="980965" imgH="361981" progId="Excel.SheetMacroEnabled.12">
                  <p:link updateAutomatic="1"/>
                  <p:pic>
                    <p:nvPicPr>
                      <p:cNvPr id="0" name=""/>
                      <p:cNvPicPr/>
                      <p:nvPr/>
                    </p:nvPicPr>
                    <p:blipFill>
                      <a:blip r:embed="rId74"/>
                      <a:stretch>
                        <a:fillRect/>
                      </a:stretch>
                    </p:blipFill>
                    <p:spPr>
                      <a:xfrm>
                        <a:off x="550863" y="17780000"/>
                        <a:ext cx="981075" cy="361950"/>
                      </a:xfrm>
                      <a:prstGeom prst="rect">
                        <a:avLst/>
                      </a:prstGeom>
                    </p:spPr>
                  </p:pic>
                </p:oleObj>
              </mc:Fallback>
            </mc:AlternateContent>
          </a:graphicData>
        </a:graphic>
      </p:graphicFrame>
      <p:sp>
        <p:nvSpPr>
          <p:cNvPr id="10" name="Rectángulo 9"/>
          <p:cNvSpPr/>
          <p:nvPr/>
        </p:nvSpPr>
        <p:spPr>
          <a:xfrm>
            <a:off x="2432050" y="2696146"/>
            <a:ext cx="5482662" cy="269304"/>
          </a:xfrm>
          <a:prstGeom prst="rect">
            <a:avLst/>
          </a:prstGeom>
        </p:spPr>
        <p:txBody>
          <a:bodyPr wrap="square">
            <a:spAutoFit/>
          </a:bodyPr>
          <a:lstStyle/>
          <a:p>
            <a:pPr algn="ctr"/>
            <a:r>
              <a:rPr lang="es-ES" sz="1100" b="1" dirty="0">
                <a:latin typeface="Arial Narrow" panose="020B0606020202030204" pitchFamily="34" charset="0"/>
                <a:ea typeface="Calibri" panose="020F0502020204030204" pitchFamily="34" charset="0"/>
                <a:cs typeface="Times New Roman" panose="02020603050405020304" pitchFamily="18" charset="0"/>
              </a:rPr>
              <a:t>Prevalencia de DNT aguda moderada y severa en menores de 5 años, Cartagena, 2017- 2024</a:t>
            </a:r>
            <a:endParaRPr lang="en-US" sz="1100" b="1" dirty="0"/>
          </a:p>
        </p:txBody>
      </p:sp>
      <p:pic>
        <p:nvPicPr>
          <p:cNvPr id="2" name="Imagen 1">
            <a:extLst>
              <a:ext uri="{FF2B5EF4-FFF2-40B4-BE49-F238E27FC236}">
                <a16:creationId xmlns:a16="http://schemas.microsoft.com/office/drawing/2014/main" xmlns="" id="{1603B87B-F7F0-46AA-8961-1E9B05653459}"/>
              </a:ext>
            </a:extLst>
          </p:cNvPr>
          <p:cNvPicPr>
            <a:picLocks noChangeAspect="1"/>
          </p:cNvPicPr>
          <p:nvPr/>
        </p:nvPicPr>
        <p:blipFill>
          <a:blip r:embed="rId75"/>
          <a:stretch>
            <a:fillRect/>
          </a:stretch>
        </p:blipFill>
        <p:spPr>
          <a:xfrm>
            <a:off x="3062908" y="18272465"/>
            <a:ext cx="1786283" cy="466385"/>
          </a:xfrm>
          <a:prstGeom prst="rect">
            <a:avLst/>
          </a:prstGeom>
        </p:spPr>
      </p:pic>
      <p:sp>
        <p:nvSpPr>
          <p:cNvPr id="142" name="object 74">
            <a:extLst>
              <a:ext uri="{FF2B5EF4-FFF2-40B4-BE49-F238E27FC236}">
                <a16:creationId xmlns:a16="http://schemas.microsoft.com/office/drawing/2014/main" xmlns="" id="{296C0F1A-7622-4CEA-9B8E-B0C66B002236}"/>
              </a:ext>
            </a:extLst>
          </p:cNvPr>
          <p:cNvSpPr txBox="1"/>
          <p:nvPr/>
        </p:nvSpPr>
        <p:spPr>
          <a:xfrm>
            <a:off x="222250" y="9732005"/>
            <a:ext cx="2028081" cy="167645"/>
          </a:xfrm>
          <a:prstGeom prst="rect">
            <a:avLst/>
          </a:prstGeom>
        </p:spPr>
        <p:txBody>
          <a:bodyPr wrap="square" lIns="0" tIns="0" rIns="0" bIns="0" rtlCol="0">
            <a:noAutofit/>
          </a:bodyPr>
          <a:lstStyle/>
          <a:p>
            <a:pPr marL="12700" algn="ctr">
              <a:lnSpc>
                <a:spcPts val="1240"/>
              </a:lnSpc>
              <a:spcBef>
                <a:spcPts val="62"/>
              </a:spcBef>
            </a:pPr>
            <a:r>
              <a:rPr sz="1100" spc="0" dirty="0">
                <a:solidFill>
                  <a:srgbClr val="404040"/>
                </a:solidFill>
                <a:latin typeface="Arial"/>
                <a:cs typeface="Arial"/>
              </a:rPr>
              <a:t>%</a:t>
            </a:r>
            <a:r>
              <a:rPr sz="1100" spc="9" dirty="0">
                <a:solidFill>
                  <a:srgbClr val="404040"/>
                </a:solidFill>
                <a:latin typeface="Arial"/>
                <a:cs typeface="Arial"/>
              </a:rPr>
              <a:t> </a:t>
            </a:r>
            <a:r>
              <a:rPr lang="es-ES" sz="1100" spc="9" dirty="0">
                <a:solidFill>
                  <a:srgbClr val="404040"/>
                </a:solidFill>
                <a:latin typeface="Arial"/>
                <a:cs typeface="Arial"/>
              </a:rPr>
              <a:t>de casos </a:t>
            </a:r>
            <a:r>
              <a:rPr lang="es-ES" sz="1100" spc="13" dirty="0">
                <a:solidFill>
                  <a:srgbClr val="404040"/>
                </a:solidFill>
                <a:latin typeface="Arial"/>
                <a:cs typeface="Arial"/>
              </a:rPr>
              <a:t>reincidentes</a:t>
            </a:r>
            <a:endParaRPr sz="1100" dirty="0">
              <a:latin typeface="Arial"/>
              <a:cs typeface="Arial"/>
            </a:endParaRPr>
          </a:p>
        </p:txBody>
      </p:sp>
      <p:sp>
        <p:nvSpPr>
          <p:cNvPr id="143" name="object 124">
            <a:extLst>
              <a:ext uri="{FF2B5EF4-FFF2-40B4-BE49-F238E27FC236}">
                <a16:creationId xmlns:a16="http://schemas.microsoft.com/office/drawing/2014/main" xmlns="" id="{93A77295-7226-4A3D-88CF-924EB447D105}"/>
              </a:ext>
            </a:extLst>
          </p:cNvPr>
          <p:cNvSpPr/>
          <p:nvPr/>
        </p:nvSpPr>
        <p:spPr>
          <a:xfrm>
            <a:off x="2295523" y="9630310"/>
            <a:ext cx="35497" cy="25328"/>
          </a:xfrm>
          <a:custGeom>
            <a:avLst/>
            <a:gdLst/>
            <a:ahLst/>
            <a:cxnLst/>
            <a:rect l="l" t="t" r="r" b="b"/>
            <a:pathLst>
              <a:path w="35497" h="25328">
                <a:moveTo>
                  <a:pt x="29931" y="0"/>
                </a:moveTo>
                <a:lnTo>
                  <a:pt x="0" y="0"/>
                </a:lnTo>
                <a:lnTo>
                  <a:pt x="48" y="526"/>
                </a:lnTo>
                <a:lnTo>
                  <a:pt x="5645" y="13239"/>
                </a:lnTo>
                <a:lnTo>
                  <a:pt x="16140" y="22039"/>
                </a:lnTo>
                <a:lnTo>
                  <a:pt x="29931" y="25328"/>
                </a:lnTo>
                <a:lnTo>
                  <a:pt x="35497" y="24818"/>
                </a:lnTo>
                <a:lnTo>
                  <a:pt x="29931" y="0"/>
                </a:lnTo>
                <a:close/>
              </a:path>
            </a:pathLst>
          </a:custGeom>
          <a:solidFill>
            <a:srgbClr val="7E7E7E"/>
          </a:solidFill>
        </p:spPr>
        <p:txBody>
          <a:bodyPr wrap="square" lIns="0" tIns="0" rIns="0" bIns="0" rtlCol="0">
            <a:noAutofit/>
          </a:bodyPr>
          <a:lstStyle/>
          <a:p>
            <a:endParaRPr/>
          </a:p>
        </p:txBody>
      </p:sp>
      <p:sp>
        <p:nvSpPr>
          <p:cNvPr id="144" name="object 125">
            <a:extLst>
              <a:ext uri="{FF2B5EF4-FFF2-40B4-BE49-F238E27FC236}">
                <a16:creationId xmlns:a16="http://schemas.microsoft.com/office/drawing/2014/main" xmlns="" id="{40434685-3B5D-49E9-BB78-CA67D99099B5}"/>
              </a:ext>
            </a:extLst>
          </p:cNvPr>
          <p:cNvSpPr/>
          <p:nvPr/>
        </p:nvSpPr>
        <p:spPr>
          <a:xfrm>
            <a:off x="234318" y="9594850"/>
            <a:ext cx="2121532" cy="60278"/>
          </a:xfrm>
          <a:custGeom>
            <a:avLst/>
            <a:gdLst/>
            <a:ahLst/>
            <a:cxnLst/>
            <a:rect l="l" t="t" r="r" b="b"/>
            <a:pathLst>
              <a:path w="2121532" h="60278">
                <a:moveTo>
                  <a:pt x="2061951" y="25328"/>
                </a:moveTo>
                <a:lnTo>
                  <a:pt x="0" y="25328"/>
                </a:lnTo>
                <a:lnTo>
                  <a:pt x="0" y="35460"/>
                </a:lnTo>
                <a:lnTo>
                  <a:pt x="2091137" y="35460"/>
                </a:lnTo>
                <a:lnTo>
                  <a:pt x="2096702" y="60278"/>
                </a:lnTo>
                <a:lnTo>
                  <a:pt x="2109399" y="54680"/>
                </a:lnTo>
                <a:lnTo>
                  <a:pt x="2118224" y="44186"/>
                </a:lnTo>
                <a:lnTo>
                  <a:pt x="2121532" y="30394"/>
                </a:lnTo>
                <a:lnTo>
                  <a:pt x="2121017" y="24802"/>
                </a:lnTo>
                <a:lnTo>
                  <a:pt x="2115393" y="12089"/>
                </a:lnTo>
                <a:lnTo>
                  <a:pt x="2104884" y="3288"/>
                </a:lnTo>
                <a:lnTo>
                  <a:pt x="2091137" y="0"/>
                </a:lnTo>
                <a:lnTo>
                  <a:pt x="2091137" y="25328"/>
                </a:lnTo>
                <a:lnTo>
                  <a:pt x="2061951" y="25328"/>
                </a:lnTo>
                <a:lnTo>
                  <a:pt x="2060743" y="30394"/>
                </a:lnTo>
                <a:lnTo>
                  <a:pt x="2061951" y="25328"/>
                </a:lnTo>
                <a:close/>
              </a:path>
            </a:pathLst>
          </a:custGeom>
          <a:solidFill>
            <a:srgbClr val="7E7E7E"/>
          </a:solidFill>
        </p:spPr>
        <p:txBody>
          <a:bodyPr wrap="square" lIns="0" tIns="0" rIns="0" bIns="0" rtlCol="0">
            <a:noAutofit/>
          </a:bodyPr>
          <a:lstStyle/>
          <a:p>
            <a:endParaRPr/>
          </a:p>
        </p:txBody>
      </p:sp>
      <p:sp>
        <p:nvSpPr>
          <p:cNvPr id="145" name="object 126">
            <a:extLst>
              <a:ext uri="{FF2B5EF4-FFF2-40B4-BE49-F238E27FC236}">
                <a16:creationId xmlns:a16="http://schemas.microsoft.com/office/drawing/2014/main" xmlns="" id="{1CC90581-2399-467D-8822-50C70C3DC705}"/>
              </a:ext>
            </a:extLst>
          </p:cNvPr>
          <p:cNvSpPr/>
          <p:nvPr/>
        </p:nvSpPr>
        <p:spPr>
          <a:xfrm>
            <a:off x="2296269" y="9594850"/>
            <a:ext cx="29186" cy="25328"/>
          </a:xfrm>
          <a:custGeom>
            <a:avLst/>
            <a:gdLst/>
            <a:ahLst/>
            <a:cxnLst/>
            <a:rect l="l" t="t" r="r" b="b"/>
            <a:pathLst>
              <a:path w="29186" h="25328">
                <a:moveTo>
                  <a:pt x="29186" y="25328"/>
                </a:moveTo>
                <a:lnTo>
                  <a:pt x="29186" y="0"/>
                </a:lnTo>
                <a:lnTo>
                  <a:pt x="23594" y="510"/>
                </a:lnTo>
                <a:lnTo>
                  <a:pt x="10881" y="6108"/>
                </a:lnTo>
                <a:lnTo>
                  <a:pt x="2080" y="16602"/>
                </a:lnTo>
                <a:lnTo>
                  <a:pt x="0" y="25328"/>
                </a:lnTo>
                <a:lnTo>
                  <a:pt x="29186" y="25328"/>
                </a:lnTo>
                <a:close/>
              </a:path>
            </a:pathLst>
          </a:custGeom>
          <a:solidFill>
            <a:srgbClr val="7E7E7E"/>
          </a:solidFill>
        </p:spPr>
        <p:txBody>
          <a:bodyPr wrap="square" lIns="0" tIns="0" rIns="0" bIns="0" rtlCol="0">
            <a:noAutofit/>
          </a:bodyPr>
          <a:lstStyle/>
          <a:p>
            <a:endParaRPr/>
          </a:p>
        </p:txBody>
      </p:sp>
      <p:graphicFrame>
        <p:nvGraphicFramePr>
          <p:cNvPr id="12" name="Objeto 11">
            <a:extLst>
              <a:ext uri="{FF2B5EF4-FFF2-40B4-BE49-F238E27FC236}">
                <a16:creationId xmlns:a16="http://schemas.microsoft.com/office/drawing/2014/main" xmlns="" id="{1F53C02D-D07D-4DCC-B9A2-7680A212BFC0}"/>
              </a:ext>
            </a:extLst>
          </p:cNvPr>
          <p:cNvGraphicFramePr>
            <a:graphicFrameLocks noChangeAspect="1"/>
          </p:cNvGraphicFramePr>
          <p:nvPr>
            <p:extLst>
              <p:ext uri="{D42A27DB-BD31-4B8C-83A1-F6EECF244321}">
                <p14:modId xmlns:p14="http://schemas.microsoft.com/office/powerpoint/2010/main" val="3033913159"/>
              </p:ext>
            </p:extLst>
          </p:nvPr>
        </p:nvGraphicFramePr>
        <p:xfrm>
          <a:off x="473075" y="9899650"/>
          <a:ext cx="1571625" cy="361950"/>
        </p:xfrm>
        <a:graphic>
          <a:graphicData uri="http://schemas.openxmlformats.org/presentationml/2006/ole">
            <mc:AlternateContent xmlns:mc="http://schemas.openxmlformats.org/markup-compatibility/2006">
              <mc:Choice xmlns:v="urn:schemas-microsoft-com:vml" Requires="v">
                <p:oleObj spid="_x0000_s8779" name="Hoja de cálculo habilitada para macros" r:id="rId76" imgW="1571596" imgH="361981" progId="Excel.SheetMacroEnabled.12">
                  <p:link updateAutomatic="1"/>
                </p:oleObj>
              </mc:Choice>
              <mc:Fallback>
                <p:oleObj name="Hoja de cálculo habilitada para macros" r:id="rId76" imgW="1571596" imgH="361981" progId="Excel.SheetMacroEnabled.12">
                  <p:link updateAutomatic="1"/>
                  <p:pic>
                    <p:nvPicPr>
                      <p:cNvPr id="0" name=""/>
                      <p:cNvPicPr/>
                      <p:nvPr/>
                    </p:nvPicPr>
                    <p:blipFill>
                      <a:blip r:embed="rId77"/>
                      <a:stretch>
                        <a:fillRect/>
                      </a:stretch>
                    </p:blipFill>
                    <p:spPr>
                      <a:xfrm>
                        <a:off x="473075" y="9899650"/>
                        <a:ext cx="1571625" cy="361950"/>
                      </a:xfrm>
                      <a:prstGeom prst="rect">
                        <a:avLst/>
                      </a:prstGeom>
                      <a:ln>
                        <a:noFill/>
                      </a:ln>
                    </p:spPr>
                  </p:pic>
                </p:oleObj>
              </mc:Fallback>
            </mc:AlternateContent>
          </a:graphicData>
        </a:graphic>
      </p:graphicFrame>
      <p:sp>
        <p:nvSpPr>
          <p:cNvPr id="146" name="object 120">
            <a:extLst>
              <a:ext uri="{FF2B5EF4-FFF2-40B4-BE49-F238E27FC236}">
                <a16:creationId xmlns:a16="http://schemas.microsoft.com/office/drawing/2014/main" xmlns="" id="{3E55D061-7B59-4343-9FD4-C52365FBF23B}"/>
              </a:ext>
            </a:extLst>
          </p:cNvPr>
          <p:cNvSpPr/>
          <p:nvPr/>
        </p:nvSpPr>
        <p:spPr>
          <a:xfrm>
            <a:off x="299927" y="10006636"/>
            <a:ext cx="295433" cy="178719"/>
          </a:xfrm>
          <a:prstGeom prst="rect">
            <a:avLst/>
          </a:prstGeom>
          <a:blipFill>
            <a:blip r:embed="rId15" cstate="print"/>
            <a:stretch>
              <a:fillRect/>
            </a:stretch>
          </a:blipFill>
        </p:spPr>
        <p:txBody>
          <a:bodyPr wrap="square" lIns="0" tIns="0" rIns="0" bIns="0" rtlCol="0">
            <a:noAutofit/>
          </a:bodyPr>
          <a:lstStyle/>
          <a:p>
            <a:endParaRPr/>
          </a:p>
        </p:txBody>
      </p:sp>
      <p:graphicFrame>
        <p:nvGraphicFramePr>
          <p:cNvPr id="14" name="Objeto 13">
            <a:extLst>
              <a:ext uri="{FF2B5EF4-FFF2-40B4-BE49-F238E27FC236}">
                <a16:creationId xmlns:a16="http://schemas.microsoft.com/office/drawing/2014/main" xmlns="" id="{207792A1-69A2-4F05-BF70-79B1AE823891}"/>
              </a:ext>
            </a:extLst>
          </p:cNvPr>
          <p:cNvGraphicFramePr>
            <a:graphicFrameLocks noChangeAspect="1"/>
          </p:cNvGraphicFramePr>
          <p:nvPr>
            <p:extLst>
              <p:ext uri="{D42A27DB-BD31-4B8C-83A1-F6EECF244321}">
                <p14:modId xmlns:p14="http://schemas.microsoft.com/office/powerpoint/2010/main" val="4064574095"/>
              </p:ext>
            </p:extLst>
          </p:nvPr>
        </p:nvGraphicFramePr>
        <p:xfrm>
          <a:off x="768350" y="10229850"/>
          <a:ext cx="981075" cy="361950"/>
        </p:xfrm>
        <a:graphic>
          <a:graphicData uri="http://schemas.openxmlformats.org/presentationml/2006/ole">
            <mc:AlternateContent xmlns:mc="http://schemas.openxmlformats.org/markup-compatibility/2006">
              <mc:Choice xmlns:v="urn:schemas-microsoft-com:vml" Requires="v">
                <p:oleObj spid="_x0000_s8780" name="Hoja de cálculo habilitada para macros" r:id="rId78" imgW="980965" imgH="361981" progId="Excel.SheetMacroEnabled.12">
                  <p:link updateAutomatic="1"/>
                </p:oleObj>
              </mc:Choice>
              <mc:Fallback>
                <p:oleObj name="Hoja de cálculo habilitada para macros" r:id="rId78" imgW="980965" imgH="361981" progId="Excel.SheetMacroEnabled.12">
                  <p:link updateAutomatic="1"/>
                  <p:pic>
                    <p:nvPicPr>
                      <p:cNvPr id="0" name=""/>
                      <p:cNvPicPr/>
                      <p:nvPr/>
                    </p:nvPicPr>
                    <p:blipFill>
                      <a:blip r:embed="rId79"/>
                      <a:stretch>
                        <a:fillRect/>
                      </a:stretch>
                    </p:blipFill>
                    <p:spPr>
                      <a:xfrm>
                        <a:off x="768350" y="10229850"/>
                        <a:ext cx="981075" cy="361950"/>
                      </a:xfrm>
                      <a:prstGeom prst="rect">
                        <a:avLst/>
                      </a:prstGeom>
                      <a:ln>
                        <a:noFill/>
                      </a:ln>
                    </p:spPr>
                  </p:pic>
                </p:oleObj>
              </mc:Fallback>
            </mc:AlternateContent>
          </a:graphicData>
        </a:graphic>
      </p:graphicFrame>
      <p:sp>
        <p:nvSpPr>
          <p:cNvPr id="148" name="object 40">
            <a:extLst>
              <a:ext uri="{FF2B5EF4-FFF2-40B4-BE49-F238E27FC236}">
                <a16:creationId xmlns:a16="http://schemas.microsoft.com/office/drawing/2014/main" xmlns="" id="{3587C2AE-F37F-46D1-8EC4-CE526206ECE3}"/>
              </a:ext>
            </a:extLst>
          </p:cNvPr>
          <p:cNvSpPr txBox="1"/>
          <p:nvPr/>
        </p:nvSpPr>
        <p:spPr>
          <a:xfrm>
            <a:off x="2277150" y="14868494"/>
            <a:ext cx="1424891" cy="222871"/>
          </a:xfrm>
          <a:prstGeom prst="rect">
            <a:avLst/>
          </a:prstGeom>
        </p:spPr>
        <p:txBody>
          <a:bodyPr wrap="square" lIns="0" tIns="0" rIns="0" bIns="0" rtlCol="0">
            <a:noAutofit/>
          </a:bodyPr>
          <a:lstStyle/>
          <a:p>
            <a:pPr marL="85565" marR="85347" algn="ctr">
              <a:lnSpc>
                <a:spcPct val="95825"/>
              </a:lnSpc>
            </a:pPr>
            <a:r>
              <a:rPr lang="es-CO" sz="1100" spc="0" dirty="0">
                <a:solidFill>
                  <a:srgbClr val="FFFFFF"/>
                </a:solidFill>
                <a:latin typeface="Arial"/>
                <a:cs typeface="Arial"/>
              </a:rPr>
              <a:t>Centro poblado</a:t>
            </a:r>
            <a:endParaRPr sz="2200" dirty="0">
              <a:latin typeface="Arial"/>
              <a:cs typeface="Arial"/>
            </a:endParaRPr>
          </a:p>
        </p:txBody>
      </p:sp>
      <p:sp>
        <p:nvSpPr>
          <p:cNvPr id="147" name="Rectángulo 146"/>
          <p:cNvSpPr/>
          <p:nvPr/>
        </p:nvSpPr>
        <p:spPr>
          <a:xfrm>
            <a:off x="4184651" y="12820650"/>
            <a:ext cx="1399415" cy="36195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75.6%</a:t>
            </a:r>
            <a:endParaRPr lang="es-CO" sz="2400" b="1" dirty="0"/>
          </a:p>
        </p:txBody>
      </p:sp>
      <p:sp>
        <p:nvSpPr>
          <p:cNvPr id="149" name="Rectángulo 148"/>
          <p:cNvSpPr/>
          <p:nvPr/>
        </p:nvSpPr>
        <p:spPr>
          <a:xfrm>
            <a:off x="5975527" y="17377699"/>
            <a:ext cx="1399415" cy="36195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8.1%</a:t>
            </a:r>
            <a:endParaRPr lang="es-CO" sz="2400" b="1" dirty="0"/>
          </a:p>
        </p:txBody>
      </p:sp>
      <p:sp>
        <p:nvSpPr>
          <p:cNvPr id="13" name="Rectángulo 12"/>
          <p:cNvSpPr/>
          <p:nvPr/>
        </p:nvSpPr>
        <p:spPr>
          <a:xfrm>
            <a:off x="2718139" y="1212850"/>
            <a:ext cx="4656803"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0" name="Rectángulo 149"/>
          <p:cNvSpPr/>
          <p:nvPr/>
        </p:nvSpPr>
        <p:spPr>
          <a:xfrm>
            <a:off x="4327904" y="13368413"/>
            <a:ext cx="981396" cy="265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smtClean="0">
                <a:solidFill>
                  <a:schemeClr val="tx1">
                    <a:lumMod val="65000"/>
                    <a:lumOff val="35000"/>
                  </a:schemeClr>
                </a:solidFill>
              </a:rPr>
              <a:t>274</a:t>
            </a:r>
            <a:endParaRPr lang="es-CO" sz="1400" b="1" dirty="0">
              <a:solidFill>
                <a:schemeClr val="tx1">
                  <a:lumMod val="65000"/>
                  <a:lumOff val="35000"/>
                </a:schemeClr>
              </a:solidFill>
            </a:endParaRPr>
          </a:p>
        </p:txBody>
      </p:sp>
      <p:sp>
        <p:nvSpPr>
          <p:cNvPr id="151" name="Rectángulo 150"/>
          <p:cNvSpPr/>
          <p:nvPr/>
        </p:nvSpPr>
        <p:spPr>
          <a:xfrm>
            <a:off x="6131453" y="13348856"/>
            <a:ext cx="981396" cy="265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solidFill>
                <a:schemeClr val="tx1">
                  <a:lumMod val="65000"/>
                  <a:lumOff val="35000"/>
                </a:schemeClr>
              </a:solidFill>
            </a:endParaRPr>
          </a:p>
        </p:txBody>
      </p:sp>
      <p:sp>
        <p:nvSpPr>
          <p:cNvPr id="152" name="Rectángulo 151"/>
          <p:cNvSpPr/>
          <p:nvPr/>
        </p:nvSpPr>
        <p:spPr>
          <a:xfrm>
            <a:off x="6146478" y="13340109"/>
            <a:ext cx="981396" cy="2650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smtClean="0">
                <a:solidFill>
                  <a:schemeClr val="tx1">
                    <a:lumMod val="65000"/>
                    <a:lumOff val="35000"/>
                  </a:schemeClr>
                </a:solidFill>
              </a:rPr>
              <a:t>84</a:t>
            </a:r>
            <a:endParaRPr lang="es-CO" sz="1400" b="1" dirty="0">
              <a:solidFill>
                <a:schemeClr val="tx1">
                  <a:lumMod val="65000"/>
                  <a:lumOff val="35000"/>
                </a:schemeClr>
              </a:solidFill>
            </a:endParaRPr>
          </a:p>
        </p:txBody>
      </p:sp>
      <p:sp>
        <p:nvSpPr>
          <p:cNvPr id="153" name="Rectángulo 152"/>
          <p:cNvSpPr/>
          <p:nvPr/>
        </p:nvSpPr>
        <p:spPr>
          <a:xfrm>
            <a:off x="5984645" y="12820650"/>
            <a:ext cx="1399415" cy="361950"/>
          </a:xfrm>
          <a:prstGeom prst="rect">
            <a:avLst/>
          </a:prstGeom>
          <a:solidFill>
            <a:srgbClr val="F36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24.4%</a:t>
            </a:r>
            <a:endParaRPr lang="es-CO"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p:nvPr/>
        </p:nvSpPr>
        <p:spPr>
          <a:xfrm>
            <a:off x="-4863" y="0"/>
            <a:ext cx="2468028" cy="3136706"/>
          </a:xfrm>
          <a:custGeom>
            <a:avLst/>
            <a:gdLst/>
            <a:ahLst/>
            <a:cxnLst/>
            <a:rect l="l" t="t" r="r" b="b"/>
            <a:pathLst>
              <a:path w="2468028" h="3136706">
                <a:moveTo>
                  <a:pt x="2468028" y="0"/>
                </a:moveTo>
                <a:lnTo>
                  <a:pt x="4863" y="0"/>
                </a:lnTo>
                <a:lnTo>
                  <a:pt x="4863" y="3136706"/>
                </a:lnTo>
                <a:lnTo>
                  <a:pt x="2468028" y="3136706"/>
                </a:lnTo>
                <a:lnTo>
                  <a:pt x="2468028" y="0"/>
                </a:lnTo>
                <a:close/>
              </a:path>
            </a:pathLst>
          </a:custGeom>
          <a:solidFill>
            <a:srgbClr val="43B4D5"/>
          </a:solidFill>
        </p:spPr>
        <p:txBody>
          <a:bodyPr wrap="square" lIns="0" tIns="0" rIns="0" bIns="0" rtlCol="0">
            <a:noAutofit/>
          </a:bodyPr>
          <a:lstStyle/>
          <a:p>
            <a:endParaRPr/>
          </a:p>
        </p:txBody>
      </p:sp>
      <p:sp>
        <p:nvSpPr>
          <p:cNvPr id="27" name="object 27"/>
          <p:cNvSpPr/>
          <p:nvPr/>
        </p:nvSpPr>
        <p:spPr>
          <a:xfrm>
            <a:off x="525337" y="504953"/>
            <a:ext cx="992256" cy="164839"/>
          </a:xfrm>
          <a:custGeom>
            <a:avLst/>
            <a:gdLst/>
            <a:ahLst/>
            <a:cxnLst/>
            <a:rect l="l" t="t" r="r" b="b"/>
            <a:pathLst>
              <a:path w="992256" h="164839">
                <a:moveTo>
                  <a:pt x="58195" y="159266"/>
                </a:moveTo>
                <a:lnTo>
                  <a:pt x="78407" y="159266"/>
                </a:lnTo>
                <a:lnTo>
                  <a:pt x="78407" y="34143"/>
                </a:lnTo>
                <a:lnTo>
                  <a:pt x="162053" y="159266"/>
                </a:lnTo>
                <a:lnTo>
                  <a:pt x="183673" y="159266"/>
                </a:lnTo>
                <a:lnTo>
                  <a:pt x="183673" y="0"/>
                </a:lnTo>
                <a:lnTo>
                  <a:pt x="163471" y="0"/>
                </a:lnTo>
                <a:lnTo>
                  <a:pt x="163471" y="125022"/>
                </a:lnTo>
                <a:lnTo>
                  <a:pt x="79815" y="0"/>
                </a:lnTo>
                <a:lnTo>
                  <a:pt x="58195" y="0"/>
                </a:lnTo>
                <a:lnTo>
                  <a:pt x="58195" y="159266"/>
                </a:lnTo>
                <a:close/>
              </a:path>
              <a:path w="992256" h="164839">
                <a:moveTo>
                  <a:pt x="241058" y="18844"/>
                </a:moveTo>
                <a:lnTo>
                  <a:pt x="327429" y="18844"/>
                </a:lnTo>
                <a:lnTo>
                  <a:pt x="327429" y="0"/>
                </a:lnTo>
                <a:lnTo>
                  <a:pt x="219984" y="0"/>
                </a:lnTo>
                <a:lnTo>
                  <a:pt x="219984" y="159266"/>
                </a:lnTo>
                <a:lnTo>
                  <a:pt x="241058" y="159266"/>
                </a:lnTo>
                <a:lnTo>
                  <a:pt x="241058" y="86928"/>
                </a:lnTo>
                <a:lnTo>
                  <a:pt x="315798" y="86928"/>
                </a:lnTo>
                <a:lnTo>
                  <a:pt x="315798" y="68083"/>
                </a:lnTo>
                <a:lnTo>
                  <a:pt x="241058" y="68083"/>
                </a:lnTo>
                <a:lnTo>
                  <a:pt x="241058" y="18844"/>
                </a:lnTo>
                <a:close/>
              </a:path>
              <a:path w="992256" h="164839">
                <a:moveTo>
                  <a:pt x="386515" y="30698"/>
                </a:moveTo>
                <a:lnTo>
                  <a:pt x="389183" y="28301"/>
                </a:lnTo>
                <a:lnTo>
                  <a:pt x="399962" y="21089"/>
                </a:lnTo>
                <a:lnTo>
                  <a:pt x="411909" y="16749"/>
                </a:lnTo>
                <a:lnTo>
                  <a:pt x="425025" y="15298"/>
                </a:lnTo>
                <a:lnTo>
                  <a:pt x="429359" y="15452"/>
                </a:lnTo>
                <a:lnTo>
                  <a:pt x="441969" y="17882"/>
                </a:lnTo>
                <a:lnTo>
                  <a:pt x="453434" y="23302"/>
                </a:lnTo>
                <a:lnTo>
                  <a:pt x="465904" y="34577"/>
                </a:lnTo>
                <a:lnTo>
                  <a:pt x="472663" y="45794"/>
                </a:lnTo>
                <a:lnTo>
                  <a:pt x="475691" y="53816"/>
                </a:lnTo>
                <a:lnTo>
                  <a:pt x="478352" y="66104"/>
                </a:lnTo>
                <a:lnTo>
                  <a:pt x="479239" y="79734"/>
                </a:lnTo>
                <a:lnTo>
                  <a:pt x="478374" y="93519"/>
                </a:lnTo>
                <a:lnTo>
                  <a:pt x="475526" y="106578"/>
                </a:lnTo>
                <a:lnTo>
                  <a:pt x="470691" y="117828"/>
                </a:lnTo>
                <a:lnTo>
                  <a:pt x="463869" y="127251"/>
                </a:lnTo>
                <a:lnTo>
                  <a:pt x="460536" y="130588"/>
                </a:lnTo>
                <a:lnTo>
                  <a:pt x="450088" y="138021"/>
                </a:lnTo>
                <a:lnTo>
                  <a:pt x="438145" y="142481"/>
                </a:lnTo>
                <a:lnTo>
                  <a:pt x="424812" y="162002"/>
                </a:lnTo>
                <a:lnTo>
                  <a:pt x="439520" y="160687"/>
                </a:lnTo>
                <a:lnTo>
                  <a:pt x="451790" y="157405"/>
                </a:lnTo>
                <a:lnTo>
                  <a:pt x="463484" y="152174"/>
                </a:lnTo>
                <a:lnTo>
                  <a:pt x="475516" y="143716"/>
                </a:lnTo>
                <a:lnTo>
                  <a:pt x="484160" y="134394"/>
                </a:lnTo>
                <a:lnTo>
                  <a:pt x="491153" y="123198"/>
                </a:lnTo>
                <a:lnTo>
                  <a:pt x="493775" y="117618"/>
                </a:lnTo>
                <a:lnTo>
                  <a:pt x="497788" y="105869"/>
                </a:lnTo>
                <a:lnTo>
                  <a:pt x="500185" y="93285"/>
                </a:lnTo>
                <a:lnTo>
                  <a:pt x="500981" y="79836"/>
                </a:lnTo>
                <a:lnTo>
                  <a:pt x="500824" y="73746"/>
                </a:lnTo>
                <a:lnTo>
                  <a:pt x="499330" y="60678"/>
                </a:lnTo>
                <a:lnTo>
                  <a:pt x="496270" y="48452"/>
                </a:lnTo>
                <a:lnTo>
                  <a:pt x="491660" y="37081"/>
                </a:lnTo>
                <a:lnTo>
                  <a:pt x="483811" y="24478"/>
                </a:lnTo>
                <a:lnTo>
                  <a:pt x="475100" y="15236"/>
                </a:lnTo>
                <a:lnTo>
                  <a:pt x="464680" y="7699"/>
                </a:lnTo>
                <a:lnTo>
                  <a:pt x="450503" y="1196"/>
                </a:lnTo>
                <a:lnTo>
                  <a:pt x="438128" y="-1825"/>
                </a:lnTo>
                <a:lnTo>
                  <a:pt x="424924" y="-2836"/>
                </a:lnTo>
                <a:lnTo>
                  <a:pt x="415435" y="-2365"/>
                </a:lnTo>
                <a:lnTo>
                  <a:pt x="402365" y="54"/>
                </a:lnTo>
                <a:lnTo>
                  <a:pt x="390427" y="4531"/>
                </a:lnTo>
                <a:lnTo>
                  <a:pt x="379622" y="11065"/>
                </a:lnTo>
                <a:lnTo>
                  <a:pt x="371765" y="62772"/>
                </a:lnTo>
                <a:lnTo>
                  <a:pt x="374888" y="49781"/>
                </a:lnTo>
                <a:lnTo>
                  <a:pt x="379805" y="39089"/>
                </a:lnTo>
                <a:lnTo>
                  <a:pt x="386515" y="30698"/>
                </a:lnTo>
                <a:close/>
              </a:path>
              <a:path w="992256" h="164839">
                <a:moveTo>
                  <a:pt x="438145" y="142481"/>
                </a:moveTo>
                <a:lnTo>
                  <a:pt x="424701" y="143968"/>
                </a:lnTo>
                <a:lnTo>
                  <a:pt x="420199" y="143807"/>
                </a:lnTo>
                <a:lnTo>
                  <a:pt x="407329" y="141317"/>
                </a:lnTo>
                <a:lnTo>
                  <a:pt x="395884" y="135827"/>
                </a:lnTo>
                <a:lnTo>
                  <a:pt x="385867" y="127352"/>
                </a:lnTo>
                <a:lnTo>
                  <a:pt x="380195" y="120090"/>
                </a:lnTo>
                <a:lnTo>
                  <a:pt x="374745" y="109127"/>
                </a:lnTo>
                <a:lnTo>
                  <a:pt x="371476" y="96452"/>
                </a:lnTo>
                <a:lnTo>
                  <a:pt x="370386" y="82064"/>
                </a:lnTo>
                <a:lnTo>
                  <a:pt x="370438" y="78064"/>
                </a:lnTo>
                <a:lnTo>
                  <a:pt x="371765" y="62772"/>
                </a:lnTo>
                <a:lnTo>
                  <a:pt x="379622" y="11065"/>
                </a:lnTo>
                <a:lnTo>
                  <a:pt x="369951" y="19655"/>
                </a:lnTo>
                <a:lnTo>
                  <a:pt x="361442" y="30592"/>
                </a:lnTo>
                <a:lnTo>
                  <a:pt x="355848" y="41408"/>
                </a:lnTo>
                <a:lnTo>
                  <a:pt x="351852" y="53525"/>
                </a:lnTo>
                <a:lnTo>
                  <a:pt x="349454" y="66942"/>
                </a:lnTo>
                <a:lnTo>
                  <a:pt x="348654" y="81659"/>
                </a:lnTo>
                <a:lnTo>
                  <a:pt x="348695" y="84473"/>
                </a:lnTo>
                <a:lnTo>
                  <a:pt x="349959" y="97219"/>
                </a:lnTo>
                <a:lnTo>
                  <a:pt x="352987" y="109553"/>
                </a:lnTo>
                <a:lnTo>
                  <a:pt x="357783" y="121476"/>
                </a:lnTo>
                <a:lnTo>
                  <a:pt x="365589" y="134110"/>
                </a:lnTo>
                <a:lnTo>
                  <a:pt x="374235" y="143422"/>
                </a:lnTo>
                <a:lnTo>
                  <a:pt x="384611" y="151161"/>
                </a:lnTo>
                <a:lnTo>
                  <a:pt x="399154" y="157953"/>
                </a:lnTo>
                <a:lnTo>
                  <a:pt x="411538" y="160987"/>
                </a:lnTo>
                <a:lnTo>
                  <a:pt x="424812" y="162002"/>
                </a:lnTo>
                <a:lnTo>
                  <a:pt x="438145" y="142481"/>
                </a:lnTo>
                <a:close/>
              </a:path>
              <a:path w="992256" h="164839">
                <a:moveTo>
                  <a:pt x="623167" y="94729"/>
                </a:moveTo>
                <a:lnTo>
                  <a:pt x="620330" y="92095"/>
                </a:lnTo>
                <a:lnTo>
                  <a:pt x="616075" y="89460"/>
                </a:lnTo>
                <a:lnTo>
                  <a:pt x="610502" y="86826"/>
                </a:lnTo>
                <a:lnTo>
                  <a:pt x="623650" y="84007"/>
                </a:lnTo>
                <a:lnTo>
                  <a:pt x="635410" y="79003"/>
                </a:lnTo>
                <a:lnTo>
                  <a:pt x="644341" y="72034"/>
                </a:lnTo>
                <a:lnTo>
                  <a:pt x="647803" y="67887"/>
                </a:lnTo>
                <a:lnTo>
                  <a:pt x="653497" y="56564"/>
                </a:lnTo>
                <a:lnTo>
                  <a:pt x="655385" y="43464"/>
                </a:lnTo>
                <a:lnTo>
                  <a:pt x="655385" y="34649"/>
                </a:lnTo>
                <a:lnTo>
                  <a:pt x="653156" y="26645"/>
                </a:lnTo>
                <a:lnTo>
                  <a:pt x="648698" y="19452"/>
                </a:lnTo>
                <a:lnTo>
                  <a:pt x="644341" y="12157"/>
                </a:lnTo>
                <a:lnTo>
                  <a:pt x="638364" y="7193"/>
                </a:lnTo>
                <a:lnTo>
                  <a:pt x="631069" y="4255"/>
                </a:lnTo>
                <a:lnTo>
                  <a:pt x="625603" y="2567"/>
                </a:lnTo>
                <a:lnTo>
                  <a:pt x="613656" y="641"/>
                </a:lnTo>
                <a:lnTo>
                  <a:pt x="598648" y="0"/>
                </a:lnTo>
                <a:lnTo>
                  <a:pt x="528032" y="0"/>
                </a:lnTo>
                <a:lnTo>
                  <a:pt x="528032" y="159266"/>
                </a:lnTo>
                <a:lnTo>
                  <a:pt x="549105" y="159266"/>
                </a:lnTo>
                <a:lnTo>
                  <a:pt x="549105" y="88549"/>
                </a:lnTo>
                <a:lnTo>
                  <a:pt x="573522" y="88549"/>
                </a:lnTo>
                <a:lnTo>
                  <a:pt x="549105" y="70312"/>
                </a:lnTo>
                <a:lnTo>
                  <a:pt x="549105" y="17628"/>
                </a:lnTo>
                <a:lnTo>
                  <a:pt x="601431" y="17649"/>
                </a:lnTo>
                <a:lnTo>
                  <a:pt x="615522" y="19654"/>
                </a:lnTo>
                <a:lnTo>
                  <a:pt x="625396" y="24923"/>
                </a:lnTo>
                <a:lnTo>
                  <a:pt x="630867" y="29685"/>
                </a:lnTo>
                <a:lnTo>
                  <a:pt x="633602" y="35966"/>
                </a:lnTo>
                <a:lnTo>
                  <a:pt x="633602" y="48631"/>
                </a:lnTo>
                <a:lnTo>
                  <a:pt x="632184" y="53392"/>
                </a:lnTo>
                <a:lnTo>
                  <a:pt x="629347" y="57749"/>
                </a:lnTo>
                <a:lnTo>
                  <a:pt x="626611" y="62105"/>
                </a:lnTo>
                <a:lnTo>
                  <a:pt x="622457" y="65348"/>
                </a:lnTo>
                <a:lnTo>
                  <a:pt x="616986" y="67273"/>
                </a:lnTo>
                <a:lnTo>
                  <a:pt x="611617" y="69299"/>
                </a:lnTo>
                <a:lnTo>
                  <a:pt x="604018" y="70312"/>
                </a:lnTo>
                <a:lnTo>
                  <a:pt x="594393" y="70312"/>
                </a:lnTo>
                <a:lnTo>
                  <a:pt x="588517" y="90068"/>
                </a:lnTo>
                <a:lnTo>
                  <a:pt x="591759" y="91487"/>
                </a:lnTo>
                <a:lnTo>
                  <a:pt x="594900" y="93513"/>
                </a:lnTo>
                <a:lnTo>
                  <a:pt x="598041" y="95539"/>
                </a:lnTo>
                <a:lnTo>
                  <a:pt x="601587" y="99085"/>
                </a:lnTo>
                <a:lnTo>
                  <a:pt x="605639" y="104151"/>
                </a:lnTo>
                <a:lnTo>
                  <a:pt x="612781" y="114023"/>
                </a:lnTo>
                <a:lnTo>
                  <a:pt x="620836" y="126136"/>
                </a:lnTo>
                <a:lnTo>
                  <a:pt x="641910" y="159266"/>
                </a:lnTo>
                <a:lnTo>
                  <a:pt x="668353" y="159266"/>
                </a:lnTo>
                <a:lnTo>
                  <a:pt x="640694" y="115904"/>
                </a:lnTo>
                <a:lnTo>
                  <a:pt x="639440" y="113991"/>
                </a:lnTo>
                <a:lnTo>
                  <a:pt x="631528" y="103456"/>
                </a:lnTo>
                <a:lnTo>
                  <a:pt x="623167" y="94729"/>
                </a:lnTo>
                <a:close/>
              </a:path>
              <a:path w="992256" h="164839">
                <a:moveTo>
                  <a:pt x="594393" y="70312"/>
                </a:moveTo>
                <a:lnTo>
                  <a:pt x="549105" y="70312"/>
                </a:lnTo>
                <a:lnTo>
                  <a:pt x="573522" y="88549"/>
                </a:lnTo>
                <a:lnTo>
                  <a:pt x="578993" y="88549"/>
                </a:lnTo>
                <a:lnTo>
                  <a:pt x="582843" y="88751"/>
                </a:lnTo>
                <a:lnTo>
                  <a:pt x="585275" y="89258"/>
                </a:lnTo>
                <a:lnTo>
                  <a:pt x="588517" y="90068"/>
                </a:lnTo>
                <a:lnTo>
                  <a:pt x="594393" y="70312"/>
                </a:lnTo>
                <a:close/>
              </a:path>
              <a:path w="992256" h="164839">
                <a:moveTo>
                  <a:pt x="687502" y="159266"/>
                </a:moveTo>
                <a:lnTo>
                  <a:pt x="707866" y="159266"/>
                </a:lnTo>
                <a:lnTo>
                  <a:pt x="707866" y="23707"/>
                </a:lnTo>
                <a:lnTo>
                  <a:pt x="753964" y="159266"/>
                </a:lnTo>
                <a:lnTo>
                  <a:pt x="772910" y="159266"/>
                </a:lnTo>
                <a:lnTo>
                  <a:pt x="819211" y="25936"/>
                </a:lnTo>
                <a:lnTo>
                  <a:pt x="819211" y="159266"/>
                </a:lnTo>
                <a:lnTo>
                  <a:pt x="839474" y="159266"/>
                </a:lnTo>
                <a:lnTo>
                  <a:pt x="839474" y="0"/>
                </a:lnTo>
                <a:lnTo>
                  <a:pt x="811207" y="0"/>
                </a:lnTo>
                <a:lnTo>
                  <a:pt x="773011" y="110838"/>
                </a:lnTo>
                <a:lnTo>
                  <a:pt x="772384" y="112671"/>
                </a:lnTo>
                <a:lnTo>
                  <a:pt x="767779" y="126352"/>
                </a:lnTo>
                <a:lnTo>
                  <a:pt x="764602" y="136369"/>
                </a:lnTo>
                <a:lnTo>
                  <a:pt x="762981" y="131101"/>
                </a:lnTo>
                <a:lnTo>
                  <a:pt x="760448" y="123300"/>
                </a:lnTo>
                <a:lnTo>
                  <a:pt x="757003" y="112763"/>
                </a:lnTo>
                <a:lnTo>
                  <a:pt x="719213" y="0"/>
                </a:lnTo>
                <a:lnTo>
                  <a:pt x="687502" y="0"/>
                </a:lnTo>
                <a:lnTo>
                  <a:pt x="687502" y="159266"/>
                </a:lnTo>
                <a:close/>
              </a:path>
              <a:path w="992256" h="164839">
                <a:moveTo>
                  <a:pt x="894488" y="140422"/>
                </a:moveTo>
                <a:lnTo>
                  <a:pt x="894488" y="86218"/>
                </a:lnTo>
                <a:lnTo>
                  <a:pt x="982632" y="86218"/>
                </a:lnTo>
                <a:lnTo>
                  <a:pt x="982632" y="67576"/>
                </a:lnTo>
                <a:lnTo>
                  <a:pt x="894488" y="67576"/>
                </a:lnTo>
                <a:lnTo>
                  <a:pt x="894488" y="18844"/>
                </a:lnTo>
                <a:lnTo>
                  <a:pt x="988609" y="18844"/>
                </a:lnTo>
                <a:lnTo>
                  <a:pt x="988609" y="0"/>
                </a:lnTo>
                <a:lnTo>
                  <a:pt x="873414" y="0"/>
                </a:lnTo>
                <a:lnTo>
                  <a:pt x="873414" y="159266"/>
                </a:lnTo>
                <a:lnTo>
                  <a:pt x="992256" y="159266"/>
                </a:lnTo>
                <a:lnTo>
                  <a:pt x="992256" y="140422"/>
                </a:lnTo>
                <a:lnTo>
                  <a:pt x="894488" y="140422"/>
                </a:lnTo>
                <a:close/>
              </a:path>
              <a:path w="992256" h="164839">
                <a:moveTo>
                  <a:pt x="0" y="0"/>
                </a:moveTo>
                <a:lnTo>
                  <a:pt x="0" y="159266"/>
                </a:lnTo>
                <a:lnTo>
                  <a:pt x="21073" y="159266"/>
                </a:lnTo>
                <a:lnTo>
                  <a:pt x="21073" y="0"/>
                </a:lnTo>
                <a:lnTo>
                  <a:pt x="0" y="0"/>
                </a:lnTo>
                <a:close/>
              </a:path>
            </a:pathLst>
          </a:custGeom>
          <a:solidFill>
            <a:srgbClr val="FFFFFF"/>
          </a:solidFill>
        </p:spPr>
        <p:txBody>
          <a:bodyPr wrap="square" lIns="0" tIns="0" rIns="0" bIns="0" rtlCol="0">
            <a:noAutofit/>
          </a:bodyPr>
          <a:lstStyle/>
          <a:p>
            <a:endParaRPr b="1" dirty="0"/>
          </a:p>
        </p:txBody>
      </p:sp>
      <p:sp>
        <p:nvSpPr>
          <p:cNvPr id="28" name="object 28"/>
          <p:cNvSpPr/>
          <p:nvPr/>
        </p:nvSpPr>
        <p:spPr>
          <a:xfrm>
            <a:off x="1669769" y="644463"/>
            <a:ext cx="25632" cy="19756"/>
          </a:xfrm>
          <a:custGeom>
            <a:avLst/>
            <a:gdLst/>
            <a:ahLst/>
            <a:cxnLst/>
            <a:rect l="l" t="t" r="r" b="b"/>
            <a:pathLst>
              <a:path w="25632" h="19756">
                <a:moveTo>
                  <a:pt x="0" y="19756"/>
                </a:moveTo>
                <a:lnTo>
                  <a:pt x="422" y="19755"/>
                </a:lnTo>
                <a:lnTo>
                  <a:pt x="13801" y="19052"/>
                </a:lnTo>
                <a:lnTo>
                  <a:pt x="25632" y="17020"/>
                </a:lnTo>
                <a:lnTo>
                  <a:pt x="16311" y="0"/>
                </a:lnTo>
                <a:lnTo>
                  <a:pt x="8105" y="911"/>
                </a:lnTo>
                <a:lnTo>
                  <a:pt x="0" y="19756"/>
                </a:lnTo>
                <a:close/>
              </a:path>
            </a:pathLst>
          </a:custGeom>
          <a:solidFill>
            <a:srgbClr val="FFFFFF"/>
          </a:solidFill>
        </p:spPr>
        <p:txBody>
          <a:bodyPr wrap="square" lIns="0" tIns="0" rIns="0" bIns="0" rtlCol="0">
            <a:noAutofit/>
          </a:bodyPr>
          <a:lstStyle/>
          <a:p>
            <a:endParaRPr/>
          </a:p>
        </p:txBody>
      </p:sp>
      <p:sp>
        <p:nvSpPr>
          <p:cNvPr id="29" name="object 29"/>
          <p:cNvSpPr/>
          <p:nvPr/>
        </p:nvSpPr>
        <p:spPr>
          <a:xfrm>
            <a:off x="1773211" y="504953"/>
            <a:ext cx="118842" cy="159266"/>
          </a:xfrm>
          <a:custGeom>
            <a:avLst/>
            <a:gdLst/>
            <a:ahLst/>
            <a:cxnLst/>
            <a:rect l="l" t="t" r="r" b="b"/>
            <a:pathLst>
              <a:path w="118842" h="159266">
                <a:moveTo>
                  <a:pt x="21073" y="140422"/>
                </a:moveTo>
                <a:lnTo>
                  <a:pt x="21073" y="86218"/>
                </a:lnTo>
                <a:lnTo>
                  <a:pt x="109217" y="86218"/>
                </a:lnTo>
                <a:lnTo>
                  <a:pt x="109217" y="67576"/>
                </a:lnTo>
                <a:lnTo>
                  <a:pt x="21073" y="67576"/>
                </a:lnTo>
                <a:lnTo>
                  <a:pt x="21073" y="18844"/>
                </a:lnTo>
                <a:lnTo>
                  <a:pt x="115194" y="18844"/>
                </a:lnTo>
                <a:lnTo>
                  <a:pt x="115194" y="0"/>
                </a:lnTo>
                <a:lnTo>
                  <a:pt x="0" y="0"/>
                </a:lnTo>
                <a:lnTo>
                  <a:pt x="0" y="159266"/>
                </a:lnTo>
                <a:lnTo>
                  <a:pt x="118842" y="159266"/>
                </a:lnTo>
                <a:lnTo>
                  <a:pt x="118842" y="140422"/>
                </a:lnTo>
                <a:lnTo>
                  <a:pt x="21073" y="140422"/>
                </a:lnTo>
                <a:close/>
              </a:path>
            </a:pathLst>
          </a:custGeom>
          <a:solidFill>
            <a:srgbClr val="FFFFFF"/>
          </a:solidFill>
        </p:spPr>
        <p:txBody>
          <a:bodyPr wrap="square" lIns="0" tIns="0" rIns="0" bIns="0" rtlCol="0">
            <a:noAutofit/>
          </a:bodyPr>
          <a:lstStyle/>
          <a:p>
            <a:endParaRPr/>
          </a:p>
        </p:txBody>
      </p:sp>
      <p:sp>
        <p:nvSpPr>
          <p:cNvPr id="30" name="object 30"/>
          <p:cNvSpPr/>
          <p:nvPr/>
        </p:nvSpPr>
        <p:spPr>
          <a:xfrm>
            <a:off x="1612323" y="504953"/>
            <a:ext cx="131607" cy="159266"/>
          </a:xfrm>
          <a:custGeom>
            <a:avLst/>
            <a:gdLst/>
            <a:ahLst/>
            <a:cxnLst/>
            <a:rect l="l" t="t" r="r" b="b"/>
            <a:pathLst>
              <a:path w="131607" h="159266">
                <a:moveTo>
                  <a:pt x="96755" y="152073"/>
                </a:moveTo>
                <a:lnTo>
                  <a:pt x="102024" y="148527"/>
                </a:lnTo>
                <a:lnTo>
                  <a:pt x="107292" y="145082"/>
                </a:lnTo>
                <a:lnTo>
                  <a:pt x="112155" y="140219"/>
                </a:lnTo>
                <a:lnTo>
                  <a:pt x="116512" y="134140"/>
                </a:lnTo>
                <a:lnTo>
                  <a:pt x="116643" y="133958"/>
                </a:lnTo>
                <a:lnTo>
                  <a:pt x="122644" y="123604"/>
                </a:lnTo>
                <a:lnTo>
                  <a:pt x="127454" y="110939"/>
                </a:lnTo>
                <a:lnTo>
                  <a:pt x="129054" y="104638"/>
                </a:lnTo>
                <a:lnTo>
                  <a:pt x="130963" y="92330"/>
                </a:lnTo>
                <a:lnTo>
                  <a:pt x="131607" y="78721"/>
                </a:lnTo>
                <a:lnTo>
                  <a:pt x="131607" y="78507"/>
                </a:lnTo>
                <a:lnTo>
                  <a:pt x="130914" y="64942"/>
                </a:lnTo>
                <a:lnTo>
                  <a:pt x="128862" y="52424"/>
                </a:lnTo>
                <a:lnTo>
                  <a:pt x="125427" y="40931"/>
                </a:lnTo>
                <a:lnTo>
                  <a:pt x="122171" y="33513"/>
                </a:lnTo>
                <a:lnTo>
                  <a:pt x="115314" y="22719"/>
                </a:lnTo>
                <a:lnTo>
                  <a:pt x="106583" y="13677"/>
                </a:lnTo>
                <a:lnTo>
                  <a:pt x="95594" y="6579"/>
                </a:lnTo>
                <a:lnTo>
                  <a:pt x="83179" y="2330"/>
                </a:lnTo>
                <a:lnTo>
                  <a:pt x="69685" y="475"/>
                </a:lnTo>
                <a:lnTo>
                  <a:pt x="54811" y="0"/>
                </a:lnTo>
                <a:lnTo>
                  <a:pt x="0" y="0"/>
                </a:lnTo>
                <a:lnTo>
                  <a:pt x="0" y="159266"/>
                </a:lnTo>
                <a:lnTo>
                  <a:pt x="57445" y="159266"/>
                </a:lnTo>
                <a:lnTo>
                  <a:pt x="65550" y="140422"/>
                </a:lnTo>
                <a:lnTo>
                  <a:pt x="21073" y="140422"/>
                </a:lnTo>
                <a:lnTo>
                  <a:pt x="21073" y="18844"/>
                </a:lnTo>
                <a:lnTo>
                  <a:pt x="57257" y="18861"/>
                </a:lnTo>
                <a:lnTo>
                  <a:pt x="71717" y="19753"/>
                </a:lnTo>
                <a:lnTo>
                  <a:pt x="81761" y="22086"/>
                </a:lnTo>
                <a:lnTo>
                  <a:pt x="93145" y="29334"/>
                </a:lnTo>
                <a:lnTo>
                  <a:pt x="101720" y="40019"/>
                </a:lnTo>
                <a:lnTo>
                  <a:pt x="106492" y="50933"/>
                </a:lnTo>
                <a:lnTo>
                  <a:pt x="109068" y="63478"/>
                </a:lnTo>
                <a:lnTo>
                  <a:pt x="109926" y="78417"/>
                </a:lnTo>
                <a:lnTo>
                  <a:pt x="109789" y="84753"/>
                </a:lnTo>
                <a:lnTo>
                  <a:pt x="108465" y="97854"/>
                </a:lnTo>
                <a:lnTo>
                  <a:pt x="105772" y="109116"/>
                </a:lnTo>
                <a:lnTo>
                  <a:pt x="102935" y="117525"/>
                </a:lnTo>
                <a:lnTo>
                  <a:pt x="99085" y="124313"/>
                </a:lnTo>
                <a:lnTo>
                  <a:pt x="94020" y="129277"/>
                </a:lnTo>
                <a:lnTo>
                  <a:pt x="90474" y="132823"/>
                </a:lnTo>
                <a:lnTo>
                  <a:pt x="85712" y="135559"/>
                </a:lnTo>
                <a:lnTo>
                  <a:pt x="79734" y="137585"/>
                </a:lnTo>
                <a:lnTo>
                  <a:pt x="73757" y="139510"/>
                </a:lnTo>
                <a:lnTo>
                  <a:pt x="83078" y="156531"/>
                </a:lnTo>
                <a:lnTo>
                  <a:pt x="90474" y="154707"/>
                </a:lnTo>
                <a:lnTo>
                  <a:pt x="96755" y="152073"/>
                </a:lnTo>
                <a:close/>
              </a:path>
            </a:pathLst>
          </a:custGeom>
          <a:solidFill>
            <a:srgbClr val="FFFFFF"/>
          </a:solidFill>
        </p:spPr>
        <p:txBody>
          <a:bodyPr wrap="square" lIns="0" tIns="0" rIns="0" bIns="0" rtlCol="0">
            <a:noAutofit/>
          </a:bodyPr>
          <a:lstStyle/>
          <a:p>
            <a:endParaRPr/>
          </a:p>
        </p:txBody>
      </p:sp>
      <p:sp>
        <p:nvSpPr>
          <p:cNvPr id="31" name="object 31"/>
          <p:cNvSpPr/>
          <p:nvPr/>
        </p:nvSpPr>
        <p:spPr>
          <a:xfrm>
            <a:off x="521031" y="807985"/>
            <a:ext cx="1195236" cy="288240"/>
          </a:xfrm>
          <a:custGeom>
            <a:avLst/>
            <a:gdLst/>
            <a:ahLst/>
            <a:cxnLst/>
            <a:rect l="l" t="t" r="r" b="b"/>
            <a:pathLst>
              <a:path w="1195236" h="288240">
                <a:moveTo>
                  <a:pt x="1186390" y="206744"/>
                </a:moveTo>
                <a:lnTo>
                  <a:pt x="1181365" y="195514"/>
                </a:lnTo>
                <a:lnTo>
                  <a:pt x="1177460" y="183440"/>
                </a:lnTo>
                <a:lnTo>
                  <a:pt x="1174673" y="170522"/>
                </a:lnTo>
                <a:lnTo>
                  <a:pt x="1173001" y="156757"/>
                </a:lnTo>
                <a:lnTo>
                  <a:pt x="1173863" y="248525"/>
                </a:lnTo>
                <a:lnTo>
                  <a:pt x="1175830" y="250625"/>
                </a:lnTo>
                <a:lnTo>
                  <a:pt x="1185179" y="259432"/>
                </a:lnTo>
                <a:lnTo>
                  <a:pt x="1195236" y="267069"/>
                </a:lnTo>
                <a:lnTo>
                  <a:pt x="1192537" y="217133"/>
                </a:lnTo>
                <a:lnTo>
                  <a:pt x="1186390" y="206744"/>
                </a:lnTo>
                <a:close/>
              </a:path>
              <a:path w="1195236" h="288240">
                <a:moveTo>
                  <a:pt x="1172445" y="142144"/>
                </a:moveTo>
                <a:lnTo>
                  <a:pt x="1173023" y="127420"/>
                </a:lnTo>
                <a:lnTo>
                  <a:pt x="1174729" y="113719"/>
                </a:lnTo>
                <a:lnTo>
                  <a:pt x="1177567" y="100842"/>
                </a:lnTo>
                <a:lnTo>
                  <a:pt x="1181540" y="88788"/>
                </a:lnTo>
                <a:lnTo>
                  <a:pt x="1186652" y="77556"/>
                </a:lnTo>
                <a:lnTo>
                  <a:pt x="1192906" y="67142"/>
                </a:lnTo>
                <a:lnTo>
                  <a:pt x="1200306" y="57546"/>
                </a:lnTo>
                <a:lnTo>
                  <a:pt x="1212110" y="45948"/>
                </a:lnTo>
                <a:lnTo>
                  <a:pt x="1222531" y="38525"/>
                </a:lnTo>
                <a:lnTo>
                  <a:pt x="1233818" y="32751"/>
                </a:lnTo>
                <a:lnTo>
                  <a:pt x="1245968" y="28627"/>
                </a:lnTo>
                <a:lnTo>
                  <a:pt x="1258979" y="26153"/>
                </a:lnTo>
                <a:lnTo>
                  <a:pt x="1272848" y="25328"/>
                </a:lnTo>
                <a:lnTo>
                  <a:pt x="1275149" y="25348"/>
                </a:lnTo>
                <a:lnTo>
                  <a:pt x="1289369" y="26409"/>
                </a:lnTo>
                <a:lnTo>
                  <a:pt x="1302537" y="29087"/>
                </a:lnTo>
                <a:lnTo>
                  <a:pt x="1314657" y="33381"/>
                </a:lnTo>
                <a:lnTo>
                  <a:pt x="1325734" y="39287"/>
                </a:lnTo>
                <a:lnTo>
                  <a:pt x="1335774" y="46802"/>
                </a:lnTo>
                <a:lnTo>
                  <a:pt x="1344781" y="55925"/>
                </a:lnTo>
                <a:lnTo>
                  <a:pt x="1352461" y="66371"/>
                </a:lnTo>
                <a:lnTo>
                  <a:pt x="1358102" y="76598"/>
                </a:lnTo>
                <a:lnTo>
                  <a:pt x="1362716" y="87821"/>
                </a:lnTo>
                <a:lnTo>
                  <a:pt x="1366306" y="100045"/>
                </a:lnTo>
                <a:lnTo>
                  <a:pt x="1368870" y="113273"/>
                </a:lnTo>
                <a:lnTo>
                  <a:pt x="1370408" y="127507"/>
                </a:lnTo>
                <a:lnTo>
                  <a:pt x="1370921" y="142752"/>
                </a:lnTo>
                <a:lnTo>
                  <a:pt x="1370920" y="143322"/>
                </a:lnTo>
                <a:lnTo>
                  <a:pt x="1370334" y="158345"/>
                </a:lnTo>
                <a:lnTo>
                  <a:pt x="1368657" y="172388"/>
                </a:lnTo>
                <a:lnTo>
                  <a:pt x="1365891" y="185452"/>
                </a:lnTo>
                <a:lnTo>
                  <a:pt x="1362037" y="197539"/>
                </a:lnTo>
                <a:lnTo>
                  <a:pt x="1357099" y="208652"/>
                </a:lnTo>
                <a:lnTo>
                  <a:pt x="1351076" y="218791"/>
                </a:lnTo>
                <a:lnTo>
                  <a:pt x="1343971" y="227958"/>
                </a:lnTo>
                <a:lnTo>
                  <a:pt x="1332289" y="239003"/>
                </a:lnTo>
                <a:lnTo>
                  <a:pt x="1321927" y="245969"/>
                </a:lnTo>
                <a:lnTo>
                  <a:pt x="1310559" y="251387"/>
                </a:lnTo>
                <a:lnTo>
                  <a:pt x="1298184" y="255256"/>
                </a:lnTo>
                <a:lnTo>
                  <a:pt x="1284803" y="257578"/>
                </a:lnTo>
                <a:lnTo>
                  <a:pt x="1270416" y="258352"/>
                </a:lnTo>
                <a:lnTo>
                  <a:pt x="1268763" y="258341"/>
                </a:lnTo>
                <a:lnTo>
                  <a:pt x="1255041" y="257289"/>
                </a:lnTo>
                <a:lnTo>
                  <a:pt x="1242198" y="254531"/>
                </a:lnTo>
                <a:lnTo>
                  <a:pt x="1230231" y="250067"/>
                </a:lnTo>
                <a:lnTo>
                  <a:pt x="1219142" y="243897"/>
                </a:lnTo>
                <a:lnTo>
                  <a:pt x="1208931" y="236021"/>
                </a:lnTo>
                <a:lnTo>
                  <a:pt x="1199597" y="226438"/>
                </a:lnTo>
                <a:lnTo>
                  <a:pt x="1192537" y="217133"/>
                </a:lnTo>
                <a:lnTo>
                  <a:pt x="1195236" y="267069"/>
                </a:lnTo>
                <a:lnTo>
                  <a:pt x="1206002" y="273533"/>
                </a:lnTo>
                <a:lnTo>
                  <a:pt x="1217475" y="278825"/>
                </a:lnTo>
                <a:lnTo>
                  <a:pt x="1229654" y="282942"/>
                </a:lnTo>
                <a:lnTo>
                  <a:pt x="1242538" y="285885"/>
                </a:lnTo>
                <a:lnTo>
                  <a:pt x="1256126" y="287651"/>
                </a:lnTo>
                <a:lnTo>
                  <a:pt x="1270416" y="288240"/>
                </a:lnTo>
                <a:lnTo>
                  <a:pt x="1275947" y="288157"/>
                </a:lnTo>
                <a:lnTo>
                  <a:pt x="1290051" y="287146"/>
                </a:lnTo>
                <a:lnTo>
                  <a:pt x="1303444" y="284984"/>
                </a:lnTo>
                <a:lnTo>
                  <a:pt x="1316127" y="281673"/>
                </a:lnTo>
                <a:lnTo>
                  <a:pt x="1328101" y="277213"/>
                </a:lnTo>
                <a:lnTo>
                  <a:pt x="1339364" y="271607"/>
                </a:lnTo>
                <a:lnTo>
                  <a:pt x="1349917" y="264855"/>
                </a:lnTo>
                <a:lnTo>
                  <a:pt x="1359761" y="256958"/>
                </a:lnTo>
                <a:lnTo>
                  <a:pt x="1368894" y="247917"/>
                </a:lnTo>
                <a:lnTo>
                  <a:pt x="1377323" y="237620"/>
                </a:lnTo>
                <a:lnTo>
                  <a:pt x="1383968" y="227626"/>
                </a:lnTo>
                <a:lnTo>
                  <a:pt x="1389726" y="216936"/>
                </a:lnTo>
                <a:lnTo>
                  <a:pt x="1394598" y="205551"/>
                </a:lnTo>
                <a:lnTo>
                  <a:pt x="1398585" y="193470"/>
                </a:lnTo>
                <a:lnTo>
                  <a:pt x="1401685" y="180694"/>
                </a:lnTo>
                <a:lnTo>
                  <a:pt x="1403900" y="167223"/>
                </a:lnTo>
                <a:lnTo>
                  <a:pt x="1405229" y="153056"/>
                </a:lnTo>
                <a:lnTo>
                  <a:pt x="1405672" y="138193"/>
                </a:lnTo>
                <a:lnTo>
                  <a:pt x="1405486" y="129127"/>
                </a:lnTo>
                <a:lnTo>
                  <a:pt x="1404404" y="115051"/>
                </a:lnTo>
                <a:lnTo>
                  <a:pt x="1402357" y="101629"/>
                </a:lnTo>
                <a:lnTo>
                  <a:pt x="1399345" y="88858"/>
                </a:lnTo>
                <a:lnTo>
                  <a:pt x="1395367" y="76739"/>
                </a:lnTo>
                <a:lnTo>
                  <a:pt x="1390425" y="65269"/>
                </a:lnTo>
                <a:lnTo>
                  <a:pt x="1384517" y="54448"/>
                </a:lnTo>
                <a:lnTo>
                  <a:pt x="1377644" y="44276"/>
                </a:lnTo>
                <a:lnTo>
                  <a:pt x="1369806" y="34750"/>
                </a:lnTo>
                <a:lnTo>
                  <a:pt x="1359857" y="24934"/>
                </a:lnTo>
                <a:lnTo>
                  <a:pt x="1349871" y="17055"/>
                </a:lnTo>
                <a:lnTo>
                  <a:pt x="1339183" y="10389"/>
                </a:lnTo>
                <a:lnTo>
                  <a:pt x="1327792" y="4934"/>
                </a:lnTo>
                <a:lnTo>
                  <a:pt x="1315697" y="692"/>
                </a:lnTo>
                <a:lnTo>
                  <a:pt x="1302898" y="-2337"/>
                </a:lnTo>
                <a:lnTo>
                  <a:pt x="1289392" y="-4155"/>
                </a:lnTo>
                <a:lnTo>
                  <a:pt x="1275178" y="-4761"/>
                </a:lnTo>
                <a:lnTo>
                  <a:pt x="1267148" y="-4595"/>
                </a:lnTo>
                <a:lnTo>
                  <a:pt x="1253012" y="-3428"/>
                </a:lnTo>
                <a:lnTo>
                  <a:pt x="1239609" y="-1146"/>
                </a:lnTo>
                <a:lnTo>
                  <a:pt x="1226939" y="2250"/>
                </a:lnTo>
                <a:lnTo>
                  <a:pt x="1215001" y="6763"/>
                </a:lnTo>
                <a:lnTo>
                  <a:pt x="1203795" y="12391"/>
                </a:lnTo>
                <a:lnTo>
                  <a:pt x="1193322" y="19134"/>
                </a:lnTo>
                <a:lnTo>
                  <a:pt x="1183581" y="26993"/>
                </a:lnTo>
                <a:lnTo>
                  <a:pt x="1174572" y="35966"/>
                </a:lnTo>
                <a:lnTo>
                  <a:pt x="1166360" y="45976"/>
                </a:lnTo>
                <a:lnTo>
                  <a:pt x="1159624" y="56012"/>
                </a:lnTo>
                <a:lnTo>
                  <a:pt x="1153784" y="66720"/>
                </a:lnTo>
                <a:lnTo>
                  <a:pt x="1148840" y="78100"/>
                </a:lnTo>
                <a:lnTo>
                  <a:pt x="1144793" y="90152"/>
                </a:lnTo>
                <a:lnTo>
                  <a:pt x="1141644" y="102876"/>
                </a:lnTo>
                <a:lnTo>
                  <a:pt x="1139394" y="116273"/>
                </a:lnTo>
                <a:lnTo>
                  <a:pt x="1138043" y="130341"/>
                </a:lnTo>
                <a:lnTo>
                  <a:pt x="1137593" y="145082"/>
                </a:lnTo>
                <a:lnTo>
                  <a:pt x="1137788" y="154268"/>
                </a:lnTo>
                <a:lnTo>
                  <a:pt x="1138894" y="168294"/>
                </a:lnTo>
                <a:lnTo>
                  <a:pt x="1140976" y="181677"/>
                </a:lnTo>
                <a:lnTo>
                  <a:pt x="1144033" y="194418"/>
                </a:lnTo>
                <a:lnTo>
                  <a:pt x="1148062" y="206518"/>
                </a:lnTo>
                <a:lnTo>
                  <a:pt x="1153062" y="217978"/>
                </a:lnTo>
                <a:lnTo>
                  <a:pt x="1159029" y="228798"/>
                </a:lnTo>
                <a:lnTo>
                  <a:pt x="1165964" y="238980"/>
                </a:lnTo>
                <a:lnTo>
                  <a:pt x="1173863" y="248525"/>
                </a:lnTo>
                <a:lnTo>
                  <a:pt x="1173001" y="156757"/>
                </a:lnTo>
                <a:lnTo>
                  <a:pt x="1172445" y="142144"/>
                </a:lnTo>
                <a:close/>
              </a:path>
              <a:path w="1195236" h="288240">
                <a:moveTo>
                  <a:pt x="273438" y="283478"/>
                </a:moveTo>
                <a:lnTo>
                  <a:pt x="310003" y="283478"/>
                </a:lnTo>
                <a:lnTo>
                  <a:pt x="414975" y="0"/>
                </a:lnTo>
                <a:lnTo>
                  <a:pt x="379201" y="0"/>
                </a:lnTo>
                <a:lnTo>
                  <a:pt x="299131" y="224412"/>
                </a:lnTo>
                <a:lnTo>
                  <a:pt x="298814" y="225290"/>
                </a:lnTo>
                <a:lnTo>
                  <a:pt x="294924" y="237958"/>
                </a:lnTo>
                <a:lnTo>
                  <a:pt x="292607" y="249842"/>
                </a:lnTo>
                <a:lnTo>
                  <a:pt x="291759" y="249434"/>
                </a:lnTo>
                <a:lnTo>
                  <a:pt x="289356" y="236300"/>
                </a:lnTo>
                <a:lnTo>
                  <a:pt x="286082" y="224716"/>
                </a:lnTo>
                <a:lnTo>
                  <a:pt x="207604" y="0"/>
                </a:lnTo>
                <a:lnTo>
                  <a:pt x="170644" y="0"/>
                </a:lnTo>
                <a:lnTo>
                  <a:pt x="273438" y="283478"/>
                </a:lnTo>
                <a:close/>
              </a:path>
              <a:path w="1195236" h="288240">
                <a:moveTo>
                  <a:pt x="33210" y="253388"/>
                </a:moveTo>
                <a:lnTo>
                  <a:pt x="33210" y="154201"/>
                </a:lnTo>
                <a:lnTo>
                  <a:pt x="135609" y="154201"/>
                </a:lnTo>
                <a:lnTo>
                  <a:pt x="135609" y="124313"/>
                </a:lnTo>
                <a:lnTo>
                  <a:pt x="33210" y="124313"/>
                </a:lnTo>
                <a:lnTo>
                  <a:pt x="33210" y="30090"/>
                </a:lnTo>
                <a:lnTo>
                  <a:pt x="143907" y="30090"/>
                </a:lnTo>
                <a:lnTo>
                  <a:pt x="143907" y="0"/>
                </a:lnTo>
                <a:lnTo>
                  <a:pt x="0" y="0"/>
                </a:lnTo>
                <a:lnTo>
                  <a:pt x="0" y="283478"/>
                </a:lnTo>
                <a:lnTo>
                  <a:pt x="150239" y="283478"/>
                </a:lnTo>
                <a:lnTo>
                  <a:pt x="150239" y="253388"/>
                </a:lnTo>
                <a:lnTo>
                  <a:pt x="33210" y="253388"/>
                </a:lnTo>
                <a:close/>
              </a:path>
              <a:path w="1195236" h="288240">
                <a:moveTo>
                  <a:pt x="489127" y="253388"/>
                </a:moveTo>
                <a:lnTo>
                  <a:pt x="489127" y="154201"/>
                </a:lnTo>
                <a:lnTo>
                  <a:pt x="591506" y="154201"/>
                </a:lnTo>
                <a:lnTo>
                  <a:pt x="591506" y="124313"/>
                </a:lnTo>
                <a:lnTo>
                  <a:pt x="489127" y="124313"/>
                </a:lnTo>
                <a:lnTo>
                  <a:pt x="489127" y="30090"/>
                </a:lnTo>
                <a:lnTo>
                  <a:pt x="599814" y="30090"/>
                </a:lnTo>
                <a:lnTo>
                  <a:pt x="599814" y="0"/>
                </a:lnTo>
                <a:lnTo>
                  <a:pt x="455916" y="0"/>
                </a:lnTo>
                <a:lnTo>
                  <a:pt x="455916" y="283478"/>
                </a:lnTo>
                <a:lnTo>
                  <a:pt x="606196" y="283478"/>
                </a:lnTo>
                <a:lnTo>
                  <a:pt x="606196" y="253388"/>
                </a:lnTo>
                <a:lnTo>
                  <a:pt x="489127" y="253388"/>
                </a:lnTo>
                <a:close/>
              </a:path>
              <a:path w="1195236" h="288240">
                <a:moveTo>
                  <a:pt x="855750" y="220042"/>
                </a:moveTo>
                <a:lnTo>
                  <a:pt x="856426" y="232297"/>
                </a:lnTo>
                <a:lnTo>
                  <a:pt x="857457" y="241331"/>
                </a:lnTo>
                <a:lnTo>
                  <a:pt x="856647" y="241331"/>
                </a:lnTo>
                <a:lnTo>
                  <a:pt x="854924" y="237988"/>
                </a:lnTo>
                <a:lnTo>
                  <a:pt x="851074" y="231605"/>
                </a:lnTo>
                <a:lnTo>
                  <a:pt x="845198" y="222386"/>
                </a:lnTo>
                <a:lnTo>
                  <a:pt x="703256" y="0"/>
                </a:lnTo>
                <a:lnTo>
                  <a:pt x="660197" y="0"/>
                </a:lnTo>
                <a:lnTo>
                  <a:pt x="660197" y="283478"/>
                </a:lnTo>
                <a:lnTo>
                  <a:pt x="693327" y="283478"/>
                </a:lnTo>
                <a:lnTo>
                  <a:pt x="693326" y="77298"/>
                </a:lnTo>
                <a:lnTo>
                  <a:pt x="693142" y="60360"/>
                </a:lnTo>
                <a:lnTo>
                  <a:pt x="692635" y="47839"/>
                </a:lnTo>
                <a:lnTo>
                  <a:pt x="691807" y="39715"/>
                </a:lnTo>
                <a:lnTo>
                  <a:pt x="693023" y="39715"/>
                </a:lnTo>
                <a:lnTo>
                  <a:pt x="695353" y="45895"/>
                </a:lnTo>
                <a:lnTo>
                  <a:pt x="698393" y="51873"/>
                </a:lnTo>
                <a:lnTo>
                  <a:pt x="702040" y="57546"/>
                </a:lnTo>
                <a:lnTo>
                  <a:pt x="847934" y="283478"/>
                </a:lnTo>
                <a:lnTo>
                  <a:pt x="888662" y="283478"/>
                </a:lnTo>
                <a:lnTo>
                  <a:pt x="888662" y="0"/>
                </a:lnTo>
                <a:lnTo>
                  <a:pt x="855431" y="0"/>
                </a:lnTo>
                <a:lnTo>
                  <a:pt x="855447" y="204618"/>
                </a:lnTo>
                <a:lnTo>
                  <a:pt x="855750" y="220042"/>
                </a:lnTo>
                <a:close/>
              </a:path>
              <a:path w="1195236" h="288240">
                <a:moveTo>
                  <a:pt x="1015508" y="283478"/>
                </a:moveTo>
                <a:lnTo>
                  <a:pt x="1048638" y="283478"/>
                </a:lnTo>
                <a:lnTo>
                  <a:pt x="1048638" y="30090"/>
                </a:lnTo>
                <a:lnTo>
                  <a:pt x="1130501" y="30090"/>
                </a:lnTo>
                <a:lnTo>
                  <a:pt x="1130501" y="0"/>
                </a:lnTo>
                <a:lnTo>
                  <a:pt x="933848" y="0"/>
                </a:lnTo>
                <a:lnTo>
                  <a:pt x="933848" y="30090"/>
                </a:lnTo>
                <a:lnTo>
                  <a:pt x="1015508" y="30090"/>
                </a:lnTo>
                <a:lnTo>
                  <a:pt x="1015508" y="283478"/>
                </a:lnTo>
                <a:close/>
              </a:path>
            </a:pathLst>
          </a:custGeom>
          <a:solidFill>
            <a:srgbClr val="FFFFFF"/>
          </a:solidFill>
        </p:spPr>
        <p:txBody>
          <a:bodyPr wrap="square" lIns="0" tIns="0" rIns="0" bIns="0" rtlCol="0">
            <a:noAutofit/>
          </a:bodyPr>
          <a:lstStyle/>
          <a:p>
            <a:endParaRPr/>
          </a:p>
        </p:txBody>
      </p:sp>
      <p:sp>
        <p:nvSpPr>
          <p:cNvPr id="33" name="object 33"/>
          <p:cNvSpPr/>
          <p:nvPr/>
        </p:nvSpPr>
        <p:spPr>
          <a:xfrm>
            <a:off x="453485" y="1319118"/>
            <a:ext cx="1485680" cy="1472306"/>
          </a:xfrm>
          <a:prstGeom prst="rect">
            <a:avLst/>
          </a:prstGeom>
          <a:blipFill>
            <a:blip r:embed="rId3" cstate="print"/>
            <a:stretch>
              <a:fillRect/>
            </a:stretch>
          </a:blipFill>
        </p:spPr>
        <p:txBody>
          <a:bodyPr wrap="square" lIns="0" tIns="0" rIns="0" bIns="0" rtlCol="0">
            <a:noAutofit/>
          </a:bodyPr>
          <a:lstStyle/>
          <a:p>
            <a:endParaRPr/>
          </a:p>
        </p:txBody>
      </p:sp>
      <p:sp>
        <p:nvSpPr>
          <p:cNvPr id="44" name="object 85"/>
          <p:cNvSpPr txBox="1"/>
          <p:nvPr/>
        </p:nvSpPr>
        <p:spPr>
          <a:xfrm>
            <a:off x="909637" y="19219558"/>
            <a:ext cx="5074285" cy="123943"/>
          </a:xfrm>
          <a:prstGeom prst="rect">
            <a:avLst/>
          </a:prstGeom>
        </p:spPr>
        <p:txBody>
          <a:bodyPr wrap="square" lIns="0" tIns="0" rIns="0" bIns="0" rtlCol="0">
            <a:noAutofit/>
          </a:bodyPr>
          <a:lstStyle/>
          <a:p>
            <a:pPr>
              <a:lnSpc>
                <a:spcPts val="915"/>
              </a:lnSpc>
              <a:spcBef>
                <a:spcPts val="45"/>
              </a:spcBef>
            </a:pPr>
            <a:r>
              <a:rPr lang="es-CO" sz="800" i="1" dirty="0">
                <a:solidFill>
                  <a:srgbClr val="404040"/>
                </a:solidFill>
                <a:latin typeface="Arial"/>
                <a:cs typeface="Arial"/>
              </a:rPr>
              <a:t>Fuente: Sivigila Cartagena 2024.</a:t>
            </a:r>
            <a:endParaRPr sz="800" dirty="0">
              <a:latin typeface="Arial"/>
              <a:cs typeface="Arial"/>
            </a:endParaRPr>
          </a:p>
        </p:txBody>
      </p:sp>
      <p:sp>
        <p:nvSpPr>
          <p:cNvPr id="52" name="21 Rectángulo"/>
          <p:cNvSpPr/>
          <p:nvPr/>
        </p:nvSpPr>
        <p:spPr>
          <a:xfrm>
            <a:off x="186712" y="13984835"/>
            <a:ext cx="7912100" cy="307777"/>
          </a:xfrm>
          <a:prstGeom prst="rect">
            <a:avLst/>
          </a:prstGeom>
        </p:spPr>
        <p:txBody>
          <a:bodyPr wrap="square">
            <a:spAutoFit/>
          </a:bodyPr>
          <a:lstStyle/>
          <a:p>
            <a:pPr algn="ctr"/>
            <a:r>
              <a:rPr lang="es-CO" sz="1400" b="1" dirty="0">
                <a:solidFill>
                  <a:schemeClr val="tx1">
                    <a:lumMod val="85000"/>
                    <a:lumOff val="15000"/>
                  </a:schemeClr>
                </a:solidFill>
                <a:latin typeface="Arial" panose="020B0604020202020204" pitchFamily="34" charset="0"/>
                <a:cs typeface="Arial" panose="020B0604020202020204" pitchFamily="34" charset="0"/>
              </a:rPr>
              <a:t>Porcentaje de casos de DNT aguda moderada y severa, notificados oportunamente</a:t>
            </a:r>
          </a:p>
        </p:txBody>
      </p:sp>
      <p:sp>
        <p:nvSpPr>
          <p:cNvPr id="53" name="object 380"/>
          <p:cNvSpPr/>
          <p:nvPr/>
        </p:nvSpPr>
        <p:spPr>
          <a:xfrm>
            <a:off x="2667416" y="1613822"/>
            <a:ext cx="4959157" cy="818228"/>
          </a:xfrm>
          <a:prstGeom prst="rect">
            <a:avLst/>
          </a:prstGeom>
          <a:blipFill>
            <a:blip r:embed="rId4" cstate="print"/>
            <a:stretch>
              <a:fillRect/>
            </a:stretch>
          </a:blipFill>
        </p:spPr>
        <p:txBody>
          <a:bodyPr wrap="square" lIns="0" tIns="0" rIns="0" bIns="0" rtlCol="0">
            <a:noAutofit/>
          </a:bodyPr>
          <a:lstStyle/>
          <a:p>
            <a:endParaRPr/>
          </a:p>
        </p:txBody>
      </p:sp>
      <p:sp>
        <p:nvSpPr>
          <p:cNvPr id="54" name="object 381"/>
          <p:cNvSpPr/>
          <p:nvPr/>
        </p:nvSpPr>
        <p:spPr>
          <a:xfrm>
            <a:off x="2701458" y="1629637"/>
            <a:ext cx="2882608" cy="753782"/>
          </a:xfrm>
          <a:custGeom>
            <a:avLst/>
            <a:gdLst/>
            <a:ahLst/>
            <a:cxnLst/>
            <a:rect l="l" t="t" r="r" b="b"/>
            <a:pathLst>
              <a:path w="2882608" h="753782">
                <a:moveTo>
                  <a:pt x="0" y="753782"/>
                </a:moveTo>
                <a:lnTo>
                  <a:pt x="2882608" y="753782"/>
                </a:lnTo>
                <a:lnTo>
                  <a:pt x="2882608" y="0"/>
                </a:lnTo>
                <a:lnTo>
                  <a:pt x="0" y="0"/>
                </a:lnTo>
                <a:lnTo>
                  <a:pt x="0" y="753782"/>
                </a:lnTo>
                <a:close/>
              </a:path>
            </a:pathLst>
          </a:custGeom>
          <a:solidFill>
            <a:srgbClr val="FFFFFF"/>
          </a:solidFill>
        </p:spPr>
        <p:txBody>
          <a:bodyPr wrap="square" lIns="0" tIns="0" rIns="0" bIns="0" rtlCol="0">
            <a:noAutofit/>
          </a:bodyPr>
          <a:lstStyle/>
          <a:p>
            <a:endParaRPr/>
          </a:p>
        </p:txBody>
      </p:sp>
      <p:sp>
        <p:nvSpPr>
          <p:cNvPr id="55" name="object 382"/>
          <p:cNvSpPr/>
          <p:nvPr/>
        </p:nvSpPr>
        <p:spPr>
          <a:xfrm>
            <a:off x="5550025" y="1613822"/>
            <a:ext cx="2082627" cy="818228"/>
          </a:xfrm>
          <a:prstGeom prst="rect">
            <a:avLst/>
          </a:prstGeom>
          <a:blipFill>
            <a:blip r:embed="rId5" cstate="print"/>
            <a:stretch>
              <a:fillRect/>
            </a:stretch>
          </a:blipFill>
        </p:spPr>
        <p:txBody>
          <a:bodyPr wrap="square" lIns="0" tIns="0" rIns="0" bIns="0" rtlCol="0">
            <a:noAutofit/>
          </a:bodyPr>
          <a:lstStyle/>
          <a:p>
            <a:endParaRPr/>
          </a:p>
        </p:txBody>
      </p:sp>
      <p:sp>
        <p:nvSpPr>
          <p:cNvPr id="56" name="object 383"/>
          <p:cNvSpPr/>
          <p:nvPr/>
        </p:nvSpPr>
        <p:spPr>
          <a:xfrm>
            <a:off x="5584066" y="1629637"/>
            <a:ext cx="2018190" cy="753782"/>
          </a:xfrm>
          <a:custGeom>
            <a:avLst/>
            <a:gdLst/>
            <a:ahLst/>
            <a:cxnLst/>
            <a:rect l="l" t="t" r="r" b="b"/>
            <a:pathLst>
              <a:path w="2018190" h="753782">
                <a:moveTo>
                  <a:pt x="0" y="753782"/>
                </a:moveTo>
                <a:lnTo>
                  <a:pt x="2018190" y="753782"/>
                </a:lnTo>
                <a:lnTo>
                  <a:pt x="2018190" y="0"/>
                </a:lnTo>
                <a:lnTo>
                  <a:pt x="0" y="0"/>
                </a:lnTo>
                <a:lnTo>
                  <a:pt x="0" y="753782"/>
                </a:lnTo>
                <a:close/>
              </a:path>
            </a:pathLst>
          </a:custGeom>
          <a:solidFill>
            <a:srgbClr val="AEE996"/>
          </a:solidFill>
        </p:spPr>
        <p:txBody>
          <a:bodyPr wrap="square" lIns="0" tIns="0" rIns="0" bIns="0" rtlCol="0">
            <a:noAutofit/>
          </a:bodyPr>
          <a:lstStyle/>
          <a:p>
            <a:endParaRPr/>
          </a:p>
        </p:txBody>
      </p:sp>
      <p:sp>
        <p:nvSpPr>
          <p:cNvPr id="57" name="object 389"/>
          <p:cNvSpPr/>
          <p:nvPr/>
        </p:nvSpPr>
        <p:spPr>
          <a:xfrm>
            <a:off x="2895982" y="1774315"/>
            <a:ext cx="888733" cy="505763"/>
          </a:xfrm>
          <a:prstGeom prst="rect">
            <a:avLst/>
          </a:prstGeom>
          <a:blipFill>
            <a:blip r:embed="rId6" cstate="print"/>
            <a:stretch>
              <a:fillRect/>
            </a:stretch>
          </a:blipFill>
        </p:spPr>
        <p:txBody>
          <a:bodyPr wrap="square" lIns="0" tIns="0" rIns="0" bIns="0" rtlCol="0">
            <a:noAutofit/>
          </a:bodyPr>
          <a:lstStyle/>
          <a:p>
            <a:endParaRPr/>
          </a:p>
        </p:txBody>
      </p:sp>
      <p:sp>
        <p:nvSpPr>
          <p:cNvPr id="58" name="object 106"/>
          <p:cNvSpPr txBox="1"/>
          <p:nvPr/>
        </p:nvSpPr>
        <p:spPr>
          <a:xfrm>
            <a:off x="2699497" y="300529"/>
            <a:ext cx="4950029" cy="1140921"/>
          </a:xfrm>
          <a:prstGeom prst="rect">
            <a:avLst/>
          </a:prstGeom>
        </p:spPr>
        <p:txBody>
          <a:bodyPr wrap="square" lIns="0" tIns="0" rIns="0" bIns="0" rtlCol="0">
            <a:noAutofit/>
          </a:bodyPr>
          <a:lstStyle/>
          <a:p>
            <a:pPr marL="12700" marR="54709">
              <a:lnSpc>
                <a:spcPts val="3030"/>
              </a:lnSpc>
              <a:spcBef>
                <a:spcPts val="151"/>
              </a:spcBef>
            </a:pPr>
            <a:r>
              <a:rPr sz="2850" b="1" spc="0" dirty="0">
                <a:solidFill>
                  <a:srgbClr val="DE0924"/>
                </a:solidFill>
                <a:latin typeface="Arial"/>
                <a:cs typeface="Arial"/>
              </a:rPr>
              <a:t>DESN</a:t>
            </a:r>
            <a:r>
              <a:rPr sz="2850" b="1" spc="4" dirty="0">
                <a:solidFill>
                  <a:srgbClr val="DE0924"/>
                </a:solidFill>
                <a:latin typeface="Arial"/>
                <a:cs typeface="Arial"/>
              </a:rPr>
              <a:t>U</a:t>
            </a:r>
            <a:r>
              <a:rPr sz="2850" b="1" spc="0" dirty="0">
                <a:solidFill>
                  <a:srgbClr val="DE0924"/>
                </a:solidFill>
                <a:latin typeface="Arial"/>
                <a:cs typeface="Arial"/>
              </a:rPr>
              <a:t>TRICIÓN</a:t>
            </a:r>
            <a:r>
              <a:rPr sz="2850" b="1" spc="-104" dirty="0">
                <a:solidFill>
                  <a:srgbClr val="DE0924"/>
                </a:solidFill>
                <a:latin typeface="Arial"/>
                <a:cs typeface="Arial"/>
              </a:rPr>
              <a:t> </a:t>
            </a:r>
            <a:r>
              <a:rPr sz="2850" b="1" spc="0" dirty="0">
                <a:solidFill>
                  <a:srgbClr val="DE0924"/>
                </a:solidFill>
                <a:latin typeface="Arial"/>
                <a:cs typeface="Arial"/>
              </a:rPr>
              <a:t>AGUDA</a:t>
            </a:r>
            <a:r>
              <a:rPr sz="2850" b="1" spc="-100" dirty="0">
                <a:solidFill>
                  <a:srgbClr val="DE0924"/>
                </a:solidFill>
                <a:latin typeface="Arial"/>
                <a:cs typeface="Arial"/>
              </a:rPr>
              <a:t> </a:t>
            </a:r>
            <a:r>
              <a:rPr sz="2850" b="1" spc="0" dirty="0">
                <a:solidFill>
                  <a:srgbClr val="DE0924"/>
                </a:solidFill>
                <a:latin typeface="Arial"/>
                <a:cs typeface="Arial"/>
              </a:rPr>
              <a:t>EN</a:t>
            </a:r>
            <a:endParaRPr sz="2850" dirty="0">
              <a:latin typeface="Arial"/>
              <a:cs typeface="Arial"/>
            </a:endParaRPr>
          </a:p>
          <a:p>
            <a:pPr marL="12700">
              <a:lnSpc>
                <a:spcPct val="95825"/>
              </a:lnSpc>
              <a:spcBef>
                <a:spcPts val="18"/>
              </a:spcBef>
            </a:pPr>
            <a:r>
              <a:rPr sz="2850" b="1" spc="0" dirty="0">
                <a:solidFill>
                  <a:srgbClr val="DE0924"/>
                </a:solidFill>
                <a:latin typeface="Arial"/>
                <a:cs typeface="Arial"/>
              </a:rPr>
              <a:t>MENORES</a:t>
            </a:r>
            <a:r>
              <a:rPr sz="2850" b="1" spc="9" dirty="0">
                <a:solidFill>
                  <a:srgbClr val="DE0924"/>
                </a:solidFill>
                <a:latin typeface="Arial"/>
                <a:cs typeface="Arial"/>
              </a:rPr>
              <a:t> </a:t>
            </a:r>
            <a:r>
              <a:rPr sz="2850" b="1" spc="0" dirty="0">
                <a:solidFill>
                  <a:srgbClr val="DE0924"/>
                </a:solidFill>
                <a:latin typeface="Arial"/>
                <a:cs typeface="Arial"/>
              </a:rPr>
              <a:t>DE</a:t>
            </a:r>
            <a:r>
              <a:rPr sz="2850" b="1" spc="9" dirty="0">
                <a:solidFill>
                  <a:srgbClr val="DE0924"/>
                </a:solidFill>
                <a:latin typeface="Arial"/>
                <a:cs typeface="Arial"/>
              </a:rPr>
              <a:t> </a:t>
            </a:r>
            <a:r>
              <a:rPr sz="2850" b="1" spc="0" dirty="0">
                <a:solidFill>
                  <a:srgbClr val="DE0924"/>
                </a:solidFill>
                <a:latin typeface="Arial"/>
                <a:cs typeface="Arial"/>
              </a:rPr>
              <a:t>CINCO</a:t>
            </a:r>
            <a:r>
              <a:rPr sz="2850" b="1" spc="-100" dirty="0">
                <a:solidFill>
                  <a:srgbClr val="DE0924"/>
                </a:solidFill>
                <a:latin typeface="Arial"/>
                <a:cs typeface="Arial"/>
              </a:rPr>
              <a:t> </a:t>
            </a:r>
            <a:r>
              <a:rPr lang="es-CO" sz="2850" b="1" spc="0" dirty="0">
                <a:solidFill>
                  <a:srgbClr val="DE0924"/>
                </a:solidFill>
                <a:latin typeface="Arial"/>
                <a:cs typeface="Arial"/>
              </a:rPr>
              <a:t>AÑOS</a:t>
            </a:r>
          </a:p>
          <a:p>
            <a:pPr marL="30632" marR="54709">
              <a:lnSpc>
                <a:spcPct val="95825"/>
              </a:lnSpc>
              <a:spcBef>
                <a:spcPts val="1161"/>
              </a:spcBef>
            </a:pPr>
            <a:endParaRPr sz="1100" dirty="0">
              <a:latin typeface="Arial"/>
              <a:cs typeface="Arial"/>
            </a:endParaRPr>
          </a:p>
        </p:txBody>
      </p:sp>
      <p:sp>
        <p:nvSpPr>
          <p:cNvPr id="59" name="object 4"/>
          <p:cNvSpPr txBox="1"/>
          <p:nvPr/>
        </p:nvSpPr>
        <p:spPr>
          <a:xfrm>
            <a:off x="5584066" y="1629637"/>
            <a:ext cx="2018190" cy="753782"/>
          </a:xfrm>
          <a:prstGeom prst="rect">
            <a:avLst/>
          </a:prstGeom>
        </p:spPr>
        <p:txBody>
          <a:bodyPr wrap="square" lIns="0" tIns="0" rIns="0" bIns="0" rtlCol="0">
            <a:noAutofit/>
          </a:bodyPr>
          <a:lstStyle/>
          <a:p>
            <a:pPr>
              <a:lnSpc>
                <a:spcPts val="800"/>
              </a:lnSpc>
              <a:spcBef>
                <a:spcPts val="24"/>
              </a:spcBef>
            </a:pPr>
            <a:endParaRPr sz="800"/>
          </a:p>
          <a:p>
            <a:pPr marL="171222">
              <a:lnSpc>
                <a:spcPct val="95825"/>
              </a:lnSpc>
              <a:spcBef>
                <a:spcPts val="1000"/>
              </a:spcBef>
            </a:pPr>
            <a:r>
              <a:rPr sz="2200" spc="0" dirty="0">
                <a:solidFill>
                  <a:srgbClr val="333333"/>
                </a:solidFill>
                <a:latin typeface="Arial"/>
                <a:cs typeface="Arial"/>
              </a:rPr>
              <a:t>No</a:t>
            </a:r>
            <a:r>
              <a:rPr sz="2200" spc="47" dirty="0">
                <a:solidFill>
                  <a:srgbClr val="333333"/>
                </a:solidFill>
                <a:latin typeface="Arial"/>
                <a:cs typeface="Arial"/>
              </a:rPr>
              <a:t> </a:t>
            </a:r>
            <a:r>
              <a:rPr sz="2200" spc="0" dirty="0">
                <a:solidFill>
                  <a:srgbClr val="333333"/>
                </a:solidFill>
                <a:latin typeface="Arial"/>
                <a:cs typeface="Arial"/>
              </a:rPr>
              <a:t>de</a:t>
            </a:r>
            <a:r>
              <a:rPr sz="2200" spc="49" dirty="0">
                <a:solidFill>
                  <a:srgbClr val="333333"/>
                </a:solidFill>
                <a:latin typeface="Arial"/>
                <a:cs typeface="Arial"/>
              </a:rPr>
              <a:t> </a:t>
            </a:r>
            <a:r>
              <a:rPr sz="2200" b="1" spc="0" dirty="0">
                <a:solidFill>
                  <a:srgbClr val="333333"/>
                </a:solidFill>
                <a:latin typeface="Arial"/>
                <a:cs typeface="Arial"/>
              </a:rPr>
              <a:t>c</a:t>
            </a:r>
            <a:r>
              <a:rPr sz="2200" b="1" spc="4" dirty="0">
                <a:solidFill>
                  <a:srgbClr val="333333"/>
                </a:solidFill>
                <a:latin typeface="Arial"/>
                <a:cs typeface="Arial"/>
              </a:rPr>
              <a:t>a</a:t>
            </a:r>
            <a:r>
              <a:rPr sz="2200" b="1" spc="0" dirty="0">
                <a:solidFill>
                  <a:srgbClr val="333333"/>
                </a:solidFill>
                <a:latin typeface="Arial"/>
                <a:cs typeface="Arial"/>
              </a:rPr>
              <a:t>sos</a:t>
            </a:r>
            <a:endParaRPr sz="2200">
              <a:latin typeface="Arial"/>
              <a:cs typeface="Arial"/>
            </a:endParaRPr>
          </a:p>
        </p:txBody>
      </p:sp>
      <p:graphicFrame>
        <p:nvGraphicFramePr>
          <p:cNvPr id="60" name="392 Objeto"/>
          <p:cNvGraphicFramePr>
            <a:graphicFrameLocks noChangeAspect="1"/>
          </p:cNvGraphicFramePr>
          <p:nvPr>
            <p:extLst>
              <p:ext uri="{D42A27DB-BD31-4B8C-83A1-F6EECF244321}">
                <p14:modId xmlns:p14="http://schemas.microsoft.com/office/powerpoint/2010/main" val="76300419"/>
              </p:ext>
            </p:extLst>
          </p:nvPr>
        </p:nvGraphicFramePr>
        <p:xfrm>
          <a:off x="3827463" y="1668463"/>
          <a:ext cx="1571625" cy="685800"/>
        </p:xfrm>
        <a:graphic>
          <a:graphicData uri="http://schemas.openxmlformats.org/presentationml/2006/ole">
            <mc:AlternateContent xmlns:mc="http://schemas.openxmlformats.org/markup-compatibility/2006">
              <mc:Choice xmlns:v="urn:schemas-microsoft-com:vml" Requires="v">
                <p:oleObj spid="_x0000_s5505" name="Hoja de cálculo habilitada para macros" r:id="rId7" imgW="1571596" imgH="685901" progId="Excel.SheetMacroEnabled.12">
                  <p:link updateAutomatic="1"/>
                </p:oleObj>
              </mc:Choice>
              <mc:Fallback>
                <p:oleObj name="Hoja de cálculo habilitada para macros" r:id="rId7" imgW="1571596" imgH="685901" progId="Excel.SheetMacroEnabled.12">
                  <p:link updateAutomatic="1"/>
                  <p:pic>
                    <p:nvPicPr>
                      <p:cNvPr id="393" name="392 Objeto"/>
                      <p:cNvPicPr/>
                      <p:nvPr/>
                    </p:nvPicPr>
                    <p:blipFill>
                      <a:blip r:embed="rId8"/>
                      <a:stretch>
                        <a:fillRect/>
                      </a:stretch>
                    </p:blipFill>
                    <p:spPr>
                      <a:xfrm>
                        <a:off x="3827463" y="1668463"/>
                        <a:ext cx="1571625" cy="685800"/>
                      </a:xfrm>
                      <a:prstGeom prst="rect">
                        <a:avLst/>
                      </a:prstGeom>
                    </p:spPr>
                  </p:pic>
                </p:oleObj>
              </mc:Fallback>
            </mc:AlternateContent>
          </a:graphicData>
        </a:graphic>
      </p:graphicFrame>
      <p:graphicFrame>
        <p:nvGraphicFramePr>
          <p:cNvPr id="61" name="Objeto 60"/>
          <p:cNvGraphicFramePr>
            <a:graphicFrameLocks noChangeAspect="1"/>
          </p:cNvGraphicFramePr>
          <p:nvPr>
            <p:extLst>
              <p:ext uri="{D42A27DB-BD31-4B8C-83A1-F6EECF244321}">
                <p14:modId xmlns:p14="http://schemas.microsoft.com/office/powerpoint/2010/main" val="1518528521"/>
              </p:ext>
            </p:extLst>
          </p:nvPr>
        </p:nvGraphicFramePr>
        <p:xfrm>
          <a:off x="2709863" y="1079500"/>
          <a:ext cx="4162425" cy="361950"/>
        </p:xfrm>
        <a:graphic>
          <a:graphicData uri="http://schemas.openxmlformats.org/presentationml/2006/ole">
            <mc:AlternateContent xmlns:mc="http://schemas.openxmlformats.org/markup-compatibility/2006">
              <mc:Choice xmlns:v="urn:schemas-microsoft-com:vml" Requires="v">
                <p:oleObj spid="_x0000_s5506" name="Hoja de cálculo habilitada para macros" r:id="rId9" imgW="4162488" imgH="361981" progId="Excel.SheetMacroEnabled.12">
                  <p:link updateAutomatic="1"/>
                </p:oleObj>
              </mc:Choice>
              <mc:Fallback>
                <p:oleObj name="Hoja de cálculo habilitada para macros" r:id="rId9" imgW="4162488" imgH="361981" progId="Excel.SheetMacroEnabled.12">
                  <p:link updateAutomatic="1"/>
                  <p:pic>
                    <p:nvPicPr>
                      <p:cNvPr id="7" name="Objeto 6"/>
                      <p:cNvPicPr/>
                      <p:nvPr/>
                    </p:nvPicPr>
                    <p:blipFill>
                      <a:blip r:embed="rId10"/>
                      <a:stretch>
                        <a:fillRect/>
                      </a:stretch>
                    </p:blipFill>
                    <p:spPr>
                      <a:xfrm>
                        <a:off x="2709863" y="1079500"/>
                        <a:ext cx="4162425" cy="361950"/>
                      </a:xfrm>
                      <a:prstGeom prst="rect">
                        <a:avLst/>
                      </a:prstGeom>
                    </p:spPr>
                  </p:pic>
                </p:oleObj>
              </mc:Fallback>
            </mc:AlternateContent>
          </a:graphicData>
        </a:graphic>
      </p:graphicFrame>
      <p:pic>
        <p:nvPicPr>
          <p:cNvPr id="26" name="Imagen 25">
            <a:extLst>
              <a:ext uri="{FF2B5EF4-FFF2-40B4-BE49-F238E27FC236}">
                <a16:creationId xmlns:a16="http://schemas.microsoft.com/office/drawing/2014/main" xmlns="" id="{86D1B942-14DB-4D06-AA52-D2C3EB2DE1AC}"/>
              </a:ext>
            </a:extLst>
          </p:cNvPr>
          <p:cNvPicPr>
            <a:picLocks noChangeAspect="1"/>
          </p:cNvPicPr>
          <p:nvPr/>
        </p:nvPicPr>
        <p:blipFill>
          <a:blip r:embed="rId11"/>
          <a:stretch>
            <a:fillRect/>
          </a:stretch>
        </p:blipFill>
        <p:spPr>
          <a:xfrm>
            <a:off x="3092658" y="19406080"/>
            <a:ext cx="1786283" cy="466385"/>
          </a:xfrm>
          <a:prstGeom prst="rect">
            <a:avLst/>
          </a:prstGeom>
        </p:spPr>
      </p:pic>
      <p:sp>
        <p:nvSpPr>
          <p:cNvPr id="32" name="21 Rectángulo">
            <a:extLst>
              <a:ext uri="{FF2B5EF4-FFF2-40B4-BE49-F238E27FC236}">
                <a16:creationId xmlns:a16="http://schemas.microsoft.com/office/drawing/2014/main" xmlns="" id="{9CDEA36D-C671-44B8-AF79-F8451CB1DA17}"/>
              </a:ext>
            </a:extLst>
          </p:cNvPr>
          <p:cNvSpPr/>
          <p:nvPr/>
        </p:nvSpPr>
        <p:spPr>
          <a:xfrm>
            <a:off x="-6350" y="3343473"/>
            <a:ext cx="7912100" cy="307777"/>
          </a:xfrm>
          <a:prstGeom prst="rect">
            <a:avLst/>
          </a:prstGeom>
        </p:spPr>
        <p:txBody>
          <a:bodyPr wrap="square">
            <a:spAutoFit/>
          </a:bodyPr>
          <a:lstStyle/>
          <a:p>
            <a:pPr algn="ctr"/>
            <a:r>
              <a:rPr lang="es-CO" sz="1400" b="1" dirty="0">
                <a:solidFill>
                  <a:schemeClr val="tx1">
                    <a:lumMod val="85000"/>
                    <a:lumOff val="15000"/>
                  </a:schemeClr>
                </a:solidFill>
                <a:latin typeface="Arial" panose="020B0604020202020204" pitchFamily="34" charset="0"/>
                <a:cs typeface="Arial" panose="020B0604020202020204" pitchFamily="34" charset="0"/>
              </a:rPr>
              <a:t>Casos de DNT aguda moderada y severa en menores de 5 años, por localidades</a:t>
            </a:r>
          </a:p>
        </p:txBody>
      </p:sp>
      <p:sp>
        <p:nvSpPr>
          <p:cNvPr id="34" name="21 Rectángulo">
            <a:extLst>
              <a:ext uri="{FF2B5EF4-FFF2-40B4-BE49-F238E27FC236}">
                <a16:creationId xmlns:a16="http://schemas.microsoft.com/office/drawing/2014/main" xmlns="" id="{A7702B91-7271-48C6-9444-E23DA801A4F7}"/>
              </a:ext>
            </a:extLst>
          </p:cNvPr>
          <p:cNvSpPr/>
          <p:nvPr/>
        </p:nvSpPr>
        <p:spPr>
          <a:xfrm>
            <a:off x="186712" y="10216814"/>
            <a:ext cx="7912100" cy="307777"/>
          </a:xfrm>
          <a:prstGeom prst="rect">
            <a:avLst/>
          </a:prstGeom>
        </p:spPr>
        <p:txBody>
          <a:bodyPr wrap="square">
            <a:spAutoFit/>
          </a:bodyPr>
          <a:lstStyle/>
          <a:p>
            <a:pPr algn="ctr"/>
            <a:r>
              <a:rPr lang="es-CO" sz="1400" b="1" dirty="0">
                <a:solidFill>
                  <a:schemeClr val="tx1">
                    <a:lumMod val="85000"/>
                    <a:lumOff val="15000"/>
                  </a:schemeClr>
                </a:solidFill>
                <a:latin typeface="Arial" panose="020B0604020202020204" pitchFamily="34" charset="0"/>
                <a:cs typeface="Arial" panose="020B0604020202020204" pitchFamily="34" charset="0"/>
              </a:rPr>
              <a:t>Casos de DNT aguda moderada y severa en menores de 5 años, por EAPB</a:t>
            </a:r>
          </a:p>
        </p:txBody>
      </p:sp>
      <p:graphicFrame>
        <p:nvGraphicFramePr>
          <p:cNvPr id="6" name="Objeto 5">
            <a:extLst>
              <a:ext uri="{FF2B5EF4-FFF2-40B4-BE49-F238E27FC236}">
                <a16:creationId xmlns:a16="http://schemas.microsoft.com/office/drawing/2014/main" xmlns="" id="{2F71AE27-6329-45C3-AB8F-B20AFE75E754}"/>
              </a:ext>
            </a:extLst>
          </p:cNvPr>
          <p:cNvGraphicFramePr>
            <a:graphicFrameLocks noChangeAspect="1"/>
          </p:cNvGraphicFramePr>
          <p:nvPr>
            <p:extLst>
              <p:ext uri="{D42A27DB-BD31-4B8C-83A1-F6EECF244321}">
                <p14:modId xmlns:p14="http://schemas.microsoft.com/office/powerpoint/2010/main" val="2922776580"/>
              </p:ext>
            </p:extLst>
          </p:nvPr>
        </p:nvGraphicFramePr>
        <p:xfrm>
          <a:off x="909637" y="10673171"/>
          <a:ext cx="6080125" cy="3188879"/>
        </p:xfrm>
        <a:graphic>
          <a:graphicData uri="http://schemas.openxmlformats.org/presentationml/2006/ole">
            <mc:AlternateContent xmlns:mc="http://schemas.openxmlformats.org/markup-compatibility/2006">
              <mc:Choice xmlns:v="urn:schemas-microsoft-com:vml" Requires="v">
                <p:oleObj spid="_x0000_s5507" name="Hoja de cálculo habilitada para macros" r:id="rId12" imgW="5067199" imgH="2819400" progId="Excel.SheetMacroEnabled.12">
                  <p:link updateAutomatic="1"/>
                </p:oleObj>
              </mc:Choice>
              <mc:Fallback>
                <p:oleObj name="Hoja de cálculo habilitada para macros" r:id="rId12" imgW="5067199" imgH="2819400" progId="Excel.SheetMacroEnabled.12">
                  <p:link updateAutomatic="1"/>
                  <p:pic>
                    <p:nvPicPr>
                      <p:cNvPr id="0" name=""/>
                      <p:cNvPicPr/>
                      <p:nvPr/>
                    </p:nvPicPr>
                    <p:blipFill>
                      <a:blip r:embed="rId13"/>
                      <a:stretch>
                        <a:fillRect/>
                      </a:stretch>
                    </p:blipFill>
                    <p:spPr>
                      <a:xfrm>
                        <a:off x="909637" y="10673171"/>
                        <a:ext cx="6080125" cy="3188879"/>
                      </a:xfrm>
                      <a:prstGeom prst="rect">
                        <a:avLst/>
                      </a:prstGeom>
                    </p:spPr>
                  </p:pic>
                </p:oleObj>
              </mc:Fallback>
            </mc:AlternateContent>
          </a:graphicData>
        </a:graphic>
      </p:graphicFrame>
      <p:sp>
        <p:nvSpPr>
          <p:cNvPr id="35" name="Rectángulo 34"/>
          <p:cNvSpPr/>
          <p:nvPr/>
        </p:nvSpPr>
        <p:spPr>
          <a:xfrm>
            <a:off x="374936" y="3705634"/>
            <a:ext cx="1674149" cy="293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solidFill>
                  <a:schemeClr val="tx1"/>
                </a:solidFill>
              </a:rPr>
              <a:t>De la Virgen y Turística </a:t>
            </a:r>
            <a:endParaRPr lang="es-MX" sz="1100" b="1" dirty="0">
              <a:solidFill>
                <a:schemeClr val="tx1"/>
              </a:solidFill>
            </a:endParaRPr>
          </a:p>
        </p:txBody>
      </p:sp>
      <p:sp>
        <p:nvSpPr>
          <p:cNvPr id="36" name="Rectángulo 35"/>
          <p:cNvSpPr/>
          <p:nvPr/>
        </p:nvSpPr>
        <p:spPr>
          <a:xfrm>
            <a:off x="2150733" y="3748384"/>
            <a:ext cx="1534088" cy="2197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solidFill>
                  <a:schemeClr val="tx1"/>
                </a:solidFill>
              </a:rPr>
              <a:t>Histórica y del caribe </a:t>
            </a:r>
            <a:endParaRPr lang="es-MX" sz="1100" b="1" dirty="0">
              <a:solidFill>
                <a:schemeClr val="tx1"/>
              </a:solidFill>
            </a:endParaRPr>
          </a:p>
        </p:txBody>
      </p:sp>
      <p:sp>
        <p:nvSpPr>
          <p:cNvPr id="37" name="Rectángulo 36"/>
          <p:cNvSpPr/>
          <p:nvPr/>
        </p:nvSpPr>
        <p:spPr>
          <a:xfrm>
            <a:off x="3825775" y="3760792"/>
            <a:ext cx="1458798" cy="2197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solidFill>
                  <a:schemeClr val="tx1"/>
                </a:solidFill>
              </a:rPr>
              <a:t>Industrial de la Bahía </a:t>
            </a:r>
            <a:endParaRPr lang="es-MX" sz="1100" b="1" dirty="0">
              <a:solidFill>
                <a:schemeClr val="tx1"/>
              </a:solidFill>
            </a:endParaRPr>
          </a:p>
        </p:txBody>
      </p:sp>
      <p:sp>
        <p:nvSpPr>
          <p:cNvPr id="38" name="Rectángulo 37"/>
          <p:cNvSpPr/>
          <p:nvPr/>
        </p:nvSpPr>
        <p:spPr>
          <a:xfrm>
            <a:off x="5500009" y="3743558"/>
            <a:ext cx="1458798" cy="2197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b="1" dirty="0" smtClean="0">
                <a:solidFill>
                  <a:schemeClr val="tx1"/>
                </a:solidFill>
              </a:rPr>
              <a:t>No registra </a:t>
            </a:r>
            <a:endParaRPr lang="es-MX" sz="1100" b="1" dirty="0">
              <a:solidFill>
                <a:schemeClr val="tx1"/>
              </a:solidFill>
            </a:endParaRPr>
          </a:p>
        </p:txBody>
      </p:sp>
      <p:sp>
        <p:nvSpPr>
          <p:cNvPr id="39" name="Rectángulo 38"/>
          <p:cNvSpPr/>
          <p:nvPr/>
        </p:nvSpPr>
        <p:spPr>
          <a:xfrm>
            <a:off x="467917" y="3980538"/>
            <a:ext cx="1412875" cy="640303"/>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MX" sz="2000" b="1" dirty="0" smtClean="0"/>
              <a:t>47.0%</a:t>
            </a:r>
            <a:endParaRPr lang="es-MX" sz="2000" b="1" dirty="0"/>
          </a:p>
        </p:txBody>
      </p:sp>
      <p:sp>
        <p:nvSpPr>
          <p:cNvPr id="40" name="Rectángulo 39"/>
          <p:cNvSpPr/>
          <p:nvPr/>
        </p:nvSpPr>
        <p:spPr>
          <a:xfrm>
            <a:off x="2255474" y="3959430"/>
            <a:ext cx="1363979" cy="643133"/>
          </a:xfrm>
          <a:prstGeom prst="rect">
            <a:avLst/>
          </a:prstGeom>
          <a:ln>
            <a:solidFill>
              <a:schemeClr val="tx2">
                <a:lumMod val="40000"/>
                <a:lumOff val="6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s-MX" sz="2000" b="1" dirty="0" smtClean="0"/>
              <a:t>20.0%</a:t>
            </a:r>
            <a:endParaRPr lang="es-MX" sz="2000" b="1" dirty="0"/>
          </a:p>
        </p:txBody>
      </p:sp>
      <p:sp>
        <p:nvSpPr>
          <p:cNvPr id="41" name="Rectángulo 40"/>
          <p:cNvSpPr/>
          <p:nvPr/>
        </p:nvSpPr>
        <p:spPr>
          <a:xfrm>
            <a:off x="3907474" y="3982923"/>
            <a:ext cx="1295400" cy="635532"/>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MX" sz="2000" b="1" dirty="0" smtClean="0"/>
              <a:t>32.5%</a:t>
            </a:r>
            <a:endParaRPr lang="es-MX" sz="2000" b="1" dirty="0"/>
          </a:p>
        </p:txBody>
      </p:sp>
      <p:sp>
        <p:nvSpPr>
          <p:cNvPr id="42" name="Rectángulo 41"/>
          <p:cNvSpPr/>
          <p:nvPr/>
        </p:nvSpPr>
        <p:spPr>
          <a:xfrm>
            <a:off x="5646135" y="3959430"/>
            <a:ext cx="1285760" cy="643133"/>
          </a:xfrm>
          <a:prstGeom prst="rect">
            <a:avLst/>
          </a:prstGeom>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2000" b="1" dirty="0" smtClean="0"/>
              <a:t>0.5%</a:t>
            </a:r>
            <a:endParaRPr lang="es-MX" sz="2000" b="1" dirty="0"/>
          </a:p>
        </p:txBody>
      </p:sp>
      <p:sp>
        <p:nvSpPr>
          <p:cNvPr id="43" name="Rectángulo 42"/>
          <p:cNvSpPr/>
          <p:nvPr/>
        </p:nvSpPr>
        <p:spPr>
          <a:xfrm>
            <a:off x="337279" y="4661464"/>
            <a:ext cx="1674149" cy="293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168 </a:t>
            </a:r>
            <a:r>
              <a:rPr lang="es-MX" dirty="0" smtClean="0">
                <a:solidFill>
                  <a:schemeClr val="tx1"/>
                </a:solidFill>
              </a:rPr>
              <a:t>casos </a:t>
            </a:r>
            <a:endParaRPr lang="es-MX" dirty="0">
              <a:solidFill>
                <a:schemeClr val="tx1"/>
              </a:solidFill>
            </a:endParaRPr>
          </a:p>
        </p:txBody>
      </p:sp>
      <p:sp>
        <p:nvSpPr>
          <p:cNvPr id="45" name="Rectángulo 44"/>
          <p:cNvSpPr/>
          <p:nvPr/>
        </p:nvSpPr>
        <p:spPr>
          <a:xfrm>
            <a:off x="2010672" y="4638310"/>
            <a:ext cx="1674149" cy="293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72 </a:t>
            </a:r>
            <a:r>
              <a:rPr lang="es-MX" dirty="0" smtClean="0">
                <a:solidFill>
                  <a:schemeClr val="tx1"/>
                </a:solidFill>
              </a:rPr>
              <a:t>casos </a:t>
            </a:r>
            <a:endParaRPr lang="es-MX" dirty="0">
              <a:solidFill>
                <a:schemeClr val="tx1"/>
              </a:solidFill>
            </a:endParaRPr>
          </a:p>
        </p:txBody>
      </p:sp>
      <p:sp>
        <p:nvSpPr>
          <p:cNvPr id="46" name="Rectángulo 45"/>
          <p:cNvSpPr/>
          <p:nvPr/>
        </p:nvSpPr>
        <p:spPr>
          <a:xfrm>
            <a:off x="3654285" y="4661464"/>
            <a:ext cx="1674149" cy="293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116 </a:t>
            </a:r>
            <a:r>
              <a:rPr lang="es-MX" dirty="0" smtClean="0">
                <a:solidFill>
                  <a:schemeClr val="tx1"/>
                </a:solidFill>
              </a:rPr>
              <a:t>casos </a:t>
            </a:r>
            <a:endParaRPr lang="es-MX" dirty="0">
              <a:solidFill>
                <a:schemeClr val="tx1"/>
              </a:solidFill>
            </a:endParaRPr>
          </a:p>
        </p:txBody>
      </p:sp>
      <p:sp>
        <p:nvSpPr>
          <p:cNvPr id="47" name="Rectángulo 46"/>
          <p:cNvSpPr/>
          <p:nvPr/>
        </p:nvSpPr>
        <p:spPr>
          <a:xfrm>
            <a:off x="5350587" y="4665845"/>
            <a:ext cx="1660909" cy="293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 </a:t>
            </a:r>
            <a:r>
              <a:rPr lang="es-MX" dirty="0" smtClean="0">
                <a:solidFill>
                  <a:schemeClr val="tx1"/>
                </a:solidFill>
              </a:rPr>
              <a:t>casos </a:t>
            </a:r>
            <a:endParaRPr lang="es-MX" dirty="0">
              <a:solidFill>
                <a:schemeClr val="tx1"/>
              </a:solidFill>
            </a:endParaRPr>
          </a:p>
        </p:txBody>
      </p:sp>
      <p:sp>
        <p:nvSpPr>
          <p:cNvPr id="48" name="Rectángulo 47"/>
          <p:cNvSpPr/>
          <p:nvPr/>
        </p:nvSpPr>
        <p:spPr>
          <a:xfrm>
            <a:off x="374936" y="5145272"/>
            <a:ext cx="6921050" cy="369332"/>
          </a:xfrm>
          <a:prstGeom prst="rect">
            <a:avLst/>
          </a:prstGeom>
        </p:spPr>
        <p:txBody>
          <a:bodyPr wrap="square">
            <a:spAutoFit/>
          </a:bodyPr>
          <a:lstStyle/>
          <a:p>
            <a:pPr algn="ctr"/>
            <a:r>
              <a:rPr lang="es-CO" sz="1400" b="1" dirty="0">
                <a:solidFill>
                  <a:schemeClr val="tx1">
                    <a:lumMod val="85000"/>
                    <a:lumOff val="15000"/>
                  </a:schemeClr>
                </a:solidFill>
                <a:latin typeface="Arial" panose="020B0604020202020204" pitchFamily="34" charset="0"/>
                <a:cs typeface="Arial" panose="020B0604020202020204" pitchFamily="34" charset="0"/>
              </a:rPr>
              <a:t>Casos de DNT aguda moderada y severa en menores de 5 años, por </a:t>
            </a:r>
            <a:r>
              <a:rPr lang="es-CO" b="1" dirty="0">
                <a:solidFill>
                  <a:schemeClr val="tx1">
                    <a:lumMod val="85000"/>
                    <a:lumOff val="15000"/>
                  </a:schemeClr>
                </a:solidFill>
                <a:latin typeface="Arial" panose="020B0604020202020204" pitchFamily="34" charset="0"/>
                <a:cs typeface="Arial" panose="020B0604020202020204" pitchFamily="34" charset="0"/>
              </a:rPr>
              <a:t>b</a:t>
            </a:r>
            <a:r>
              <a:rPr lang="es-CO" b="1" dirty="0" smtClean="0">
                <a:solidFill>
                  <a:schemeClr val="tx1">
                    <a:lumMod val="85000"/>
                    <a:lumOff val="15000"/>
                  </a:schemeClr>
                </a:solidFill>
                <a:latin typeface="Arial" panose="020B0604020202020204" pitchFamily="34" charset="0"/>
                <a:cs typeface="Arial" panose="020B0604020202020204" pitchFamily="34" charset="0"/>
              </a:rPr>
              <a:t>arrios</a:t>
            </a:r>
            <a:endParaRPr lang="es-CO" b="1" dirty="0">
              <a:solidFill>
                <a:schemeClr val="tx1">
                  <a:lumMod val="85000"/>
                  <a:lumOff val="15000"/>
                </a:schemeClr>
              </a:solidFill>
              <a:latin typeface="Arial" panose="020B0604020202020204" pitchFamily="34" charset="0"/>
              <a:cs typeface="Arial" panose="020B0604020202020204" pitchFamily="34" charset="0"/>
            </a:endParaRPr>
          </a:p>
        </p:txBody>
      </p:sp>
      <p:pic>
        <p:nvPicPr>
          <p:cNvPr id="49" name="Imagen 48"/>
          <p:cNvPicPr>
            <a:picLocks noChangeAspect="1"/>
          </p:cNvPicPr>
          <p:nvPr/>
        </p:nvPicPr>
        <p:blipFill>
          <a:blip r:embed="rId14"/>
          <a:stretch>
            <a:fillRect/>
          </a:stretch>
        </p:blipFill>
        <p:spPr>
          <a:xfrm>
            <a:off x="1972572" y="7855795"/>
            <a:ext cx="4231378" cy="2212439"/>
          </a:xfrm>
          <a:prstGeom prst="rect">
            <a:avLst/>
          </a:prstGeom>
          <a:solidFill>
            <a:schemeClr val="accent1">
              <a:lumMod val="20000"/>
              <a:lumOff val="80000"/>
            </a:schemeClr>
          </a:solidFill>
        </p:spPr>
      </p:pic>
      <p:pic>
        <p:nvPicPr>
          <p:cNvPr id="2" name="Imagen 1"/>
          <p:cNvPicPr>
            <a:picLocks noChangeAspect="1"/>
          </p:cNvPicPr>
          <p:nvPr/>
        </p:nvPicPr>
        <p:blipFill>
          <a:blip r:embed="rId15"/>
          <a:stretch>
            <a:fillRect/>
          </a:stretch>
        </p:blipFill>
        <p:spPr>
          <a:xfrm>
            <a:off x="3985799" y="5589625"/>
            <a:ext cx="3249450" cy="2225504"/>
          </a:xfrm>
          <a:prstGeom prst="rect">
            <a:avLst/>
          </a:prstGeom>
        </p:spPr>
      </p:pic>
      <p:pic>
        <p:nvPicPr>
          <p:cNvPr id="3" name="Imagen 2"/>
          <p:cNvPicPr>
            <a:picLocks noChangeAspect="1"/>
          </p:cNvPicPr>
          <p:nvPr/>
        </p:nvPicPr>
        <p:blipFill>
          <a:blip r:embed="rId16"/>
          <a:stretch>
            <a:fillRect/>
          </a:stretch>
        </p:blipFill>
        <p:spPr>
          <a:xfrm>
            <a:off x="638433" y="5589624"/>
            <a:ext cx="3269041" cy="2227650"/>
          </a:xfrm>
          <a:prstGeom prst="rect">
            <a:avLst/>
          </a:prstGeom>
          <a:solidFill>
            <a:schemeClr val="accent1">
              <a:lumMod val="20000"/>
              <a:lumOff val="80000"/>
            </a:schemeClr>
          </a:solidFill>
        </p:spPr>
      </p:pic>
      <p:pic>
        <p:nvPicPr>
          <p:cNvPr id="4" name="Imagen 3"/>
          <p:cNvPicPr>
            <a:picLocks noChangeAspect="1"/>
          </p:cNvPicPr>
          <p:nvPr/>
        </p:nvPicPr>
        <p:blipFill>
          <a:blip r:embed="rId17"/>
          <a:stretch>
            <a:fillRect/>
          </a:stretch>
        </p:blipFill>
        <p:spPr>
          <a:xfrm>
            <a:off x="909466" y="14346734"/>
            <a:ext cx="6748857" cy="4810245"/>
          </a:xfrm>
          <a:prstGeom prst="rect">
            <a:avLst/>
          </a:prstGeom>
        </p:spPr>
      </p:pic>
    </p:spTree>
    <p:extLst>
      <p:ext uri="{BB962C8B-B14F-4D97-AF65-F5344CB8AC3E}">
        <p14:creationId xmlns:p14="http://schemas.microsoft.com/office/powerpoint/2010/main" val="258237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p:nvPr/>
        </p:nvSpPr>
        <p:spPr>
          <a:xfrm>
            <a:off x="-4863" y="0"/>
            <a:ext cx="2468028" cy="3136706"/>
          </a:xfrm>
          <a:custGeom>
            <a:avLst/>
            <a:gdLst/>
            <a:ahLst/>
            <a:cxnLst/>
            <a:rect l="l" t="t" r="r" b="b"/>
            <a:pathLst>
              <a:path w="2468028" h="3136706">
                <a:moveTo>
                  <a:pt x="2468028" y="0"/>
                </a:moveTo>
                <a:lnTo>
                  <a:pt x="4863" y="0"/>
                </a:lnTo>
                <a:lnTo>
                  <a:pt x="4863" y="3136706"/>
                </a:lnTo>
                <a:lnTo>
                  <a:pt x="2468028" y="3136706"/>
                </a:lnTo>
                <a:lnTo>
                  <a:pt x="2468028" y="0"/>
                </a:lnTo>
                <a:close/>
              </a:path>
            </a:pathLst>
          </a:custGeom>
          <a:solidFill>
            <a:srgbClr val="43B4D5"/>
          </a:solidFill>
        </p:spPr>
        <p:txBody>
          <a:bodyPr wrap="square" lIns="0" tIns="0" rIns="0" bIns="0" rtlCol="0">
            <a:noAutofit/>
          </a:bodyPr>
          <a:lstStyle/>
          <a:p>
            <a:endParaRPr/>
          </a:p>
        </p:txBody>
      </p:sp>
      <p:sp>
        <p:nvSpPr>
          <p:cNvPr id="27" name="object 27"/>
          <p:cNvSpPr/>
          <p:nvPr/>
        </p:nvSpPr>
        <p:spPr>
          <a:xfrm>
            <a:off x="525337" y="504953"/>
            <a:ext cx="992256" cy="164839"/>
          </a:xfrm>
          <a:custGeom>
            <a:avLst/>
            <a:gdLst/>
            <a:ahLst/>
            <a:cxnLst/>
            <a:rect l="l" t="t" r="r" b="b"/>
            <a:pathLst>
              <a:path w="992256" h="164839">
                <a:moveTo>
                  <a:pt x="58195" y="159266"/>
                </a:moveTo>
                <a:lnTo>
                  <a:pt x="78407" y="159266"/>
                </a:lnTo>
                <a:lnTo>
                  <a:pt x="78407" y="34143"/>
                </a:lnTo>
                <a:lnTo>
                  <a:pt x="162053" y="159266"/>
                </a:lnTo>
                <a:lnTo>
                  <a:pt x="183673" y="159266"/>
                </a:lnTo>
                <a:lnTo>
                  <a:pt x="183673" y="0"/>
                </a:lnTo>
                <a:lnTo>
                  <a:pt x="163471" y="0"/>
                </a:lnTo>
                <a:lnTo>
                  <a:pt x="163471" y="125022"/>
                </a:lnTo>
                <a:lnTo>
                  <a:pt x="79815" y="0"/>
                </a:lnTo>
                <a:lnTo>
                  <a:pt x="58195" y="0"/>
                </a:lnTo>
                <a:lnTo>
                  <a:pt x="58195" y="159266"/>
                </a:lnTo>
                <a:close/>
              </a:path>
              <a:path w="992256" h="164839">
                <a:moveTo>
                  <a:pt x="241058" y="18844"/>
                </a:moveTo>
                <a:lnTo>
                  <a:pt x="327429" y="18844"/>
                </a:lnTo>
                <a:lnTo>
                  <a:pt x="327429" y="0"/>
                </a:lnTo>
                <a:lnTo>
                  <a:pt x="219984" y="0"/>
                </a:lnTo>
                <a:lnTo>
                  <a:pt x="219984" y="159266"/>
                </a:lnTo>
                <a:lnTo>
                  <a:pt x="241058" y="159266"/>
                </a:lnTo>
                <a:lnTo>
                  <a:pt x="241058" y="86928"/>
                </a:lnTo>
                <a:lnTo>
                  <a:pt x="315798" y="86928"/>
                </a:lnTo>
                <a:lnTo>
                  <a:pt x="315798" y="68083"/>
                </a:lnTo>
                <a:lnTo>
                  <a:pt x="241058" y="68083"/>
                </a:lnTo>
                <a:lnTo>
                  <a:pt x="241058" y="18844"/>
                </a:lnTo>
                <a:close/>
              </a:path>
              <a:path w="992256" h="164839">
                <a:moveTo>
                  <a:pt x="386515" y="30698"/>
                </a:moveTo>
                <a:lnTo>
                  <a:pt x="389183" y="28301"/>
                </a:lnTo>
                <a:lnTo>
                  <a:pt x="399962" y="21089"/>
                </a:lnTo>
                <a:lnTo>
                  <a:pt x="411909" y="16749"/>
                </a:lnTo>
                <a:lnTo>
                  <a:pt x="425025" y="15298"/>
                </a:lnTo>
                <a:lnTo>
                  <a:pt x="429359" y="15452"/>
                </a:lnTo>
                <a:lnTo>
                  <a:pt x="441969" y="17882"/>
                </a:lnTo>
                <a:lnTo>
                  <a:pt x="453434" y="23302"/>
                </a:lnTo>
                <a:lnTo>
                  <a:pt x="465904" y="34577"/>
                </a:lnTo>
                <a:lnTo>
                  <a:pt x="472663" y="45794"/>
                </a:lnTo>
                <a:lnTo>
                  <a:pt x="475691" y="53816"/>
                </a:lnTo>
                <a:lnTo>
                  <a:pt x="478352" y="66104"/>
                </a:lnTo>
                <a:lnTo>
                  <a:pt x="479239" y="79734"/>
                </a:lnTo>
                <a:lnTo>
                  <a:pt x="478374" y="93519"/>
                </a:lnTo>
                <a:lnTo>
                  <a:pt x="475526" y="106578"/>
                </a:lnTo>
                <a:lnTo>
                  <a:pt x="470691" y="117828"/>
                </a:lnTo>
                <a:lnTo>
                  <a:pt x="463869" y="127251"/>
                </a:lnTo>
                <a:lnTo>
                  <a:pt x="460536" y="130588"/>
                </a:lnTo>
                <a:lnTo>
                  <a:pt x="450088" y="138021"/>
                </a:lnTo>
                <a:lnTo>
                  <a:pt x="438145" y="142481"/>
                </a:lnTo>
                <a:lnTo>
                  <a:pt x="424812" y="162002"/>
                </a:lnTo>
                <a:lnTo>
                  <a:pt x="439520" y="160687"/>
                </a:lnTo>
                <a:lnTo>
                  <a:pt x="451790" y="157405"/>
                </a:lnTo>
                <a:lnTo>
                  <a:pt x="463484" y="152174"/>
                </a:lnTo>
                <a:lnTo>
                  <a:pt x="475516" y="143716"/>
                </a:lnTo>
                <a:lnTo>
                  <a:pt x="484160" y="134394"/>
                </a:lnTo>
                <a:lnTo>
                  <a:pt x="491153" y="123198"/>
                </a:lnTo>
                <a:lnTo>
                  <a:pt x="493775" y="117618"/>
                </a:lnTo>
                <a:lnTo>
                  <a:pt x="497788" y="105869"/>
                </a:lnTo>
                <a:lnTo>
                  <a:pt x="500185" y="93285"/>
                </a:lnTo>
                <a:lnTo>
                  <a:pt x="500981" y="79836"/>
                </a:lnTo>
                <a:lnTo>
                  <a:pt x="500824" y="73746"/>
                </a:lnTo>
                <a:lnTo>
                  <a:pt x="499330" y="60678"/>
                </a:lnTo>
                <a:lnTo>
                  <a:pt x="496270" y="48452"/>
                </a:lnTo>
                <a:lnTo>
                  <a:pt x="491660" y="37081"/>
                </a:lnTo>
                <a:lnTo>
                  <a:pt x="483811" y="24478"/>
                </a:lnTo>
                <a:lnTo>
                  <a:pt x="475100" y="15236"/>
                </a:lnTo>
                <a:lnTo>
                  <a:pt x="464680" y="7699"/>
                </a:lnTo>
                <a:lnTo>
                  <a:pt x="450503" y="1196"/>
                </a:lnTo>
                <a:lnTo>
                  <a:pt x="438128" y="-1825"/>
                </a:lnTo>
                <a:lnTo>
                  <a:pt x="424924" y="-2836"/>
                </a:lnTo>
                <a:lnTo>
                  <a:pt x="415435" y="-2365"/>
                </a:lnTo>
                <a:lnTo>
                  <a:pt x="402365" y="54"/>
                </a:lnTo>
                <a:lnTo>
                  <a:pt x="390427" y="4531"/>
                </a:lnTo>
                <a:lnTo>
                  <a:pt x="379622" y="11065"/>
                </a:lnTo>
                <a:lnTo>
                  <a:pt x="371765" y="62772"/>
                </a:lnTo>
                <a:lnTo>
                  <a:pt x="374888" y="49781"/>
                </a:lnTo>
                <a:lnTo>
                  <a:pt x="379805" y="39089"/>
                </a:lnTo>
                <a:lnTo>
                  <a:pt x="386515" y="30698"/>
                </a:lnTo>
                <a:close/>
              </a:path>
              <a:path w="992256" h="164839">
                <a:moveTo>
                  <a:pt x="438145" y="142481"/>
                </a:moveTo>
                <a:lnTo>
                  <a:pt x="424701" y="143968"/>
                </a:lnTo>
                <a:lnTo>
                  <a:pt x="420199" y="143807"/>
                </a:lnTo>
                <a:lnTo>
                  <a:pt x="407329" y="141317"/>
                </a:lnTo>
                <a:lnTo>
                  <a:pt x="395884" y="135827"/>
                </a:lnTo>
                <a:lnTo>
                  <a:pt x="385867" y="127352"/>
                </a:lnTo>
                <a:lnTo>
                  <a:pt x="380195" y="120090"/>
                </a:lnTo>
                <a:lnTo>
                  <a:pt x="374745" y="109127"/>
                </a:lnTo>
                <a:lnTo>
                  <a:pt x="371476" y="96452"/>
                </a:lnTo>
                <a:lnTo>
                  <a:pt x="370386" y="82064"/>
                </a:lnTo>
                <a:lnTo>
                  <a:pt x="370438" y="78064"/>
                </a:lnTo>
                <a:lnTo>
                  <a:pt x="371765" y="62772"/>
                </a:lnTo>
                <a:lnTo>
                  <a:pt x="379622" y="11065"/>
                </a:lnTo>
                <a:lnTo>
                  <a:pt x="369951" y="19655"/>
                </a:lnTo>
                <a:lnTo>
                  <a:pt x="361442" y="30592"/>
                </a:lnTo>
                <a:lnTo>
                  <a:pt x="355848" y="41408"/>
                </a:lnTo>
                <a:lnTo>
                  <a:pt x="351852" y="53525"/>
                </a:lnTo>
                <a:lnTo>
                  <a:pt x="349454" y="66942"/>
                </a:lnTo>
                <a:lnTo>
                  <a:pt x="348654" y="81659"/>
                </a:lnTo>
                <a:lnTo>
                  <a:pt x="348695" y="84473"/>
                </a:lnTo>
                <a:lnTo>
                  <a:pt x="349959" y="97219"/>
                </a:lnTo>
                <a:lnTo>
                  <a:pt x="352987" y="109553"/>
                </a:lnTo>
                <a:lnTo>
                  <a:pt x="357783" y="121476"/>
                </a:lnTo>
                <a:lnTo>
                  <a:pt x="365589" y="134110"/>
                </a:lnTo>
                <a:lnTo>
                  <a:pt x="374235" y="143422"/>
                </a:lnTo>
                <a:lnTo>
                  <a:pt x="384611" y="151161"/>
                </a:lnTo>
                <a:lnTo>
                  <a:pt x="399154" y="157953"/>
                </a:lnTo>
                <a:lnTo>
                  <a:pt x="411538" y="160987"/>
                </a:lnTo>
                <a:lnTo>
                  <a:pt x="424812" y="162002"/>
                </a:lnTo>
                <a:lnTo>
                  <a:pt x="438145" y="142481"/>
                </a:lnTo>
                <a:close/>
              </a:path>
              <a:path w="992256" h="164839">
                <a:moveTo>
                  <a:pt x="623167" y="94729"/>
                </a:moveTo>
                <a:lnTo>
                  <a:pt x="620330" y="92095"/>
                </a:lnTo>
                <a:lnTo>
                  <a:pt x="616075" y="89460"/>
                </a:lnTo>
                <a:lnTo>
                  <a:pt x="610502" y="86826"/>
                </a:lnTo>
                <a:lnTo>
                  <a:pt x="623650" y="84007"/>
                </a:lnTo>
                <a:lnTo>
                  <a:pt x="635410" y="79003"/>
                </a:lnTo>
                <a:lnTo>
                  <a:pt x="644341" y="72034"/>
                </a:lnTo>
                <a:lnTo>
                  <a:pt x="647803" y="67887"/>
                </a:lnTo>
                <a:lnTo>
                  <a:pt x="653497" y="56564"/>
                </a:lnTo>
                <a:lnTo>
                  <a:pt x="655385" y="43464"/>
                </a:lnTo>
                <a:lnTo>
                  <a:pt x="655385" y="34649"/>
                </a:lnTo>
                <a:lnTo>
                  <a:pt x="653156" y="26645"/>
                </a:lnTo>
                <a:lnTo>
                  <a:pt x="648698" y="19452"/>
                </a:lnTo>
                <a:lnTo>
                  <a:pt x="644341" y="12157"/>
                </a:lnTo>
                <a:lnTo>
                  <a:pt x="638364" y="7193"/>
                </a:lnTo>
                <a:lnTo>
                  <a:pt x="631069" y="4255"/>
                </a:lnTo>
                <a:lnTo>
                  <a:pt x="625603" y="2567"/>
                </a:lnTo>
                <a:lnTo>
                  <a:pt x="613656" y="641"/>
                </a:lnTo>
                <a:lnTo>
                  <a:pt x="598648" y="0"/>
                </a:lnTo>
                <a:lnTo>
                  <a:pt x="528032" y="0"/>
                </a:lnTo>
                <a:lnTo>
                  <a:pt x="528032" y="159266"/>
                </a:lnTo>
                <a:lnTo>
                  <a:pt x="549105" y="159266"/>
                </a:lnTo>
                <a:lnTo>
                  <a:pt x="549105" y="88549"/>
                </a:lnTo>
                <a:lnTo>
                  <a:pt x="573522" y="88549"/>
                </a:lnTo>
                <a:lnTo>
                  <a:pt x="549105" y="70312"/>
                </a:lnTo>
                <a:lnTo>
                  <a:pt x="549105" y="17628"/>
                </a:lnTo>
                <a:lnTo>
                  <a:pt x="601431" y="17649"/>
                </a:lnTo>
                <a:lnTo>
                  <a:pt x="615522" y="19654"/>
                </a:lnTo>
                <a:lnTo>
                  <a:pt x="625396" y="24923"/>
                </a:lnTo>
                <a:lnTo>
                  <a:pt x="630867" y="29685"/>
                </a:lnTo>
                <a:lnTo>
                  <a:pt x="633602" y="35966"/>
                </a:lnTo>
                <a:lnTo>
                  <a:pt x="633602" y="48631"/>
                </a:lnTo>
                <a:lnTo>
                  <a:pt x="632184" y="53392"/>
                </a:lnTo>
                <a:lnTo>
                  <a:pt x="629347" y="57749"/>
                </a:lnTo>
                <a:lnTo>
                  <a:pt x="626611" y="62105"/>
                </a:lnTo>
                <a:lnTo>
                  <a:pt x="622457" y="65348"/>
                </a:lnTo>
                <a:lnTo>
                  <a:pt x="616986" y="67273"/>
                </a:lnTo>
                <a:lnTo>
                  <a:pt x="611617" y="69299"/>
                </a:lnTo>
                <a:lnTo>
                  <a:pt x="604018" y="70312"/>
                </a:lnTo>
                <a:lnTo>
                  <a:pt x="594393" y="70312"/>
                </a:lnTo>
                <a:lnTo>
                  <a:pt x="588517" y="90068"/>
                </a:lnTo>
                <a:lnTo>
                  <a:pt x="591759" y="91487"/>
                </a:lnTo>
                <a:lnTo>
                  <a:pt x="594900" y="93513"/>
                </a:lnTo>
                <a:lnTo>
                  <a:pt x="598041" y="95539"/>
                </a:lnTo>
                <a:lnTo>
                  <a:pt x="601587" y="99085"/>
                </a:lnTo>
                <a:lnTo>
                  <a:pt x="605639" y="104151"/>
                </a:lnTo>
                <a:lnTo>
                  <a:pt x="612781" y="114023"/>
                </a:lnTo>
                <a:lnTo>
                  <a:pt x="620836" y="126136"/>
                </a:lnTo>
                <a:lnTo>
                  <a:pt x="641910" y="159266"/>
                </a:lnTo>
                <a:lnTo>
                  <a:pt x="668353" y="159266"/>
                </a:lnTo>
                <a:lnTo>
                  <a:pt x="640694" y="115904"/>
                </a:lnTo>
                <a:lnTo>
                  <a:pt x="639440" y="113991"/>
                </a:lnTo>
                <a:lnTo>
                  <a:pt x="631528" y="103456"/>
                </a:lnTo>
                <a:lnTo>
                  <a:pt x="623167" y="94729"/>
                </a:lnTo>
                <a:close/>
              </a:path>
              <a:path w="992256" h="164839">
                <a:moveTo>
                  <a:pt x="594393" y="70312"/>
                </a:moveTo>
                <a:lnTo>
                  <a:pt x="549105" y="70312"/>
                </a:lnTo>
                <a:lnTo>
                  <a:pt x="573522" y="88549"/>
                </a:lnTo>
                <a:lnTo>
                  <a:pt x="578993" y="88549"/>
                </a:lnTo>
                <a:lnTo>
                  <a:pt x="582843" y="88751"/>
                </a:lnTo>
                <a:lnTo>
                  <a:pt x="585275" y="89258"/>
                </a:lnTo>
                <a:lnTo>
                  <a:pt x="588517" y="90068"/>
                </a:lnTo>
                <a:lnTo>
                  <a:pt x="594393" y="70312"/>
                </a:lnTo>
                <a:close/>
              </a:path>
              <a:path w="992256" h="164839">
                <a:moveTo>
                  <a:pt x="687502" y="159266"/>
                </a:moveTo>
                <a:lnTo>
                  <a:pt x="707866" y="159266"/>
                </a:lnTo>
                <a:lnTo>
                  <a:pt x="707866" y="23707"/>
                </a:lnTo>
                <a:lnTo>
                  <a:pt x="753964" y="159266"/>
                </a:lnTo>
                <a:lnTo>
                  <a:pt x="772910" y="159266"/>
                </a:lnTo>
                <a:lnTo>
                  <a:pt x="819211" y="25936"/>
                </a:lnTo>
                <a:lnTo>
                  <a:pt x="819211" y="159266"/>
                </a:lnTo>
                <a:lnTo>
                  <a:pt x="839474" y="159266"/>
                </a:lnTo>
                <a:lnTo>
                  <a:pt x="839474" y="0"/>
                </a:lnTo>
                <a:lnTo>
                  <a:pt x="811207" y="0"/>
                </a:lnTo>
                <a:lnTo>
                  <a:pt x="773011" y="110838"/>
                </a:lnTo>
                <a:lnTo>
                  <a:pt x="772384" y="112671"/>
                </a:lnTo>
                <a:lnTo>
                  <a:pt x="767779" y="126352"/>
                </a:lnTo>
                <a:lnTo>
                  <a:pt x="764602" y="136369"/>
                </a:lnTo>
                <a:lnTo>
                  <a:pt x="762981" y="131101"/>
                </a:lnTo>
                <a:lnTo>
                  <a:pt x="760448" y="123300"/>
                </a:lnTo>
                <a:lnTo>
                  <a:pt x="757003" y="112763"/>
                </a:lnTo>
                <a:lnTo>
                  <a:pt x="719213" y="0"/>
                </a:lnTo>
                <a:lnTo>
                  <a:pt x="687502" y="0"/>
                </a:lnTo>
                <a:lnTo>
                  <a:pt x="687502" y="159266"/>
                </a:lnTo>
                <a:close/>
              </a:path>
              <a:path w="992256" h="164839">
                <a:moveTo>
                  <a:pt x="894488" y="140422"/>
                </a:moveTo>
                <a:lnTo>
                  <a:pt x="894488" y="86218"/>
                </a:lnTo>
                <a:lnTo>
                  <a:pt x="982632" y="86218"/>
                </a:lnTo>
                <a:lnTo>
                  <a:pt x="982632" y="67576"/>
                </a:lnTo>
                <a:lnTo>
                  <a:pt x="894488" y="67576"/>
                </a:lnTo>
                <a:lnTo>
                  <a:pt x="894488" y="18844"/>
                </a:lnTo>
                <a:lnTo>
                  <a:pt x="988609" y="18844"/>
                </a:lnTo>
                <a:lnTo>
                  <a:pt x="988609" y="0"/>
                </a:lnTo>
                <a:lnTo>
                  <a:pt x="873414" y="0"/>
                </a:lnTo>
                <a:lnTo>
                  <a:pt x="873414" y="159266"/>
                </a:lnTo>
                <a:lnTo>
                  <a:pt x="992256" y="159266"/>
                </a:lnTo>
                <a:lnTo>
                  <a:pt x="992256" y="140422"/>
                </a:lnTo>
                <a:lnTo>
                  <a:pt x="894488" y="140422"/>
                </a:lnTo>
                <a:close/>
              </a:path>
              <a:path w="992256" h="164839">
                <a:moveTo>
                  <a:pt x="0" y="0"/>
                </a:moveTo>
                <a:lnTo>
                  <a:pt x="0" y="159266"/>
                </a:lnTo>
                <a:lnTo>
                  <a:pt x="21073" y="159266"/>
                </a:lnTo>
                <a:lnTo>
                  <a:pt x="21073" y="0"/>
                </a:lnTo>
                <a:lnTo>
                  <a:pt x="0" y="0"/>
                </a:lnTo>
                <a:close/>
              </a:path>
            </a:pathLst>
          </a:custGeom>
          <a:solidFill>
            <a:srgbClr val="FFFFFF"/>
          </a:solidFill>
        </p:spPr>
        <p:txBody>
          <a:bodyPr wrap="square" lIns="0" tIns="0" rIns="0" bIns="0" rtlCol="0">
            <a:noAutofit/>
          </a:bodyPr>
          <a:lstStyle/>
          <a:p>
            <a:endParaRPr/>
          </a:p>
        </p:txBody>
      </p:sp>
      <p:sp>
        <p:nvSpPr>
          <p:cNvPr id="28" name="object 28"/>
          <p:cNvSpPr/>
          <p:nvPr/>
        </p:nvSpPr>
        <p:spPr>
          <a:xfrm>
            <a:off x="1669769" y="644463"/>
            <a:ext cx="25632" cy="19756"/>
          </a:xfrm>
          <a:custGeom>
            <a:avLst/>
            <a:gdLst/>
            <a:ahLst/>
            <a:cxnLst/>
            <a:rect l="l" t="t" r="r" b="b"/>
            <a:pathLst>
              <a:path w="25632" h="19756">
                <a:moveTo>
                  <a:pt x="0" y="19756"/>
                </a:moveTo>
                <a:lnTo>
                  <a:pt x="422" y="19755"/>
                </a:lnTo>
                <a:lnTo>
                  <a:pt x="13801" y="19052"/>
                </a:lnTo>
                <a:lnTo>
                  <a:pt x="25632" y="17020"/>
                </a:lnTo>
                <a:lnTo>
                  <a:pt x="16311" y="0"/>
                </a:lnTo>
                <a:lnTo>
                  <a:pt x="8105" y="911"/>
                </a:lnTo>
                <a:lnTo>
                  <a:pt x="0" y="19756"/>
                </a:lnTo>
                <a:close/>
              </a:path>
            </a:pathLst>
          </a:custGeom>
          <a:solidFill>
            <a:srgbClr val="FFFFFF"/>
          </a:solidFill>
        </p:spPr>
        <p:txBody>
          <a:bodyPr wrap="square" lIns="0" tIns="0" rIns="0" bIns="0" rtlCol="0">
            <a:noAutofit/>
          </a:bodyPr>
          <a:lstStyle/>
          <a:p>
            <a:endParaRPr/>
          </a:p>
        </p:txBody>
      </p:sp>
      <p:sp>
        <p:nvSpPr>
          <p:cNvPr id="29" name="object 29"/>
          <p:cNvSpPr/>
          <p:nvPr/>
        </p:nvSpPr>
        <p:spPr>
          <a:xfrm>
            <a:off x="1773211" y="504953"/>
            <a:ext cx="118842" cy="159266"/>
          </a:xfrm>
          <a:custGeom>
            <a:avLst/>
            <a:gdLst/>
            <a:ahLst/>
            <a:cxnLst/>
            <a:rect l="l" t="t" r="r" b="b"/>
            <a:pathLst>
              <a:path w="118842" h="159266">
                <a:moveTo>
                  <a:pt x="21073" y="140422"/>
                </a:moveTo>
                <a:lnTo>
                  <a:pt x="21073" y="86218"/>
                </a:lnTo>
                <a:lnTo>
                  <a:pt x="109217" y="86218"/>
                </a:lnTo>
                <a:lnTo>
                  <a:pt x="109217" y="67576"/>
                </a:lnTo>
                <a:lnTo>
                  <a:pt x="21073" y="67576"/>
                </a:lnTo>
                <a:lnTo>
                  <a:pt x="21073" y="18844"/>
                </a:lnTo>
                <a:lnTo>
                  <a:pt x="115194" y="18844"/>
                </a:lnTo>
                <a:lnTo>
                  <a:pt x="115194" y="0"/>
                </a:lnTo>
                <a:lnTo>
                  <a:pt x="0" y="0"/>
                </a:lnTo>
                <a:lnTo>
                  <a:pt x="0" y="159266"/>
                </a:lnTo>
                <a:lnTo>
                  <a:pt x="118842" y="159266"/>
                </a:lnTo>
                <a:lnTo>
                  <a:pt x="118842" y="140422"/>
                </a:lnTo>
                <a:lnTo>
                  <a:pt x="21073" y="140422"/>
                </a:lnTo>
                <a:close/>
              </a:path>
            </a:pathLst>
          </a:custGeom>
          <a:solidFill>
            <a:srgbClr val="FFFFFF"/>
          </a:solidFill>
        </p:spPr>
        <p:txBody>
          <a:bodyPr wrap="square" lIns="0" tIns="0" rIns="0" bIns="0" rtlCol="0">
            <a:noAutofit/>
          </a:bodyPr>
          <a:lstStyle/>
          <a:p>
            <a:endParaRPr/>
          </a:p>
        </p:txBody>
      </p:sp>
      <p:sp>
        <p:nvSpPr>
          <p:cNvPr id="30" name="object 30"/>
          <p:cNvSpPr/>
          <p:nvPr/>
        </p:nvSpPr>
        <p:spPr>
          <a:xfrm>
            <a:off x="1612323" y="504953"/>
            <a:ext cx="131607" cy="159266"/>
          </a:xfrm>
          <a:custGeom>
            <a:avLst/>
            <a:gdLst/>
            <a:ahLst/>
            <a:cxnLst/>
            <a:rect l="l" t="t" r="r" b="b"/>
            <a:pathLst>
              <a:path w="131607" h="159266">
                <a:moveTo>
                  <a:pt x="96755" y="152073"/>
                </a:moveTo>
                <a:lnTo>
                  <a:pt x="102024" y="148527"/>
                </a:lnTo>
                <a:lnTo>
                  <a:pt x="107292" y="145082"/>
                </a:lnTo>
                <a:lnTo>
                  <a:pt x="112155" y="140219"/>
                </a:lnTo>
                <a:lnTo>
                  <a:pt x="116512" y="134140"/>
                </a:lnTo>
                <a:lnTo>
                  <a:pt x="116643" y="133958"/>
                </a:lnTo>
                <a:lnTo>
                  <a:pt x="122644" y="123604"/>
                </a:lnTo>
                <a:lnTo>
                  <a:pt x="127454" y="110939"/>
                </a:lnTo>
                <a:lnTo>
                  <a:pt x="129054" y="104638"/>
                </a:lnTo>
                <a:lnTo>
                  <a:pt x="130963" y="92330"/>
                </a:lnTo>
                <a:lnTo>
                  <a:pt x="131607" y="78721"/>
                </a:lnTo>
                <a:lnTo>
                  <a:pt x="131607" y="78507"/>
                </a:lnTo>
                <a:lnTo>
                  <a:pt x="130914" y="64942"/>
                </a:lnTo>
                <a:lnTo>
                  <a:pt x="128862" y="52424"/>
                </a:lnTo>
                <a:lnTo>
                  <a:pt x="125427" y="40931"/>
                </a:lnTo>
                <a:lnTo>
                  <a:pt x="122171" y="33513"/>
                </a:lnTo>
                <a:lnTo>
                  <a:pt x="115314" y="22719"/>
                </a:lnTo>
                <a:lnTo>
                  <a:pt x="106583" y="13677"/>
                </a:lnTo>
                <a:lnTo>
                  <a:pt x="95594" y="6579"/>
                </a:lnTo>
                <a:lnTo>
                  <a:pt x="83179" y="2330"/>
                </a:lnTo>
                <a:lnTo>
                  <a:pt x="69685" y="475"/>
                </a:lnTo>
                <a:lnTo>
                  <a:pt x="54811" y="0"/>
                </a:lnTo>
                <a:lnTo>
                  <a:pt x="0" y="0"/>
                </a:lnTo>
                <a:lnTo>
                  <a:pt x="0" y="159266"/>
                </a:lnTo>
                <a:lnTo>
                  <a:pt x="57445" y="159266"/>
                </a:lnTo>
                <a:lnTo>
                  <a:pt x="65550" y="140422"/>
                </a:lnTo>
                <a:lnTo>
                  <a:pt x="21073" y="140422"/>
                </a:lnTo>
                <a:lnTo>
                  <a:pt x="21073" y="18844"/>
                </a:lnTo>
                <a:lnTo>
                  <a:pt x="57257" y="18861"/>
                </a:lnTo>
                <a:lnTo>
                  <a:pt x="71717" y="19753"/>
                </a:lnTo>
                <a:lnTo>
                  <a:pt x="81761" y="22086"/>
                </a:lnTo>
                <a:lnTo>
                  <a:pt x="93145" y="29334"/>
                </a:lnTo>
                <a:lnTo>
                  <a:pt x="101720" y="40019"/>
                </a:lnTo>
                <a:lnTo>
                  <a:pt x="106492" y="50933"/>
                </a:lnTo>
                <a:lnTo>
                  <a:pt x="109068" y="63478"/>
                </a:lnTo>
                <a:lnTo>
                  <a:pt x="109926" y="78417"/>
                </a:lnTo>
                <a:lnTo>
                  <a:pt x="109789" y="84753"/>
                </a:lnTo>
                <a:lnTo>
                  <a:pt x="108465" y="97854"/>
                </a:lnTo>
                <a:lnTo>
                  <a:pt x="105772" y="109116"/>
                </a:lnTo>
                <a:lnTo>
                  <a:pt x="102935" y="117525"/>
                </a:lnTo>
                <a:lnTo>
                  <a:pt x="99085" y="124313"/>
                </a:lnTo>
                <a:lnTo>
                  <a:pt x="94020" y="129277"/>
                </a:lnTo>
                <a:lnTo>
                  <a:pt x="90474" y="132823"/>
                </a:lnTo>
                <a:lnTo>
                  <a:pt x="85712" y="135559"/>
                </a:lnTo>
                <a:lnTo>
                  <a:pt x="79734" y="137585"/>
                </a:lnTo>
                <a:lnTo>
                  <a:pt x="73757" y="139510"/>
                </a:lnTo>
                <a:lnTo>
                  <a:pt x="83078" y="156531"/>
                </a:lnTo>
                <a:lnTo>
                  <a:pt x="90474" y="154707"/>
                </a:lnTo>
                <a:lnTo>
                  <a:pt x="96755" y="152073"/>
                </a:lnTo>
                <a:close/>
              </a:path>
            </a:pathLst>
          </a:custGeom>
          <a:solidFill>
            <a:srgbClr val="FFFFFF"/>
          </a:solidFill>
        </p:spPr>
        <p:txBody>
          <a:bodyPr wrap="square" lIns="0" tIns="0" rIns="0" bIns="0" rtlCol="0">
            <a:noAutofit/>
          </a:bodyPr>
          <a:lstStyle/>
          <a:p>
            <a:endParaRPr/>
          </a:p>
        </p:txBody>
      </p:sp>
      <p:sp>
        <p:nvSpPr>
          <p:cNvPr id="31" name="object 31"/>
          <p:cNvSpPr/>
          <p:nvPr/>
        </p:nvSpPr>
        <p:spPr>
          <a:xfrm>
            <a:off x="521031" y="807985"/>
            <a:ext cx="1195236" cy="288240"/>
          </a:xfrm>
          <a:custGeom>
            <a:avLst/>
            <a:gdLst/>
            <a:ahLst/>
            <a:cxnLst/>
            <a:rect l="l" t="t" r="r" b="b"/>
            <a:pathLst>
              <a:path w="1195236" h="288240">
                <a:moveTo>
                  <a:pt x="1186390" y="206744"/>
                </a:moveTo>
                <a:lnTo>
                  <a:pt x="1181365" y="195514"/>
                </a:lnTo>
                <a:lnTo>
                  <a:pt x="1177460" y="183440"/>
                </a:lnTo>
                <a:lnTo>
                  <a:pt x="1174673" y="170522"/>
                </a:lnTo>
                <a:lnTo>
                  <a:pt x="1173001" y="156757"/>
                </a:lnTo>
                <a:lnTo>
                  <a:pt x="1173863" y="248525"/>
                </a:lnTo>
                <a:lnTo>
                  <a:pt x="1175830" y="250625"/>
                </a:lnTo>
                <a:lnTo>
                  <a:pt x="1185179" y="259432"/>
                </a:lnTo>
                <a:lnTo>
                  <a:pt x="1195236" y="267069"/>
                </a:lnTo>
                <a:lnTo>
                  <a:pt x="1192537" y="217133"/>
                </a:lnTo>
                <a:lnTo>
                  <a:pt x="1186390" y="206744"/>
                </a:lnTo>
                <a:close/>
              </a:path>
              <a:path w="1195236" h="288240">
                <a:moveTo>
                  <a:pt x="1172445" y="142144"/>
                </a:moveTo>
                <a:lnTo>
                  <a:pt x="1173023" y="127420"/>
                </a:lnTo>
                <a:lnTo>
                  <a:pt x="1174729" y="113719"/>
                </a:lnTo>
                <a:lnTo>
                  <a:pt x="1177567" y="100842"/>
                </a:lnTo>
                <a:lnTo>
                  <a:pt x="1181540" y="88788"/>
                </a:lnTo>
                <a:lnTo>
                  <a:pt x="1186652" y="77556"/>
                </a:lnTo>
                <a:lnTo>
                  <a:pt x="1192906" y="67142"/>
                </a:lnTo>
                <a:lnTo>
                  <a:pt x="1200306" y="57546"/>
                </a:lnTo>
                <a:lnTo>
                  <a:pt x="1212110" y="45948"/>
                </a:lnTo>
                <a:lnTo>
                  <a:pt x="1222531" y="38525"/>
                </a:lnTo>
                <a:lnTo>
                  <a:pt x="1233818" y="32751"/>
                </a:lnTo>
                <a:lnTo>
                  <a:pt x="1245968" y="28627"/>
                </a:lnTo>
                <a:lnTo>
                  <a:pt x="1258979" y="26153"/>
                </a:lnTo>
                <a:lnTo>
                  <a:pt x="1272848" y="25328"/>
                </a:lnTo>
                <a:lnTo>
                  <a:pt x="1275149" y="25348"/>
                </a:lnTo>
                <a:lnTo>
                  <a:pt x="1289369" y="26409"/>
                </a:lnTo>
                <a:lnTo>
                  <a:pt x="1302537" y="29087"/>
                </a:lnTo>
                <a:lnTo>
                  <a:pt x="1314657" y="33381"/>
                </a:lnTo>
                <a:lnTo>
                  <a:pt x="1325734" y="39287"/>
                </a:lnTo>
                <a:lnTo>
                  <a:pt x="1335774" y="46802"/>
                </a:lnTo>
                <a:lnTo>
                  <a:pt x="1344781" y="55925"/>
                </a:lnTo>
                <a:lnTo>
                  <a:pt x="1352461" y="66371"/>
                </a:lnTo>
                <a:lnTo>
                  <a:pt x="1358102" y="76598"/>
                </a:lnTo>
                <a:lnTo>
                  <a:pt x="1362716" y="87821"/>
                </a:lnTo>
                <a:lnTo>
                  <a:pt x="1366306" y="100045"/>
                </a:lnTo>
                <a:lnTo>
                  <a:pt x="1368870" y="113273"/>
                </a:lnTo>
                <a:lnTo>
                  <a:pt x="1370408" y="127507"/>
                </a:lnTo>
                <a:lnTo>
                  <a:pt x="1370921" y="142752"/>
                </a:lnTo>
                <a:lnTo>
                  <a:pt x="1370920" y="143322"/>
                </a:lnTo>
                <a:lnTo>
                  <a:pt x="1370334" y="158345"/>
                </a:lnTo>
                <a:lnTo>
                  <a:pt x="1368657" y="172388"/>
                </a:lnTo>
                <a:lnTo>
                  <a:pt x="1365891" y="185452"/>
                </a:lnTo>
                <a:lnTo>
                  <a:pt x="1362037" y="197539"/>
                </a:lnTo>
                <a:lnTo>
                  <a:pt x="1357099" y="208652"/>
                </a:lnTo>
                <a:lnTo>
                  <a:pt x="1351076" y="218791"/>
                </a:lnTo>
                <a:lnTo>
                  <a:pt x="1343971" y="227958"/>
                </a:lnTo>
                <a:lnTo>
                  <a:pt x="1332289" y="239003"/>
                </a:lnTo>
                <a:lnTo>
                  <a:pt x="1321927" y="245969"/>
                </a:lnTo>
                <a:lnTo>
                  <a:pt x="1310559" y="251387"/>
                </a:lnTo>
                <a:lnTo>
                  <a:pt x="1298184" y="255256"/>
                </a:lnTo>
                <a:lnTo>
                  <a:pt x="1284803" y="257578"/>
                </a:lnTo>
                <a:lnTo>
                  <a:pt x="1270416" y="258352"/>
                </a:lnTo>
                <a:lnTo>
                  <a:pt x="1268763" y="258341"/>
                </a:lnTo>
                <a:lnTo>
                  <a:pt x="1255041" y="257289"/>
                </a:lnTo>
                <a:lnTo>
                  <a:pt x="1242198" y="254531"/>
                </a:lnTo>
                <a:lnTo>
                  <a:pt x="1230231" y="250067"/>
                </a:lnTo>
                <a:lnTo>
                  <a:pt x="1219142" y="243897"/>
                </a:lnTo>
                <a:lnTo>
                  <a:pt x="1208931" y="236021"/>
                </a:lnTo>
                <a:lnTo>
                  <a:pt x="1199597" y="226438"/>
                </a:lnTo>
                <a:lnTo>
                  <a:pt x="1192537" y="217133"/>
                </a:lnTo>
                <a:lnTo>
                  <a:pt x="1195236" y="267069"/>
                </a:lnTo>
                <a:lnTo>
                  <a:pt x="1206002" y="273533"/>
                </a:lnTo>
                <a:lnTo>
                  <a:pt x="1217475" y="278825"/>
                </a:lnTo>
                <a:lnTo>
                  <a:pt x="1229654" y="282942"/>
                </a:lnTo>
                <a:lnTo>
                  <a:pt x="1242538" y="285885"/>
                </a:lnTo>
                <a:lnTo>
                  <a:pt x="1256126" y="287651"/>
                </a:lnTo>
                <a:lnTo>
                  <a:pt x="1270416" y="288240"/>
                </a:lnTo>
                <a:lnTo>
                  <a:pt x="1275947" y="288157"/>
                </a:lnTo>
                <a:lnTo>
                  <a:pt x="1290051" y="287146"/>
                </a:lnTo>
                <a:lnTo>
                  <a:pt x="1303444" y="284984"/>
                </a:lnTo>
                <a:lnTo>
                  <a:pt x="1316127" y="281673"/>
                </a:lnTo>
                <a:lnTo>
                  <a:pt x="1328101" y="277213"/>
                </a:lnTo>
                <a:lnTo>
                  <a:pt x="1339364" y="271607"/>
                </a:lnTo>
                <a:lnTo>
                  <a:pt x="1349917" y="264855"/>
                </a:lnTo>
                <a:lnTo>
                  <a:pt x="1359761" y="256958"/>
                </a:lnTo>
                <a:lnTo>
                  <a:pt x="1368894" y="247917"/>
                </a:lnTo>
                <a:lnTo>
                  <a:pt x="1377323" y="237620"/>
                </a:lnTo>
                <a:lnTo>
                  <a:pt x="1383968" y="227626"/>
                </a:lnTo>
                <a:lnTo>
                  <a:pt x="1389726" y="216936"/>
                </a:lnTo>
                <a:lnTo>
                  <a:pt x="1394598" y="205551"/>
                </a:lnTo>
                <a:lnTo>
                  <a:pt x="1398585" y="193470"/>
                </a:lnTo>
                <a:lnTo>
                  <a:pt x="1401685" y="180694"/>
                </a:lnTo>
                <a:lnTo>
                  <a:pt x="1403900" y="167223"/>
                </a:lnTo>
                <a:lnTo>
                  <a:pt x="1405229" y="153056"/>
                </a:lnTo>
                <a:lnTo>
                  <a:pt x="1405672" y="138193"/>
                </a:lnTo>
                <a:lnTo>
                  <a:pt x="1405486" y="129127"/>
                </a:lnTo>
                <a:lnTo>
                  <a:pt x="1404404" y="115051"/>
                </a:lnTo>
                <a:lnTo>
                  <a:pt x="1402357" y="101629"/>
                </a:lnTo>
                <a:lnTo>
                  <a:pt x="1399345" y="88858"/>
                </a:lnTo>
                <a:lnTo>
                  <a:pt x="1395367" y="76739"/>
                </a:lnTo>
                <a:lnTo>
                  <a:pt x="1390425" y="65269"/>
                </a:lnTo>
                <a:lnTo>
                  <a:pt x="1384517" y="54448"/>
                </a:lnTo>
                <a:lnTo>
                  <a:pt x="1377644" y="44276"/>
                </a:lnTo>
                <a:lnTo>
                  <a:pt x="1369806" y="34750"/>
                </a:lnTo>
                <a:lnTo>
                  <a:pt x="1359857" y="24934"/>
                </a:lnTo>
                <a:lnTo>
                  <a:pt x="1349871" y="17055"/>
                </a:lnTo>
                <a:lnTo>
                  <a:pt x="1339183" y="10389"/>
                </a:lnTo>
                <a:lnTo>
                  <a:pt x="1327792" y="4934"/>
                </a:lnTo>
                <a:lnTo>
                  <a:pt x="1315697" y="692"/>
                </a:lnTo>
                <a:lnTo>
                  <a:pt x="1302898" y="-2337"/>
                </a:lnTo>
                <a:lnTo>
                  <a:pt x="1289392" y="-4155"/>
                </a:lnTo>
                <a:lnTo>
                  <a:pt x="1275178" y="-4761"/>
                </a:lnTo>
                <a:lnTo>
                  <a:pt x="1267148" y="-4595"/>
                </a:lnTo>
                <a:lnTo>
                  <a:pt x="1253012" y="-3428"/>
                </a:lnTo>
                <a:lnTo>
                  <a:pt x="1239609" y="-1146"/>
                </a:lnTo>
                <a:lnTo>
                  <a:pt x="1226939" y="2250"/>
                </a:lnTo>
                <a:lnTo>
                  <a:pt x="1215001" y="6763"/>
                </a:lnTo>
                <a:lnTo>
                  <a:pt x="1203795" y="12391"/>
                </a:lnTo>
                <a:lnTo>
                  <a:pt x="1193322" y="19134"/>
                </a:lnTo>
                <a:lnTo>
                  <a:pt x="1183581" y="26993"/>
                </a:lnTo>
                <a:lnTo>
                  <a:pt x="1174572" y="35966"/>
                </a:lnTo>
                <a:lnTo>
                  <a:pt x="1166360" y="45976"/>
                </a:lnTo>
                <a:lnTo>
                  <a:pt x="1159624" y="56012"/>
                </a:lnTo>
                <a:lnTo>
                  <a:pt x="1153784" y="66720"/>
                </a:lnTo>
                <a:lnTo>
                  <a:pt x="1148840" y="78100"/>
                </a:lnTo>
                <a:lnTo>
                  <a:pt x="1144793" y="90152"/>
                </a:lnTo>
                <a:lnTo>
                  <a:pt x="1141644" y="102876"/>
                </a:lnTo>
                <a:lnTo>
                  <a:pt x="1139394" y="116273"/>
                </a:lnTo>
                <a:lnTo>
                  <a:pt x="1138043" y="130341"/>
                </a:lnTo>
                <a:lnTo>
                  <a:pt x="1137593" y="145082"/>
                </a:lnTo>
                <a:lnTo>
                  <a:pt x="1137788" y="154268"/>
                </a:lnTo>
                <a:lnTo>
                  <a:pt x="1138894" y="168294"/>
                </a:lnTo>
                <a:lnTo>
                  <a:pt x="1140976" y="181677"/>
                </a:lnTo>
                <a:lnTo>
                  <a:pt x="1144033" y="194418"/>
                </a:lnTo>
                <a:lnTo>
                  <a:pt x="1148062" y="206518"/>
                </a:lnTo>
                <a:lnTo>
                  <a:pt x="1153062" y="217978"/>
                </a:lnTo>
                <a:lnTo>
                  <a:pt x="1159029" y="228798"/>
                </a:lnTo>
                <a:lnTo>
                  <a:pt x="1165964" y="238980"/>
                </a:lnTo>
                <a:lnTo>
                  <a:pt x="1173863" y="248525"/>
                </a:lnTo>
                <a:lnTo>
                  <a:pt x="1173001" y="156757"/>
                </a:lnTo>
                <a:lnTo>
                  <a:pt x="1172445" y="142144"/>
                </a:lnTo>
                <a:close/>
              </a:path>
              <a:path w="1195236" h="288240">
                <a:moveTo>
                  <a:pt x="273438" y="283478"/>
                </a:moveTo>
                <a:lnTo>
                  <a:pt x="310003" y="283478"/>
                </a:lnTo>
                <a:lnTo>
                  <a:pt x="414975" y="0"/>
                </a:lnTo>
                <a:lnTo>
                  <a:pt x="379201" y="0"/>
                </a:lnTo>
                <a:lnTo>
                  <a:pt x="299131" y="224412"/>
                </a:lnTo>
                <a:lnTo>
                  <a:pt x="298814" y="225290"/>
                </a:lnTo>
                <a:lnTo>
                  <a:pt x="294924" y="237958"/>
                </a:lnTo>
                <a:lnTo>
                  <a:pt x="292607" y="249842"/>
                </a:lnTo>
                <a:lnTo>
                  <a:pt x="291759" y="249434"/>
                </a:lnTo>
                <a:lnTo>
                  <a:pt x="289356" y="236300"/>
                </a:lnTo>
                <a:lnTo>
                  <a:pt x="286082" y="224716"/>
                </a:lnTo>
                <a:lnTo>
                  <a:pt x="207604" y="0"/>
                </a:lnTo>
                <a:lnTo>
                  <a:pt x="170644" y="0"/>
                </a:lnTo>
                <a:lnTo>
                  <a:pt x="273438" y="283478"/>
                </a:lnTo>
                <a:close/>
              </a:path>
              <a:path w="1195236" h="288240">
                <a:moveTo>
                  <a:pt x="33210" y="253388"/>
                </a:moveTo>
                <a:lnTo>
                  <a:pt x="33210" y="154201"/>
                </a:lnTo>
                <a:lnTo>
                  <a:pt x="135609" y="154201"/>
                </a:lnTo>
                <a:lnTo>
                  <a:pt x="135609" y="124313"/>
                </a:lnTo>
                <a:lnTo>
                  <a:pt x="33210" y="124313"/>
                </a:lnTo>
                <a:lnTo>
                  <a:pt x="33210" y="30090"/>
                </a:lnTo>
                <a:lnTo>
                  <a:pt x="143907" y="30090"/>
                </a:lnTo>
                <a:lnTo>
                  <a:pt x="143907" y="0"/>
                </a:lnTo>
                <a:lnTo>
                  <a:pt x="0" y="0"/>
                </a:lnTo>
                <a:lnTo>
                  <a:pt x="0" y="283478"/>
                </a:lnTo>
                <a:lnTo>
                  <a:pt x="150239" y="283478"/>
                </a:lnTo>
                <a:lnTo>
                  <a:pt x="150239" y="253388"/>
                </a:lnTo>
                <a:lnTo>
                  <a:pt x="33210" y="253388"/>
                </a:lnTo>
                <a:close/>
              </a:path>
              <a:path w="1195236" h="288240">
                <a:moveTo>
                  <a:pt x="489127" y="253388"/>
                </a:moveTo>
                <a:lnTo>
                  <a:pt x="489127" y="154201"/>
                </a:lnTo>
                <a:lnTo>
                  <a:pt x="591506" y="154201"/>
                </a:lnTo>
                <a:lnTo>
                  <a:pt x="591506" y="124313"/>
                </a:lnTo>
                <a:lnTo>
                  <a:pt x="489127" y="124313"/>
                </a:lnTo>
                <a:lnTo>
                  <a:pt x="489127" y="30090"/>
                </a:lnTo>
                <a:lnTo>
                  <a:pt x="599814" y="30090"/>
                </a:lnTo>
                <a:lnTo>
                  <a:pt x="599814" y="0"/>
                </a:lnTo>
                <a:lnTo>
                  <a:pt x="455916" y="0"/>
                </a:lnTo>
                <a:lnTo>
                  <a:pt x="455916" y="283478"/>
                </a:lnTo>
                <a:lnTo>
                  <a:pt x="606196" y="283478"/>
                </a:lnTo>
                <a:lnTo>
                  <a:pt x="606196" y="253388"/>
                </a:lnTo>
                <a:lnTo>
                  <a:pt x="489127" y="253388"/>
                </a:lnTo>
                <a:close/>
              </a:path>
              <a:path w="1195236" h="288240">
                <a:moveTo>
                  <a:pt x="855750" y="220042"/>
                </a:moveTo>
                <a:lnTo>
                  <a:pt x="856426" y="232297"/>
                </a:lnTo>
                <a:lnTo>
                  <a:pt x="857457" y="241331"/>
                </a:lnTo>
                <a:lnTo>
                  <a:pt x="856647" y="241331"/>
                </a:lnTo>
                <a:lnTo>
                  <a:pt x="854924" y="237988"/>
                </a:lnTo>
                <a:lnTo>
                  <a:pt x="851074" y="231605"/>
                </a:lnTo>
                <a:lnTo>
                  <a:pt x="845198" y="222386"/>
                </a:lnTo>
                <a:lnTo>
                  <a:pt x="703256" y="0"/>
                </a:lnTo>
                <a:lnTo>
                  <a:pt x="660197" y="0"/>
                </a:lnTo>
                <a:lnTo>
                  <a:pt x="660197" y="283478"/>
                </a:lnTo>
                <a:lnTo>
                  <a:pt x="693327" y="283478"/>
                </a:lnTo>
                <a:lnTo>
                  <a:pt x="693326" y="77298"/>
                </a:lnTo>
                <a:lnTo>
                  <a:pt x="693142" y="60360"/>
                </a:lnTo>
                <a:lnTo>
                  <a:pt x="692635" y="47839"/>
                </a:lnTo>
                <a:lnTo>
                  <a:pt x="691807" y="39715"/>
                </a:lnTo>
                <a:lnTo>
                  <a:pt x="693023" y="39715"/>
                </a:lnTo>
                <a:lnTo>
                  <a:pt x="695353" y="45895"/>
                </a:lnTo>
                <a:lnTo>
                  <a:pt x="698393" y="51873"/>
                </a:lnTo>
                <a:lnTo>
                  <a:pt x="702040" y="57546"/>
                </a:lnTo>
                <a:lnTo>
                  <a:pt x="847934" y="283478"/>
                </a:lnTo>
                <a:lnTo>
                  <a:pt x="888662" y="283478"/>
                </a:lnTo>
                <a:lnTo>
                  <a:pt x="888662" y="0"/>
                </a:lnTo>
                <a:lnTo>
                  <a:pt x="855431" y="0"/>
                </a:lnTo>
                <a:lnTo>
                  <a:pt x="855447" y="204618"/>
                </a:lnTo>
                <a:lnTo>
                  <a:pt x="855750" y="220042"/>
                </a:lnTo>
                <a:close/>
              </a:path>
              <a:path w="1195236" h="288240">
                <a:moveTo>
                  <a:pt x="1015508" y="283478"/>
                </a:moveTo>
                <a:lnTo>
                  <a:pt x="1048638" y="283478"/>
                </a:lnTo>
                <a:lnTo>
                  <a:pt x="1048638" y="30090"/>
                </a:lnTo>
                <a:lnTo>
                  <a:pt x="1130501" y="30090"/>
                </a:lnTo>
                <a:lnTo>
                  <a:pt x="1130501" y="0"/>
                </a:lnTo>
                <a:lnTo>
                  <a:pt x="933848" y="0"/>
                </a:lnTo>
                <a:lnTo>
                  <a:pt x="933848" y="30090"/>
                </a:lnTo>
                <a:lnTo>
                  <a:pt x="1015508" y="30090"/>
                </a:lnTo>
                <a:lnTo>
                  <a:pt x="1015508" y="283478"/>
                </a:lnTo>
                <a:close/>
              </a:path>
            </a:pathLst>
          </a:custGeom>
          <a:solidFill>
            <a:srgbClr val="FFFFFF"/>
          </a:solidFill>
        </p:spPr>
        <p:txBody>
          <a:bodyPr wrap="square" lIns="0" tIns="0" rIns="0" bIns="0" rtlCol="0">
            <a:noAutofit/>
          </a:bodyPr>
          <a:lstStyle/>
          <a:p>
            <a:endParaRPr/>
          </a:p>
        </p:txBody>
      </p:sp>
      <p:sp>
        <p:nvSpPr>
          <p:cNvPr id="33" name="object 33"/>
          <p:cNvSpPr/>
          <p:nvPr/>
        </p:nvSpPr>
        <p:spPr>
          <a:xfrm>
            <a:off x="453485" y="1319118"/>
            <a:ext cx="1485680" cy="1472306"/>
          </a:xfrm>
          <a:prstGeom prst="rect">
            <a:avLst/>
          </a:prstGeom>
          <a:blipFill>
            <a:blip r:embed="rId3" cstate="print"/>
            <a:stretch>
              <a:fillRect/>
            </a:stretch>
          </a:blipFill>
        </p:spPr>
        <p:txBody>
          <a:bodyPr wrap="square" lIns="0" tIns="0" rIns="0" bIns="0" rtlCol="0">
            <a:noAutofit/>
          </a:bodyPr>
          <a:lstStyle/>
          <a:p>
            <a:endParaRPr/>
          </a:p>
        </p:txBody>
      </p:sp>
      <p:sp>
        <p:nvSpPr>
          <p:cNvPr id="39" name="object 17"/>
          <p:cNvSpPr/>
          <p:nvPr/>
        </p:nvSpPr>
        <p:spPr>
          <a:xfrm>
            <a:off x="595469" y="7613650"/>
            <a:ext cx="6934200" cy="8690112"/>
          </a:xfrm>
          <a:custGeom>
            <a:avLst/>
            <a:gdLst/>
            <a:ahLst/>
            <a:cxnLst/>
            <a:rect l="l" t="t" r="r" b="b"/>
            <a:pathLst>
              <a:path w="7919575" h="16900525">
                <a:moveTo>
                  <a:pt x="7894044" y="0"/>
                </a:moveTo>
                <a:lnTo>
                  <a:pt x="0" y="0"/>
                </a:lnTo>
                <a:lnTo>
                  <a:pt x="0" y="16900525"/>
                </a:lnTo>
                <a:lnTo>
                  <a:pt x="7894044" y="16900525"/>
                </a:lnTo>
                <a:lnTo>
                  <a:pt x="7894044" y="0"/>
                </a:lnTo>
                <a:close/>
              </a:path>
            </a:pathLst>
          </a:custGeom>
          <a:noFill/>
        </p:spPr>
        <p:txBody>
          <a:bodyPr wrap="square" lIns="0" tIns="0" rIns="0" bIns="0" rtlCol="0">
            <a:noAutofit/>
          </a:bodyPr>
          <a:lstStyle/>
          <a:p>
            <a:pPr algn="just"/>
            <a:r>
              <a:rPr lang="es-ES" sz="1400" dirty="0">
                <a:latin typeface="Arial" panose="020B0604020202020204" pitchFamily="34" charset="0"/>
                <a:cs typeface="Arial" panose="020B0604020202020204" pitchFamily="34" charset="0"/>
              </a:rPr>
              <a:t>Informe descriptivo retrospectivo, que caracteriza la situación epidemiológica de la desnutrición aguda, moderada y severa en menores de cinco años en el distrito de Cartagena. La población en estudio fueron los casos notificados al Sistema de Vigilancia Epidemiológica SIVIGILA, los denominadores utilizados para el análisis corresponden a las proyecciones de población DANE 2024 Post COVID-19.</a:t>
            </a:r>
          </a:p>
          <a:p>
            <a:pPr algn="just"/>
            <a:endParaRPr lang="es-ES" sz="1200" dirty="0">
              <a:latin typeface="Arial" panose="020B0604020202020204" pitchFamily="34" charset="0"/>
              <a:cs typeface="Arial" panose="020B0604020202020204" pitchFamily="34" charset="0"/>
            </a:endParaRPr>
          </a:p>
          <a:p>
            <a:pPr algn="just"/>
            <a:r>
              <a:rPr lang="es-ES" sz="1400" dirty="0">
                <a:latin typeface="Arial" panose="020B0604020202020204" pitchFamily="34" charset="0"/>
                <a:cs typeface="Arial" panose="020B0604020202020204" pitchFamily="34" charset="0"/>
              </a:rPr>
              <a:t>Se realiza la validación y depuración de los datos, de acuerdo con la definición de caso.</a:t>
            </a:r>
          </a:p>
          <a:p>
            <a:pPr algn="just"/>
            <a:endParaRPr lang="es-ES" sz="1200" dirty="0">
              <a:latin typeface="Arial" panose="020B0604020202020204" pitchFamily="34" charset="0"/>
              <a:cs typeface="Arial" panose="020B0604020202020204" pitchFamily="34" charset="0"/>
            </a:endParaRPr>
          </a:p>
          <a:p>
            <a:pPr algn="just"/>
            <a:r>
              <a:rPr lang="es-ES" sz="1400" dirty="0">
                <a:latin typeface="Arial" panose="020B0604020202020204" pitchFamily="34" charset="0"/>
                <a:cs typeface="Arial" panose="020B0604020202020204" pitchFamily="34" charset="0"/>
              </a:rPr>
              <a:t>El perímetro braquial es una medida que se tiene en cuenta en niños y niñas mayores de 6 meses, para menores de 6 meses esta medida no aplica.</a:t>
            </a:r>
          </a:p>
          <a:p>
            <a:pPr algn="just"/>
            <a:endParaRPr lang="es-ES" sz="1200" dirty="0">
              <a:latin typeface="Arial" panose="020B0604020202020204" pitchFamily="34" charset="0"/>
              <a:cs typeface="Arial" panose="020B0604020202020204" pitchFamily="34" charset="0"/>
            </a:endParaRPr>
          </a:p>
          <a:p>
            <a:pPr algn="just"/>
            <a:r>
              <a:rPr lang="es-ES" sz="1400" b="1" dirty="0">
                <a:latin typeface="Arial" panose="020B0604020202020204" pitchFamily="34" charset="0"/>
                <a:cs typeface="Arial" panose="020B0604020202020204" pitchFamily="34" charset="0"/>
              </a:rPr>
              <a:t>Variables de interés</a:t>
            </a:r>
          </a:p>
          <a:p>
            <a:pPr algn="just"/>
            <a:endParaRPr lang="es-ES" sz="1200" dirty="0">
              <a:latin typeface="Arial" panose="020B0604020202020204" pitchFamily="34" charset="0"/>
              <a:cs typeface="Arial" panose="020B0604020202020204" pitchFamily="34" charset="0"/>
            </a:endParaRPr>
          </a:p>
          <a:p>
            <a:pPr algn="just"/>
            <a:r>
              <a:rPr lang="es-ES" sz="1400" dirty="0">
                <a:latin typeface="Arial" panose="020B0604020202020204" pitchFamily="34" charset="0"/>
                <a:cs typeface="Arial" panose="020B0604020202020204" pitchFamily="34" charset="0"/>
              </a:rPr>
              <a:t>El plan de análisis incluyó la descripción en persona, tiempo y lugar de las variables, sexo, edad, pertenencia étnica, aseguramiento, área de residencia, datos del nacimiento y clasificación de la desnutrición, estableciendo frecuencias absolutas y relativas, análisis de prevalencia comparando los años 2017 a 2024. Los indicadores de vigilancia del evento se calcularon con la información disponible en SIVIGILA, teniendo en cuenta los parámetros establecidos en el protocolo de desnutrición aguda, moderada y severa en menores de cinco años. Para el análisis de comportamientos inusuales, se usó la distribución de probabilidades de Poisson por medio de la estimación de la probabilidad de ocurrencia del evento según su comportamiento medio entre el 2019 y 2024 con corte al periodo de tiempo por analizar.</a:t>
            </a:r>
          </a:p>
          <a:p>
            <a:pPr algn="just"/>
            <a:endParaRPr lang="es-ES" sz="1200" dirty="0">
              <a:latin typeface="Arial" panose="020B0604020202020204" pitchFamily="34" charset="0"/>
              <a:cs typeface="Arial" panose="020B0604020202020204" pitchFamily="34" charset="0"/>
            </a:endParaRPr>
          </a:p>
          <a:p>
            <a:pPr algn="just"/>
            <a:r>
              <a:rPr lang="es-ES" sz="1400" dirty="0">
                <a:latin typeface="Arial" panose="020B0604020202020204" pitchFamily="34" charset="0"/>
                <a:cs typeface="Arial" panose="020B0604020202020204" pitchFamily="34" charset="0"/>
              </a:rPr>
              <a:t>Las proporciones fueron calculadas con base en el total de casos notificados, incluyendo los casos notificados del exterior. Las variables presentadas incluyen las definidas en la ficha de notificación datos básicos y complementarios del evento.</a:t>
            </a:r>
          </a:p>
          <a:p>
            <a:pPr algn="just"/>
            <a:endParaRPr lang="es-CO" sz="1400" dirty="0">
              <a:latin typeface="Arial" panose="020B0604020202020204" pitchFamily="34" charset="0"/>
              <a:cs typeface="Arial" panose="020B0604020202020204" pitchFamily="34" charset="0"/>
            </a:endParaRPr>
          </a:p>
          <a:p>
            <a:pPr algn="r"/>
            <a:r>
              <a:rPr lang="es-CO" sz="1400" dirty="0" smtClean="0">
                <a:latin typeface="Arial" panose="020B0604020202020204" pitchFamily="34" charset="0"/>
                <a:cs typeface="Arial" panose="020B0604020202020204" pitchFamily="34" charset="0"/>
              </a:rPr>
              <a:t> </a:t>
            </a:r>
            <a:r>
              <a:rPr lang="es-CO" sz="900" i="1" dirty="0" smtClean="0">
                <a:solidFill>
                  <a:schemeClr val="tx1">
                    <a:lumMod val="65000"/>
                    <a:lumOff val="35000"/>
                  </a:schemeClr>
                </a:solidFill>
                <a:latin typeface="Arial" panose="020B0604020202020204" pitchFamily="34" charset="0"/>
                <a:cs typeface="Arial" panose="020B0604020202020204" pitchFamily="34" charset="0"/>
              </a:rPr>
              <a:t>Tomado. Informe DNT aguda, moderada y severa en menores de cinco años, INS</a:t>
            </a:r>
            <a:endParaRPr lang="es-CO" sz="900" i="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40" name="object 11"/>
          <p:cNvSpPr txBox="1"/>
          <p:nvPr/>
        </p:nvSpPr>
        <p:spPr>
          <a:xfrm>
            <a:off x="573244" y="7190517"/>
            <a:ext cx="1246161" cy="228434"/>
          </a:xfrm>
          <a:prstGeom prst="rect">
            <a:avLst/>
          </a:prstGeom>
          <a:noFill/>
        </p:spPr>
        <p:txBody>
          <a:bodyPr wrap="square" lIns="0" tIns="0" rIns="0" bIns="0" rtlCol="0">
            <a:noAutofit/>
          </a:bodyPr>
          <a:lstStyle/>
          <a:p>
            <a:pPr marL="12700">
              <a:lnSpc>
                <a:spcPts val="1735"/>
              </a:lnSpc>
              <a:spcBef>
                <a:spcPts val="86"/>
              </a:spcBef>
            </a:pPr>
            <a:r>
              <a:rPr lang="es-CO" sz="1400" b="1" spc="0" dirty="0">
                <a:latin typeface="Arial"/>
                <a:cs typeface="Arial"/>
              </a:rPr>
              <a:t>Ficha técnica.</a:t>
            </a:r>
          </a:p>
        </p:txBody>
      </p:sp>
      <p:sp>
        <p:nvSpPr>
          <p:cNvPr id="53" name="object 380"/>
          <p:cNvSpPr/>
          <p:nvPr/>
        </p:nvSpPr>
        <p:spPr>
          <a:xfrm>
            <a:off x="2667416" y="1613822"/>
            <a:ext cx="4959157" cy="818228"/>
          </a:xfrm>
          <a:prstGeom prst="rect">
            <a:avLst/>
          </a:prstGeom>
          <a:blipFill>
            <a:blip r:embed="rId4" cstate="print"/>
            <a:stretch>
              <a:fillRect/>
            </a:stretch>
          </a:blipFill>
        </p:spPr>
        <p:txBody>
          <a:bodyPr wrap="square" lIns="0" tIns="0" rIns="0" bIns="0" rtlCol="0">
            <a:noAutofit/>
          </a:bodyPr>
          <a:lstStyle/>
          <a:p>
            <a:endParaRPr/>
          </a:p>
        </p:txBody>
      </p:sp>
      <p:sp>
        <p:nvSpPr>
          <p:cNvPr id="54" name="object 381"/>
          <p:cNvSpPr/>
          <p:nvPr/>
        </p:nvSpPr>
        <p:spPr>
          <a:xfrm>
            <a:off x="2701458" y="1629637"/>
            <a:ext cx="2882608" cy="753782"/>
          </a:xfrm>
          <a:custGeom>
            <a:avLst/>
            <a:gdLst/>
            <a:ahLst/>
            <a:cxnLst/>
            <a:rect l="l" t="t" r="r" b="b"/>
            <a:pathLst>
              <a:path w="2882608" h="753782">
                <a:moveTo>
                  <a:pt x="0" y="753782"/>
                </a:moveTo>
                <a:lnTo>
                  <a:pt x="2882608" y="753782"/>
                </a:lnTo>
                <a:lnTo>
                  <a:pt x="2882608" y="0"/>
                </a:lnTo>
                <a:lnTo>
                  <a:pt x="0" y="0"/>
                </a:lnTo>
                <a:lnTo>
                  <a:pt x="0" y="753782"/>
                </a:lnTo>
                <a:close/>
              </a:path>
            </a:pathLst>
          </a:custGeom>
          <a:solidFill>
            <a:srgbClr val="FFFFFF"/>
          </a:solidFill>
        </p:spPr>
        <p:txBody>
          <a:bodyPr wrap="square" lIns="0" tIns="0" rIns="0" bIns="0" rtlCol="0">
            <a:noAutofit/>
          </a:bodyPr>
          <a:lstStyle/>
          <a:p>
            <a:endParaRPr/>
          </a:p>
        </p:txBody>
      </p:sp>
      <p:sp>
        <p:nvSpPr>
          <p:cNvPr id="55" name="object 382"/>
          <p:cNvSpPr/>
          <p:nvPr/>
        </p:nvSpPr>
        <p:spPr>
          <a:xfrm>
            <a:off x="5550025" y="1613822"/>
            <a:ext cx="2082627" cy="818228"/>
          </a:xfrm>
          <a:prstGeom prst="rect">
            <a:avLst/>
          </a:prstGeom>
          <a:blipFill>
            <a:blip r:embed="rId5" cstate="print"/>
            <a:stretch>
              <a:fillRect/>
            </a:stretch>
          </a:blipFill>
        </p:spPr>
        <p:txBody>
          <a:bodyPr wrap="square" lIns="0" tIns="0" rIns="0" bIns="0" rtlCol="0">
            <a:noAutofit/>
          </a:bodyPr>
          <a:lstStyle/>
          <a:p>
            <a:endParaRPr/>
          </a:p>
        </p:txBody>
      </p:sp>
      <p:sp>
        <p:nvSpPr>
          <p:cNvPr id="56" name="object 383"/>
          <p:cNvSpPr/>
          <p:nvPr/>
        </p:nvSpPr>
        <p:spPr>
          <a:xfrm>
            <a:off x="5584066" y="1629637"/>
            <a:ext cx="2018190" cy="753782"/>
          </a:xfrm>
          <a:custGeom>
            <a:avLst/>
            <a:gdLst/>
            <a:ahLst/>
            <a:cxnLst/>
            <a:rect l="l" t="t" r="r" b="b"/>
            <a:pathLst>
              <a:path w="2018190" h="753782">
                <a:moveTo>
                  <a:pt x="0" y="753782"/>
                </a:moveTo>
                <a:lnTo>
                  <a:pt x="2018190" y="753782"/>
                </a:lnTo>
                <a:lnTo>
                  <a:pt x="2018190" y="0"/>
                </a:lnTo>
                <a:lnTo>
                  <a:pt x="0" y="0"/>
                </a:lnTo>
                <a:lnTo>
                  <a:pt x="0" y="753782"/>
                </a:lnTo>
                <a:close/>
              </a:path>
            </a:pathLst>
          </a:custGeom>
          <a:solidFill>
            <a:srgbClr val="AEE996"/>
          </a:solidFill>
        </p:spPr>
        <p:txBody>
          <a:bodyPr wrap="square" lIns="0" tIns="0" rIns="0" bIns="0" rtlCol="0">
            <a:noAutofit/>
          </a:bodyPr>
          <a:lstStyle/>
          <a:p>
            <a:endParaRPr/>
          </a:p>
        </p:txBody>
      </p:sp>
      <p:sp>
        <p:nvSpPr>
          <p:cNvPr id="57" name="object 389"/>
          <p:cNvSpPr/>
          <p:nvPr/>
        </p:nvSpPr>
        <p:spPr>
          <a:xfrm>
            <a:off x="2895982" y="1774315"/>
            <a:ext cx="888733" cy="505763"/>
          </a:xfrm>
          <a:prstGeom prst="rect">
            <a:avLst/>
          </a:prstGeom>
          <a:blipFill>
            <a:blip r:embed="rId6" cstate="print"/>
            <a:stretch>
              <a:fillRect/>
            </a:stretch>
          </a:blipFill>
        </p:spPr>
        <p:txBody>
          <a:bodyPr wrap="square" lIns="0" tIns="0" rIns="0" bIns="0" rtlCol="0">
            <a:noAutofit/>
          </a:bodyPr>
          <a:lstStyle/>
          <a:p>
            <a:endParaRPr/>
          </a:p>
        </p:txBody>
      </p:sp>
      <p:sp>
        <p:nvSpPr>
          <p:cNvPr id="58" name="object 106"/>
          <p:cNvSpPr txBox="1"/>
          <p:nvPr/>
        </p:nvSpPr>
        <p:spPr>
          <a:xfrm>
            <a:off x="2699497" y="300529"/>
            <a:ext cx="4950029" cy="1140921"/>
          </a:xfrm>
          <a:prstGeom prst="rect">
            <a:avLst/>
          </a:prstGeom>
        </p:spPr>
        <p:txBody>
          <a:bodyPr wrap="square" lIns="0" tIns="0" rIns="0" bIns="0" rtlCol="0">
            <a:noAutofit/>
          </a:bodyPr>
          <a:lstStyle/>
          <a:p>
            <a:pPr marL="12700" marR="54709">
              <a:lnSpc>
                <a:spcPts val="3030"/>
              </a:lnSpc>
              <a:spcBef>
                <a:spcPts val="151"/>
              </a:spcBef>
            </a:pPr>
            <a:r>
              <a:rPr sz="2850" b="1" spc="0" dirty="0">
                <a:solidFill>
                  <a:srgbClr val="DE0924"/>
                </a:solidFill>
                <a:latin typeface="Arial"/>
                <a:cs typeface="Arial"/>
              </a:rPr>
              <a:t>DESN</a:t>
            </a:r>
            <a:r>
              <a:rPr sz="2850" b="1" spc="4" dirty="0">
                <a:solidFill>
                  <a:srgbClr val="DE0924"/>
                </a:solidFill>
                <a:latin typeface="Arial"/>
                <a:cs typeface="Arial"/>
              </a:rPr>
              <a:t>U</a:t>
            </a:r>
            <a:r>
              <a:rPr sz="2850" b="1" spc="0" dirty="0">
                <a:solidFill>
                  <a:srgbClr val="DE0924"/>
                </a:solidFill>
                <a:latin typeface="Arial"/>
                <a:cs typeface="Arial"/>
              </a:rPr>
              <a:t>TRICIÓN</a:t>
            </a:r>
            <a:r>
              <a:rPr sz="2850" b="1" spc="-104" dirty="0">
                <a:solidFill>
                  <a:srgbClr val="DE0924"/>
                </a:solidFill>
                <a:latin typeface="Arial"/>
                <a:cs typeface="Arial"/>
              </a:rPr>
              <a:t> </a:t>
            </a:r>
            <a:r>
              <a:rPr sz="2850" b="1" spc="0" dirty="0">
                <a:solidFill>
                  <a:srgbClr val="DE0924"/>
                </a:solidFill>
                <a:latin typeface="Arial"/>
                <a:cs typeface="Arial"/>
              </a:rPr>
              <a:t>AGUDA</a:t>
            </a:r>
            <a:r>
              <a:rPr sz="2850" b="1" spc="-100" dirty="0">
                <a:solidFill>
                  <a:srgbClr val="DE0924"/>
                </a:solidFill>
                <a:latin typeface="Arial"/>
                <a:cs typeface="Arial"/>
              </a:rPr>
              <a:t> </a:t>
            </a:r>
            <a:r>
              <a:rPr sz="2850" b="1" spc="0" dirty="0">
                <a:solidFill>
                  <a:srgbClr val="DE0924"/>
                </a:solidFill>
                <a:latin typeface="Arial"/>
                <a:cs typeface="Arial"/>
              </a:rPr>
              <a:t>EN</a:t>
            </a:r>
            <a:endParaRPr sz="2850" dirty="0">
              <a:latin typeface="Arial"/>
              <a:cs typeface="Arial"/>
            </a:endParaRPr>
          </a:p>
          <a:p>
            <a:pPr marL="12700">
              <a:lnSpc>
                <a:spcPct val="95825"/>
              </a:lnSpc>
              <a:spcBef>
                <a:spcPts val="18"/>
              </a:spcBef>
            </a:pPr>
            <a:r>
              <a:rPr sz="2850" b="1" spc="0" dirty="0">
                <a:solidFill>
                  <a:srgbClr val="DE0924"/>
                </a:solidFill>
                <a:latin typeface="Arial"/>
                <a:cs typeface="Arial"/>
              </a:rPr>
              <a:t>MENORES</a:t>
            </a:r>
            <a:r>
              <a:rPr sz="2850" b="1" spc="9" dirty="0">
                <a:solidFill>
                  <a:srgbClr val="DE0924"/>
                </a:solidFill>
                <a:latin typeface="Arial"/>
                <a:cs typeface="Arial"/>
              </a:rPr>
              <a:t> </a:t>
            </a:r>
            <a:r>
              <a:rPr sz="2850" b="1" spc="0" dirty="0">
                <a:solidFill>
                  <a:srgbClr val="DE0924"/>
                </a:solidFill>
                <a:latin typeface="Arial"/>
                <a:cs typeface="Arial"/>
              </a:rPr>
              <a:t>DE</a:t>
            </a:r>
            <a:r>
              <a:rPr sz="2850" b="1" spc="9" dirty="0">
                <a:solidFill>
                  <a:srgbClr val="DE0924"/>
                </a:solidFill>
                <a:latin typeface="Arial"/>
                <a:cs typeface="Arial"/>
              </a:rPr>
              <a:t> </a:t>
            </a:r>
            <a:r>
              <a:rPr sz="2850" b="1" spc="0" dirty="0">
                <a:solidFill>
                  <a:srgbClr val="DE0924"/>
                </a:solidFill>
                <a:latin typeface="Arial"/>
                <a:cs typeface="Arial"/>
              </a:rPr>
              <a:t>CINCO</a:t>
            </a:r>
            <a:r>
              <a:rPr sz="2850" b="1" spc="-100" dirty="0">
                <a:solidFill>
                  <a:srgbClr val="DE0924"/>
                </a:solidFill>
                <a:latin typeface="Arial"/>
                <a:cs typeface="Arial"/>
              </a:rPr>
              <a:t> </a:t>
            </a:r>
            <a:r>
              <a:rPr lang="es-CO" sz="2850" b="1" spc="0" dirty="0">
                <a:solidFill>
                  <a:srgbClr val="DE0924"/>
                </a:solidFill>
                <a:latin typeface="Arial"/>
                <a:cs typeface="Arial"/>
              </a:rPr>
              <a:t>AÑOS</a:t>
            </a:r>
          </a:p>
          <a:p>
            <a:pPr marL="30632" marR="54709">
              <a:lnSpc>
                <a:spcPct val="95825"/>
              </a:lnSpc>
              <a:spcBef>
                <a:spcPts val="1161"/>
              </a:spcBef>
            </a:pPr>
            <a:endParaRPr sz="1100" dirty="0">
              <a:latin typeface="Arial"/>
              <a:cs typeface="Arial"/>
            </a:endParaRPr>
          </a:p>
        </p:txBody>
      </p:sp>
      <p:sp>
        <p:nvSpPr>
          <p:cNvPr id="59" name="object 4"/>
          <p:cNvSpPr txBox="1"/>
          <p:nvPr/>
        </p:nvSpPr>
        <p:spPr>
          <a:xfrm>
            <a:off x="5584066" y="1629637"/>
            <a:ext cx="2018190" cy="753782"/>
          </a:xfrm>
          <a:prstGeom prst="rect">
            <a:avLst/>
          </a:prstGeom>
        </p:spPr>
        <p:txBody>
          <a:bodyPr wrap="square" lIns="0" tIns="0" rIns="0" bIns="0" rtlCol="0">
            <a:noAutofit/>
          </a:bodyPr>
          <a:lstStyle/>
          <a:p>
            <a:pPr>
              <a:lnSpc>
                <a:spcPts val="800"/>
              </a:lnSpc>
              <a:spcBef>
                <a:spcPts val="24"/>
              </a:spcBef>
            </a:pPr>
            <a:endParaRPr sz="800"/>
          </a:p>
          <a:p>
            <a:pPr marL="171222">
              <a:lnSpc>
                <a:spcPct val="95825"/>
              </a:lnSpc>
              <a:spcBef>
                <a:spcPts val="1000"/>
              </a:spcBef>
            </a:pPr>
            <a:r>
              <a:rPr sz="2200" spc="0" dirty="0">
                <a:solidFill>
                  <a:srgbClr val="333333"/>
                </a:solidFill>
                <a:latin typeface="Arial"/>
                <a:cs typeface="Arial"/>
              </a:rPr>
              <a:t>No</a:t>
            </a:r>
            <a:r>
              <a:rPr sz="2200" spc="47" dirty="0">
                <a:solidFill>
                  <a:srgbClr val="333333"/>
                </a:solidFill>
                <a:latin typeface="Arial"/>
                <a:cs typeface="Arial"/>
              </a:rPr>
              <a:t> </a:t>
            </a:r>
            <a:r>
              <a:rPr sz="2200" spc="0" dirty="0">
                <a:solidFill>
                  <a:srgbClr val="333333"/>
                </a:solidFill>
                <a:latin typeface="Arial"/>
                <a:cs typeface="Arial"/>
              </a:rPr>
              <a:t>de</a:t>
            </a:r>
            <a:r>
              <a:rPr sz="2200" spc="49" dirty="0">
                <a:solidFill>
                  <a:srgbClr val="333333"/>
                </a:solidFill>
                <a:latin typeface="Arial"/>
                <a:cs typeface="Arial"/>
              </a:rPr>
              <a:t> </a:t>
            </a:r>
            <a:r>
              <a:rPr sz="2200" b="1" spc="0" dirty="0">
                <a:solidFill>
                  <a:srgbClr val="333333"/>
                </a:solidFill>
                <a:latin typeface="Arial"/>
                <a:cs typeface="Arial"/>
              </a:rPr>
              <a:t>c</a:t>
            </a:r>
            <a:r>
              <a:rPr sz="2200" b="1" spc="4" dirty="0">
                <a:solidFill>
                  <a:srgbClr val="333333"/>
                </a:solidFill>
                <a:latin typeface="Arial"/>
                <a:cs typeface="Arial"/>
              </a:rPr>
              <a:t>a</a:t>
            </a:r>
            <a:r>
              <a:rPr sz="2200" b="1" spc="0" dirty="0">
                <a:solidFill>
                  <a:srgbClr val="333333"/>
                </a:solidFill>
                <a:latin typeface="Arial"/>
                <a:cs typeface="Arial"/>
              </a:rPr>
              <a:t>sos</a:t>
            </a:r>
            <a:endParaRPr sz="2200">
              <a:latin typeface="Arial"/>
              <a:cs typeface="Arial"/>
            </a:endParaRPr>
          </a:p>
        </p:txBody>
      </p:sp>
      <p:graphicFrame>
        <p:nvGraphicFramePr>
          <p:cNvPr id="60" name="392 Objeto"/>
          <p:cNvGraphicFramePr>
            <a:graphicFrameLocks noChangeAspect="1"/>
          </p:cNvGraphicFramePr>
          <p:nvPr>
            <p:extLst>
              <p:ext uri="{D42A27DB-BD31-4B8C-83A1-F6EECF244321}">
                <p14:modId xmlns:p14="http://schemas.microsoft.com/office/powerpoint/2010/main" val="838805179"/>
              </p:ext>
            </p:extLst>
          </p:nvPr>
        </p:nvGraphicFramePr>
        <p:xfrm>
          <a:off x="3827463" y="1668463"/>
          <a:ext cx="1571625" cy="685800"/>
        </p:xfrm>
        <a:graphic>
          <a:graphicData uri="http://schemas.openxmlformats.org/presentationml/2006/ole">
            <mc:AlternateContent xmlns:mc="http://schemas.openxmlformats.org/markup-compatibility/2006">
              <mc:Choice xmlns:v="urn:schemas-microsoft-com:vml" Requires="v">
                <p:oleObj spid="_x0000_s7276" name="Hoja de cálculo habilitada para macros" r:id="rId7" imgW="1571596" imgH="685901" progId="Excel.SheetMacroEnabled.12">
                  <p:link updateAutomatic="1"/>
                </p:oleObj>
              </mc:Choice>
              <mc:Fallback>
                <p:oleObj name="Hoja de cálculo habilitada para macros" r:id="rId7" imgW="1571596" imgH="685901" progId="Excel.SheetMacroEnabled.12">
                  <p:link updateAutomatic="1"/>
                  <p:pic>
                    <p:nvPicPr>
                      <p:cNvPr id="60" name="392 Objeto"/>
                      <p:cNvPicPr/>
                      <p:nvPr/>
                    </p:nvPicPr>
                    <p:blipFill>
                      <a:blip r:embed="rId8"/>
                      <a:stretch>
                        <a:fillRect/>
                      </a:stretch>
                    </p:blipFill>
                    <p:spPr>
                      <a:xfrm>
                        <a:off x="3827463" y="1668463"/>
                        <a:ext cx="1571625" cy="685800"/>
                      </a:xfrm>
                      <a:prstGeom prst="rect">
                        <a:avLst/>
                      </a:prstGeom>
                    </p:spPr>
                  </p:pic>
                </p:oleObj>
              </mc:Fallback>
            </mc:AlternateContent>
          </a:graphicData>
        </a:graphic>
      </p:graphicFrame>
      <p:graphicFrame>
        <p:nvGraphicFramePr>
          <p:cNvPr id="61" name="Objeto 60"/>
          <p:cNvGraphicFramePr>
            <a:graphicFrameLocks noChangeAspect="1"/>
          </p:cNvGraphicFramePr>
          <p:nvPr>
            <p:extLst>
              <p:ext uri="{D42A27DB-BD31-4B8C-83A1-F6EECF244321}">
                <p14:modId xmlns:p14="http://schemas.microsoft.com/office/powerpoint/2010/main" val="791117507"/>
              </p:ext>
            </p:extLst>
          </p:nvPr>
        </p:nvGraphicFramePr>
        <p:xfrm>
          <a:off x="2709863" y="1079500"/>
          <a:ext cx="4162425" cy="361950"/>
        </p:xfrm>
        <a:graphic>
          <a:graphicData uri="http://schemas.openxmlformats.org/presentationml/2006/ole">
            <mc:AlternateContent xmlns:mc="http://schemas.openxmlformats.org/markup-compatibility/2006">
              <mc:Choice xmlns:v="urn:schemas-microsoft-com:vml" Requires="v">
                <p:oleObj spid="_x0000_s7277" name="Hoja de cálculo habilitada para macros" r:id="rId9" imgW="4162488" imgH="361981" progId="Excel.SheetMacroEnabled.12">
                  <p:link updateAutomatic="1"/>
                </p:oleObj>
              </mc:Choice>
              <mc:Fallback>
                <p:oleObj name="Hoja de cálculo habilitada para macros" r:id="rId9" imgW="4162488" imgH="361981" progId="Excel.SheetMacroEnabled.12">
                  <p:link updateAutomatic="1"/>
                  <p:pic>
                    <p:nvPicPr>
                      <p:cNvPr id="61" name="Objeto 60"/>
                      <p:cNvPicPr/>
                      <p:nvPr/>
                    </p:nvPicPr>
                    <p:blipFill>
                      <a:blip r:embed="rId10"/>
                      <a:stretch>
                        <a:fillRect/>
                      </a:stretch>
                    </p:blipFill>
                    <p:spPr>
                      <a:xfrm>
                        <a:off x="2709863" y="1079500"/>
                        <a:ext cx="4162425" cy="361950"/>
                      </a:xfrm>
                      <a:prstGeom prst="rect">
                        <a:avLst/>
                      </a:prstGeom>
                    </p:spPr>
                  </p:pic>
                </p:oleObj>
              </mc:Fallback>
            </mc:AlternateContent>
          </a:graphicData>
        </a:graphic>
      </p:graphicFrame>
      <p:pic>
        <p:nvPicPr>
          <p:cNvPr id="22" name="Imagen 21">
            <a:extLst>
              <a:ext uri="{FF2B5EF4-FFF2-40B4-BE49-F238E27FC236}">
                <a16:creationId xmlns:a16="http://schemas.microsoft.com/office/drawing/2014/main" xmlns="" id="{872B4860-9D9B-46DC-B8F4-ECF39F24DA86}"/>
              </a:ext>
            </a:extLst>
          </p:cNvPr>
          <p:cNvPicPr>
            <a:picLocks noChangeAspect="1"/>
          </p:cNvPicPr>
          <p:nvPr/>
        </p:nvPicPr>
        <p:blipFill rotWithShape="1">
          <a:blip r:embed="rId11"/>
          <a:srcRect l="9109" t="8584" r="64101" b="22694"/>
          <a:stretch/>
        </p:blipFill>
        <p:spPr>
          <a:xfrm>
            <a:off x="894107" y="15414070"/>
            <a:ext cx="1943985" cy="2689661"/>
          </a:xfrm>
          <a:prstGeom prst="rect">
            <a:avLst/>
          </a:prstGeom>
        </p:spPr>
      </p:pic>
      <p:pic>
        <p:nvPicPr>
          <p:cNvPr id="26" name="Imagen 25"/>
          <p:cNvPicPr>
            <a:picLocks noChangeAspect="1"/>
          </p:cNvPicPr>
          <p:nvPr/>
        </p:nvPicPr>
        <p:blipFill>
          <a:blip r:embed="rId12"/>
          <a:stretch>
            <a:fillRect/>
          </a:stretch>
        </p:blipFill>
        <p:spPr>
          <a:xfrm>
            <a:off x="3369403" y="14623185"/>
            <a:ext cx="4280123" cy="4764996"/>
          </a:xfrm>
          <a:prstGeom prst="rect">
            <a:avLst/>
          </a:prstGeom>
        </p:spPr>
      </p:pic>
      <p:sp>
        <p:nvSpPr>
          <p:cNvPr id="2" name="Rectángulo 1"/>
          <p:cNvSpPr/>
          <p:nvPr/>
        </p:nvSpPr>
        <p:spPr>
          <a:xfrm>
            <a:off x="453485" y="3372299"/>
            <a:ext cx="7010400" cy="3539430"/>
          </a:xfrm>
          <a:prstGeom prst="rect">
            <a:avLst/>
          </a:prstGeom>
          <a:ln>
            <a:solidFill>
              <a:schemeClr val="bg1">
                <a:lumMod val="75000"/>
              </a:schemeClr>
            </a:solidFill>
          </a:ln>
        </p:spPr>
        <p:txBody>
          <a:bodyPr wrap="square">
            <a:spAutoFit/>
          </a:bodyPr>
          <a:lstStyle/>
          <a:p>
            <a:pPr lvl="0" algn="just"/>
            <a:r>
              <a:rPr lang="es-ES" sz="1400" dirty="0">
                <a:solidFill>
                  <a:prstClr val="black"/>
                </a:solidFill>
                <a:latin typeface="Arial" panose="020B0604020202020204" pitchFamily="34" charset="0"/>
                <a:cs typeface="Arial" panose="020B0604020202020204" pitchFamily="34" charset="0"/>
              </a:rPr>
              <a:t>En el Distrito de Cartagena a semana epidemiológica </a:t>
            </a:r>
            <a:r>
              <a:rPr lang="es-ES" sz="1400" dirty="0" smtClean="0">
                <a:solidFill>
                  <a:prstClr val="black"/>
                </a:solidFill>
                <a:latin typeface="Arial" panose="020B0604020202020204" pitchFamily="34" charset="0"/>
                <a:cs typeface="Arial" panose="020B0604020202020204" pitchFamily="34" charset="0"/>
              </a:rPr>
              <a:t>40 </a:t>
            </a:r>
            <a:r>
              <a:rPr lang="es-ES" sz="1400" dirty="0">
                <a:solidFill>
                  <a:prstClr val="black"/>
                </a:solidFill>
                <a:latin typeface="Arial" panose="020B0604020202020204" pitchFamily="34" charset="0"/>
                <a:cs typeface="Arial" panose="020B0604020202020204" pitchFamily="34" charset="0"/>
              </a:rPr>
              <a:t>se han notificado </a:t>
            </a:r>
            <a:r>
              <a:rPr lang="es-ES" sz="1400" dirty="0" smtClean="0">
                <a:solidFill>
                  <a:prstClr val="black"/>
                </a:solidFill>
                <a:latin typeface="Arial" panose="020B0604020202020204" pitchFamily="34" charset="0"/>
                <a:cs typeface="Arial" panose="020B0604020202020204" pitchFamily="34" charset="0"/>
              </a:rPr>
              <a:t>358 </a:t>
            </a:r>
            <a:r>
              <a:rPr lang="es-ES" sz="1400" dirty="0">
                <a:solidFill>
                  <a:prstClr val="black"/>
                </a:solidFill>
                <a:latin typeface="Arial" panose="020B0604020202020204" pitchFamily="34" charset="0"/>
                <a:cs typeface="Arial" panose="020B0604020202020204" pitchFamily="34" charset="0"/>
              </a:rPr>
              <a:t>casos de desnutrición aguda, con una prevalencia de 0,46 por cada 100 menores de 5 años, con una disminución del </a:t>
            </a:r>
            <a:r>
              <a:rPr lang="es-ES" sz="1400" dirty="0" smtClean="0">
                <a:solidFill>
                  <a:prstClr val="black"/>
                </a:solidFill>
                <a:latin typeface="Arial" panose="020B0604020202020204" pitchFamily="34" charset="0"/>
                <a:cs typeface="Arial" panose="020B0604020202020204" pitchFamily="34" charset="0"/>
              </a:rPr>
              <a:t>5,0</a:t>
            </a:r>
            <a:r>
              <a:rPr lang="es-ES" sz="1400" dirty="0">
                <a:solidFill>
                  <a:prstClr val="black"/>
                </a:solidFill>
                <a:latin typeface="Arial" panose="020B0604020202020204" pitchFamily="34" charset="0"/>
                <a:cs typeface="Arial" panose="020B0604020202020204" pitchFamily="34" charset="0"/>
              </a:rPr>
              <a:t>% comparado con el año inmediatamente anterior; </a:t>
            </a:r>
            <a:r>
              <a:rPr lang="es-CO" sz="1400" dirty="0">
                <a:solidFill>
                  <a:prstClr val="black"/>
                </a:solidFill>
                <a:latin typeface="Arial" panose="020B0604020202020204" pitchFamily="34" charset="0"/>
                <a:cs typeface="Arial" panose="020B0604020202020204" pitchFamily="34" charset="0"/>
              </a:rPr>
              <a:t>de estos casos el </a:t>
            </a:r>
            <a:r>
              <a:rPr lang="es-CO" sz="1400" dirty="0" smtClean="0">
                <a:solidFill>
                  <a:prstClr val="black"/>
                </a:solidFill>
                <a:latin typeface="Arial" panose="020B0604020202020204" pitchFamily="34" charset="0"/>
                <a:cs typeface="Arial" panose="020B0604020202020204" pitchFamily="34" charset="0"/>
              </a:rPr>
              <a:t>10,1% </a:t>
            </a:r>
            <a:r>
              <a:rPr lang="es-CO" sz="1400" dirty="0">
                <a:solidFill>
                  <a:prstClr val="black"/>
                </a:solidFill>
                <a:latin typeface="Arial" panose="020B0604020202020204" pitchFamily="34" charset="0"/>
                <a:cs typeface="Arial" panose="020B0604020202020204" pitchFamily="34" charset="0"/>
              </a:rPr>
              <a:t>corresponde a niños y niñas menores de 6 meses, el </a:t>
            </a:r>
            <a:r>
              <a:rPr lang="es-CO" sz="1400" dirty="0" smtClean="0">
                <a:solidFill>
                  <a:prstClr val="black"/>
                </a:solidFill>
                <a:latin typeface="Arial" panose="020B0604020202020204" pitchFamily="34" charset="0"/>
                <a:cs typeface="Arial" panose="020B0604020202020204" pitchFamily="34" charset="0"/>
              </a:rPr>
              <a:t>8,1% </a:t>
            </a:r>
            <a:r>
              <a:rPr lang="es-CO" sz="1400" dirty="0">
                <a:solidFill>
                  <a:prstClr val="black"/>
                </a:solidFill>
                <a:latin typeface="Arial" panose="020B0604020202020204" pitchFamily="34" charset="0"/>
                <a:cs typeface="Arial" panose="020B0604020202020204" pitchFamily="34" charset="0"/>
              </a:rPr>
              <a:t>presenta un perímetro braquial inferior a 11,5 cm (aplica para niños entre los 6 a 59 meses),</a:t>
            </a:r>
            <a:r>
              <a:rPr lang="es-ES" sz="1400" dirty="0">
                <a:solidFill>
                  <a:prstClr val="black"/>
                </a:solidFill>
                <a:latin typeface="Arial" panose="020B0604020202020204" pitchFamily="34" charset="0"/>
                <a:cs typeface="Arial" panose="020B0604020202020204" pitchFamily="34" charset="0"/>
              </a:rPr>
              <a:t> reincidentes el </a:t>
            </a:r>
            <a:r>
              <a:rPr lang="es-ES" sz="1400" dirty="0" smtClean="0">
                <a:solidFill>
                  <a:prstClr val="black"/>
                </a:solidFill>
                <a:latin typeface="Arial" panose="020B0604020202020204" pitchFamily="34" charset="0"/>
                <a:cs typeface="Arial" panose="020B0604020202020204" pitchFamily="34" charset="0"/>
              </a:rPr>
              <a:t>11,5% </a:t>
            </a:r>
            <a:r>
              <a:rPr lang="es-ES" sz="1400" dirty="0">
                <a:solidFill>
                  <a:prstClr val="black"/>
                </a:solidFill>
                <a:latin typeface="Arial" panose="020B0604020202020204" pitchFamily="34" charset="0"/>
                <a:cs typeface="Arial" panose="020B0604020202020204" pitchFamily="34" charset="0"/>
              </a:rPr>
              <a:t>(casos que consultaron  pasado 3 meses después de la una notificación inicial y continua en desnutrición).El </a:t>
            </a:r>
            <a:r>
              <a:rPr lang="es-ES" sz="1400" dirty="0" smtClean="0">
                <a:solidFill>
                  <a:prstClr val="black"/>
                </a:solidFill>
                <a:latin typeface="Arial" panose="020B0604020202020204" pitchFamily="34" charset="0"/>
                <a:cs typeface="Arial" panose="020B0604020202020204" pitchFamily="34" charset="0"/>
              </a:rPr>
              <a:t>75,6% </a:t>
            </a:r>
            <a:r>
              <a:rPr lang="es-ES" sz="1400" dirty="0">
                <a:solidFill>
                  <a:prstClr val="black"/>
                </a:solidFill>
                <a:latin typeface="Arial" panose="020B0604020202020204" pitchFamily="34" charset="0"/>
                <a:cs typeface="Arial" panose="020B0604020202020204" pitchFamily="34" charset="0"/>
              </a:rPr>
              <a:t>de los corresponde a desnutrición aguda moderada y </a:t>
            </a:r>
            <a:r>
              <a:rPr lang="es-ES" sz="1400" dirty="0" smtClean="0">
                <a:solidFill>
                  <a:prstClr val="black"/>
                </a:solidFill>
                <a:latin typeface="Arial" panose="020B0604020202020204" pitchFamily="34" charset="0"/>
                <a:cs typeface="Arial" panose="020B0604020202020204" pitchFamily="34" charset="0"/>
              </a:rPr>
              <a:t>24,4% </a:t>
            </a:r>
            <a:r>
              <a:rPr lang="es-ES" sz="1400" dirty="0">
                <a:solidFill>
                  <a:prstClr val="black"/>
                </a:solidFill>
                <a:latin typeface="Arial" panose="020B0604020202020204" pitchFamily="34" charset="0"/>
                <a:cs typeface="Arial" panose="020B0604020202020204" pitchFamily="34" charset="0"/>
              </a:rPr>
              <a:t>a desnutrición aguda severa.  Los signos clínicos más frecuentes fueron: Delgadez </a:t>
            </a:r>
            <a:r>
              <a:rPr lang="es-ES" sz="1400" dirty="0" smtClean="0">
                <a:solidFill>
                  <a:prstClr val="black"/>
                </a:solidFill>
                <a:latin typeface="Arial" panose="020B0604020202020204" pitchFamily="34" charset="0"/>
                <a:cs typeface="Arial" panose="020B0604020202020204" pitchFamily="34" charset="0"/>
              </a:rPr>
              <a:t>64,8%, </a:t>
            </a:r>
            <a:r>
              <a:rPr lang="es-ES" sz="1400" dirty="0">
                <a:solidFill>
                  <a:prstClr val="black"/>
                </a:solidFill>
                <a:latin typeface="Arial" panose="020B0604020202020204" pitchFamily="34" charset="0"/>
                <a:cs typeface="Arial" panose="020B0604020202020204" pitchFamily="34" charset="0"/>
              </a:rPr>
              <a:t>piel reseca 24,9%, cambios en el cabello 20,4%, anemia detectada por palidez palmar </a:t>
            </a:r>
            <a:r>
              <a:rPr lang="es-ES" sz="1400" dirty="0" smtClean="0">
                <a:solidFill>
                  <a:prstClr val="black"/>
                </a:solidFill>
                <a:latin typeface="Arial" panose="020B0604020202020204" pitchFamily="34" charset="0"/>
                <a:cs typeface="Arial" panose="020B0604020202020204" pitchFamily="34" charset="0"/>
              </a:rPr>
              <a:t>16,5%. </a:t>
            </a:r>
            <a:r>
              <a:rPr lang="es-ES" sz="1400" dirty="0">
                <a:solidFill>
                  <a:prstClr val="black"/>
                </a:solidFill>
                <a:latin typeface="Arial" panose="020B0604020202020204" pitchFamily="34" charset="0"/>
                <a:cs typeface="Arial" panose="020B0604020202020204" pitchFamily="34" charset="0"/>
              </a:rPr>
              <a:t>Las EAPB con casos reincidentes se encuentran Mutual SER, </a:t>
            </a:r>
            <a:r>
              <a:rPr lang="es-ES" sz="1400" dirty="0" err="1">
                <a:solidFill>
                  <a:prstClr val="black"/>
                </a:solidFill>
                <a:latin typeface="Arial" panose="020B0604020202020204" pitchFamily="34" charset="0"/>
                <a:cs typeface="Arial" panose="020B0604020202020204" pitchFamily="34" charset="0"/>
              </a:rPr>
              <a:t>Coosalud</a:t>
            </a:r>
            <a:r>
              <a:rPr lang="es-ES" sz="1400" dirty="0">
                <a:solidFill>
                  <a:prstClr val="black"/>
                </a:solidFill>
                <a:latin typeface="Arial" panose="020B0604020202020204" pitchFamily="34" charset="0"/>
                <a:cs typeface="Arial" panose="020B0604020202020204" pitchFamily="34" charset="0"/>
              </a:rPr>
              <a:t>, Salud Total, Nueva EPS,  Sanitas y Cajacopi, los dos primeros con mayor numero de casos. </a:t>
            </a:r>
          </a:p>
          <a:p>
            <a:pPr lvl="0" algn="just"/>
            <a:r>
              <a:rPr lang="es-ES" sz="1400" dirty="0">
                <a:solidFill>
                  <a:prstClr val="black"/>
                </a:solidFill>
                <a:latin typeface="Arial" panose="020B0604020202020204" pitchFamily="34" charset="0"/>
                <a:cs typeface="Arial" panose="020B0604020202020204" pitchFamily="34" charset="0"/>
              </a:rPr>
              <a:t>La localidad con mayor numero de casos es la de la virgen y Turística con </a:t>
            </a:r>
            <a:r>
              <a:rPr lang="es-ES" sz="1400" dirty="0" smtClean="0">
                <a:solidFill>
                  <a:prstClr val="black"/>
                </a:solidFill>
                <a:latin typeface="Arial" panose="020B0604020202020204" pitchFamily="34" charset="0"/>
                <a:cs typeface="Arial" panose="020B0604020202020204" pitchFamily="34" charset="0"/>
              </a:rPr>
              <a:t>47,0% </a:t>
            </a:r>
            <a:r>
              <a:rPr lang="es-ES" sz="1400" dirty="0">
                <a:solidFill>
                  <a:prstClr val="black"/>
                </a:solidFill>
                <a:latin typeface="Arial" panose="020B0604020202020204" pitchFamily="34" charset="0"/>
                <a:cs typeface="Arial" panose="020B0604020202020204" pitchFamily="34" charset="0"/>
              </a:rPr>
              <a:t>y en cuanto los tres primeros  barrios con mayor numero de casos se encuentra: Olaya Herrera, seguido del Pozón y Nelson Mandela; de los centro poblado el de mayor número de casos se encuentra Pasacaballos, Barú, Santana  y Tierra bomba.</a:t>
            </a:r>
            <a:endParaRPr lang="es-CO" sz="1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538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1513</TotalTime>
  <Words>814</Words>
  <Application>Microsoft Office PowerPoint</Application>
  <PresentationFormat>Personalizado</PresentationFormat>
  <Paragraphs>89</Paragraphs>
  <Slides>3</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Vínculos</vt:lpstr>
      </vt:variant>
      <vt:variant>
        <vt:i4>34</vt:i4>
      </vt:variant>
      <vt:variant>
        <vt:lpstr>Títulos de diapositiva</vt:lpstr>
      </vt:variant>
      <vt:variant>
        <vt:i4>3</vt:i4>
      </vt:variant>
    </vt:vector>
  </HeadingPairs>
  <TitlesOfParts>
    <vt:vector size="42" baseType="lpstr">
      <vt:lpstr>Arial</vt:lpstr>
      <vt:lpstr>Arial Narrow</vt:lpstr>
      <vt:lpstr>Calibri</vt:lpstr>
      <vt:lpstr>Times New Roman</vt:lpstr>
      <vt:lpstr>Office Theme</vt:lpstr>
      <vt:lpstr>C:\Users\NELSON JARABA\Dropbox\INFORMES INDICADORES 2018\INFORME TRIMESTRAL DNT\RUTINA DNT EN MENORES DE 5 AÑOS.xlsm!Prevalencia_año![RUTINA DNT EN MENORES DE 5 AÑOS.xlsm]Prevalencia_año Gráfico 1</vt:lpstr>
      <vt:lpstr>C:\Users\NELSON JARABA\Dropbox\INFORMES INDICADORES 2018\INFORME TRIMESTRAL DNT\RUTINA DNT EN MENORES DE 5 AÑOS.xlsm!Informe!F8C4:F8C6</vt:lpstr>
      <vt:lpstr>C:\Users\NELSON JARABA\Dropbox\INFORMES INDICADORES 2018\INFORME TRIMESTRAL DNT\RUTINA DNT EN MENORES DE 5 AÑOS.xlsm!Informe!F7C3</vt:lpstr>
      <vt:lpstr>C:\Users\NELSON JARABA\Dropbox\INFORMES INDICADORES 2018\INFORME TRIMESTRAL DNT\RUTINA DNT EN MENORES DE 5 AÑOS.xlsm!Informe!F6C3</vt:lpstr>
      <vt:lpstr>C:\Users\NELSON JARABA\Dropbox\INFORMES INDICADORES 2018\INFORME TRIMESTRAL DNT\RUTINA DNT EN MENORES DE 5 AÑOS.xlsm!Informe!F5C4:F5C6</vt:lpstr>
      <vt:lpstr>C:\Users\NELSON JARABA\Dropbox\INFORMES INDICADORES 2018\INFORME TRIMESTRAL DNT\RUTINA DNT EN MENORES DE 5 AÑOS.xlsm!Informe!F5C3</vt:lpstr>
      <vt:lpstr>C:\Users\NELSON JARABA\Dropbox\INFORMES INDICADORES 2018\INFORME TRIMESTRAL DNT\RUTINA DNT EN MENORES DE 5 AÑOS.xlsm!Informe!F4C3</vt:lpstr>
      <vt:lpstr>C:\Users\NELSON JARABA\Dropbox\INFORMES INDICADORES 2018\INFORME TRIMESTRAL DNT\RUTINA DNT EN MENORES DE 5 AÑOS.xlsm!Informe!F3C3</vt:lpstr>
      <vt:lpstr>C:\Users\NELSON JARABA\Dropbox\INFORMES INDICADORES 2018\INFORME TRIMESTRAL DNT\RUTINA DNT EN MENORES DE 5 AÑOS.xlsm!Informe!F6C4:F6C6</vt:lpstr>
      <vt:lpstr>C:\Users\NELSON JARABA\Dropbox\INFORMES INDICADORES 2018\INFORME TRIMESTRAL DNT\RUTINA DNT EN MENORES DE 5 AÑOS.xlsm!Informe!F7C4:F7C6</vt:lpstr>
      <vt:lpstr>C:\Users\NELSON JARABA\Dropbox\INFORMES INDICADORES 2018\INFORME TRIMESTRAL DNT\RUTINA DNT EN MENORES DE 5 AÑOS.xlsm!Informe!F8C3</vt:lpstr>
      <vt:lpstr>C:\Users\NELSON JARABA\Dropbox\INFORMES INDICADORES 2018\INFORME TRIMESTRAL DNT\RUTINA DNT EN MENORES DE 5 AÑOS.xlsm!Informe!F9C3</vt:lpstr>
      <vt:lpstr>C:\Users\NELSON JARABA\Dropbox\INFORMES INDICADORES 2018\INFORME TRIMESTRAL DNT\RUTINA DNT EN MENORES DE 5 AÑOS.xlsm!Informe!F9C4:F9C6</vt:lpstr>
      <vt:lpstr>C:\Users\NELSON JARABA\Dropbox\INFORMES INDICADORES 2018\INFORME TRIMESTRAL DNT\RUTINA DNT EN MENORES DE 5 AÑOS.xlsm!Informe!F12C3</vt:lpstr>
      <vt:lpstr>C:\Users\NELSON JARABA\Dropbox\INFORMES INDICADORES 2018\INFORME TRIMESTRAL DNT\RUTINA DNT EN MENORES DE 5 AÑOS.xlsm!Informe!F13C3</vt:lpstr>
      <vt:lpstr>C:\Users\NELSON JARABA\Dropbox\INFORMES INDICADORES 2018\INFORME TRIMESTRAL DNT\RUTINA DNT EN MENORES DE 5 AÑOS.xlsm!Informe!F14C3</vt:lpstr>
      <vt:lpstr>C:\Users\NELSON JARABA\Dropbox\INFORMES INDICADORES 2018\INFORME TRIMESTRAL DNT\RUTINA DNT EN MENORES DE 5 AÑOS.xlsm!Informe!F15C3</vt:lpstr>
      <vt:lpstr>C:\Users\NELSON JARABA\Dropbox\INFORMES INDICADORES 2018\INFORME TRIMESTRAL DNT\RUTINA DNT EN MENORES DE 5 AÑOS.xlsm!Informe!F12C4:F12C6</vt:lpstr>
      <vt:lpstr>C:\Users\NELSON JARABA\Dropbox\INFORMES INDICADORES 2018\INFORME TRIMESTRAL DNT\RUTINA DNT EN MENORES DE 5 AÑOS.xlsm!Informe!F13C4:F13C6</vt:lpstr>
      <vt:lpstr>C:\Users\NELSON JARABA\Dropbox\INFORMES INDICADORES 2018\INFORME TRIMESTRAL DNT\RUTINA DNT EN MENORES DE 5 AÑOS.xlsm!Informe!F14C4:F14C6</vt:lpstr>
      <vt:lpstr>C:\Users\NELSON JARABA\Dropbox\INFORMES INDICADORES 2018\INFORME TRIMESTRAL DNT\RUTINA DNT EN MENORES DE 5 AÑOS.xlsm!Informe!F15C4:F15C6</vt:lpstr>
      <vt:lpstr>C:\Users\NELSON JARABA\Dropbox\INFORMES INDICADORES 2018\INFORME TRIMESTRAL DNT\RUTINA DNT EN MENORES DE 5 AÑOS.xlsm!Informe!F16C3</vt:lpstr>
      <vt:lpstr>C:\Users\NELSON JARABA\Dropbox\INFORMES INDICADORES 2018\INFORME TRIMESTRAL DNT\RUTINA DNT EN MENORES DE 5 AÑOS.xlsm!Informe!F17C3</vt:lpstr>
      <vt:lpstr>C:\Users\NELSON JARABA\Dropbox\INFORMES INDICADORES 2018\INFORME TRIMESTRAL DNT\RUTINA DNT EN MENORES DE 5 AÑOS.xlsm!Informe!F18C3</vt:lpstr>
      <vt:lpstr>C:\Users\NELSON JARABA\Dropbox\INFORMES INDICADORES 2018\INFORME TRIMESTRAL DNT\RUTINA DNT EN MENORES DE 5 AÑOS.xlsm!ID de factores!F3C2:F13C5</vt:lpstr>
      <vt:lpstr>C:\Users\NELSON JARABA\Dropbox\INFORMES INDICADORES 2018\INFORME TRIMESTRAL DNT\RUTINA DNT EN MENORES DE 5 AÑOS.xlsm!Informe!F21C8</vt:lpstr>
      <vt:lpstr>C:\Users\NELSON JARABA\Dropbox\INFORMES INDICADORES 2018\INFORME TRIMESTRAL DNT\RUTINA DNT EN MENORES DE 5 AÑOS.xlsm!Informe!F16C4:F16C6</vt:lpstr>
      <vt:lpstr>C:\Users\NELSON JARABA\Dropbox\INFORMES INDICADORES 2018\INFORME TRIMESTRAL DNT\RUTINA DNT EN MENORES DE 5 AÑOS.xlsm!Informe!F24C3</vt:lpstr>
      <vt:lpstr>C:\Users\NELSON JARABA\Dropbox\INFORMES INDICADORES 2018\INFORME TRIMESTRAL DNT\RUTINA DNT EN MENORES DE 5 AÑOS.xlsm!Informe!F24C4:F24C6</vt:lpstr>
      <vt:lpstr>C:\Users\NELSON JARABA\Dropbox\INFORMES INDICADORES 2018\INFORME TRIMESTRAL DNT\RUTINA DNT EN MENORES DE 5 AÑOS.xlsm!Informe!F3C3</vt:lpstr>
      <vt:lpstr>C:\Users\NELSON JARABA\Dropbox\INFORMES INDICADORES 2018\INFORME TRIMESTRAL DNT\RUTINA DNT EN MENORES DE 5 AÑOS.xlsm!Informe!F10C8:F10C14</vt:lpstr>
      <vt:lpstr>C:\Users\NELSON JARABA\Dropbox\INFORMES INDICADORES 2018\INFORME TRIMESTRAL DNT\RUTINA DNT EN MENORES DE 5 AÑOS.xlsm!EPS![RUTINA DNT EN MENORES DE 5 AÑOS.xlsm]EPS 2 Gráfico</vt:lpstr>
      <vt:lpstr>C:\Users\NELSON JARABA\Dropbox\INFORMES INDICADORES 2018\INFORME TRIMESTRAL DNT\RUTINA DNT EN MENORES DE 5 AÑOS.xlsm!Informe!F3C3</vt:lpstr>
      <vt:lpstr>C:\Users\NELSON JARABA\Dropbox\INFORMES INDICADORES 2018\INFORME TRIMESTRAL DNT\RUTINA DNT EN MENORES DE 5 AÑOS.xlsm!Informe!F10C8:F10C14</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NELSON JARABA</dc:creator>
  <cp:lastModifiedBy>USUARIO</cp:lastModifiedBy>
  <cp:revision>121</cp:revision>
  <dcterms:modified xsi:type="dcterms:W3CDTF">2024-10-19T21:52:19Z</dcterms:modified>
</cp:coreProperties>
</file>