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912100" cy="20104100"/>
  <p:notesSz cx="7912100" cy="2010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822"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oleObject" Target="file:///C:\Users\HP\Desktop\escritorio\EDA%20-%20IRA\RUTINA%20EDA.xlsm!Informe!F4C3" TargetMode="External"/><Relationship Id="rId18" Type="http://schemas.openxmlformats.org/officeDocument/2006/relationships/image" Target="../media/image13.emf"/><Relationship Id="rId26" Type="http://schemas.openxmlformats.org/officeDocument/2006/relationships/image" Target="../media/image17.emf"/><Relationship Id="rId39" Type="http://schemas.openxmlformats.org/officeDocument/2006/relationships/oleObject" Target="file:///C:\Users\HP\Desktop\escritorio\EDA%20-%20IRA\RUTINA%20EDA.xlsm!Informe!F11C7" TargetMode="External"/><Relationship Id="rId21" Type="http://schemas.openxmlformats.org/officeDocument/2006/relationships/oleObject" Target="file:///C:\Users\HP\Desktop\escritorio\EDA%20-%20IRA\RUTINA%20EDA.xlsm!Informe!F7C3" TargetMode="External"/><Relationship Id="rId34" Type="http://schemas.openxmlformats.org/officeDocument/2006/relationships/image" Target="../media/image21.emf"/><Relationship Id="rId42" Type="http://schemas.openxmlformats.org/officeDocument/2006/relationships/image" Target="../media/image25.emf"/><Relationship Id="rId7" Type="http://schemas.openxmlformats.org/officeDocument/2006/relationships/image" Target="../media/image5.png"/><Relationship Id="rId2" Type="http://schemas.openxmlformats.org/officeDocument/2006/relationships/oleObject" Target="file:///C:\Users\HP\Desktop\escritorio\EDA%20-%20IRA\RUTINA%20EDA.xlsm!Canal!%5bRUTINA%20EDA.xlsm%5dCanal%20Gr&#225;fico%201" TargetMode="External"/><Relationship Id="rId16" Type="http://schemas.openxmlformats.org/officeDocument/2006/relationships/image" Target="../media/image12.emf"/><Relationship Id="rId20" Type="http://schemas.openxmlformats.org/officeDocument/2006/relationships/image" Target="../media/image14.emf"/><Relationship Id="rId29" Type="http://schemas.openxmlformats.org/officeDocument/2006/relationships/oleObject" Target="file:///C:\Users\HP\Desktop\escritorio\EDA%20-%20IRA\RUTINA%20EDA.xlsm!Informe!F7C4:F7C6" TargetMode="External"/><Relationship Id="rId41" Type="http://schemas.openxmlformats.org/officeDocument/2006/relationships/oleObject" Target="file:///C:\Users\HP\Desktop\escritorio\EDA%20-%20IRA\RUTINA%20EDA.xlsm!Informe!F4C9:F4C16"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16.emf"/><Relationship Id="rId32" Type="http://schemas.openxmlformats.org/officeDocument/2006/relationships/image" Target="../media/image20.emf"/><Relationship Id="rId37" Type="http://schemas.openxmlformats.org/officeDocument/2006/relationships/oleObject" Target="file:///C:\Users\HP\Desktop\escritorio\EDA%20-%20IRA\RUTINA%20EDA.xlsm!Grafica!%5bRUTINA%20EDA.xlsm%5dGrafica%201%20Gr&#225;fico" TargetMode="External"/><Relationship Id="rId40" Type="http://schemas.openxmlformats.org/officeDocument/2006/relationships/image" Target="../media/image24.emf"/><Relationship Id="rId5" Type="http://schemas.openxmlformats.org/officeDocument/2006/relationships/image" Target="../media/image3.png"/><Relationship Id="rId15" Type="http://schemas.openxmlformats.org/officeDocument/2006/relationships/oleObject" Target="file:///C:\Users\HP\Desktop\escritorio\EDA%20-%20IRA\RUTINA%20EDA.xlsm!Informe!F3C3" TargetMode="External"/><Relationship Id="rId23" Type="http://schemas.openxmlformats.org/officeDocument/2006/relationships/oleObject" Target="file:///C:\Users\HP\Desktop\escritorio\EDA%20-%20IRA\RUTINA%20EDA.xlsm!Informe!F8C3" TargetMode="External"/><Relationship Id="rId28" Type="http://schemas.openxmlformats.org/officeDocument/2006/relationships/image" Target="../media/image18.emf"/><Relationship Id="rId36" Type="http://schemas.openxmlformats.org/officeDocument/2006/relationships/image" Target="../media/image22.emf"/><Relationship Id="rId10" Type="http://schemas.openxmlformats.org/officeDocument/2006/relationships/image" Target="../media/image8.png"/><Relationship Id="rId19" Type="http://schemas.openxmlformats.org/officeDocument/2006/relationships/oleObject" Target="file:///C:\Users\HP\Desktop\escritorio\EDA%20-%20IRA\RUTINA%20EDA.xlsm!Informe!F6C3" TargetMode="External"/><Relationship Id="rId31" Type="http://schemas.openxmlformats.org/officeDocument/2006/relationships/oleObject" Target="file:///C:\Users\HP\Desktop\escritorio\EDA%20-%20IRA\RUTINA%20EDA.xlsm!Informe!F8C4:F8C6" TargetMode="External"/><Relationship Id="rId44" Type="http://schemas.openxmlformats.org/officeDocument/2006/relationships/image" Target="../media/image27.emf"/><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1.emf"/><Relationship Id="rId22" Type="http://schemas.openxmlformats.org/officeDocument/2006/relationships/image" Target="../media/image15.emf"/><Relationship Id="rId27" Type="http://schemas.openxmlformats.org/officeDocument/2006/relationships/oleObject" Target="file:///C:\Users\HP\Desktop\escritorio\EDA%20-%20IRA\RUTINA%20EDA.xlsm!Informe!F6C4:F6C6" TargetMode="External"/><Relationship Id="rId30" Type="http://schemas.openxmlformats.org/officeDocument/2006/relationships/image" Target="../media/image19.emf"/><Relationship Id="rId35" Type="http://schemas.openxmlformats.org/officeDocument/2006/relationships/oleObject" Target="file:///C:\Users\HP\Desktop\escritorio\EDA%20-%20IRA\RUTINA%20EDA.xlsm!Edad!%5bRUTINA%20EDA.xlsm%5dEdad%206%20Gr&#225;fico" TargetMode="External"/><Relationship Id="rId43" Type="http://schemas.openxmlformats.org/officeDocument/2006/relationships/image" Target="../media/image26.png"/><Relationship Id="rId8" Type="http://schemas.openxmlformats.org/officeDocument/2006/relationships/image" Target="../media/image6.png"/><Relationship Id="rId3" Type="http://schemas.openxmlformats.org/officeDocument/2006/relationships/image" Target="../media/image1.emf"/><Relationship Id="rId12" Type="http://schemas.openxmlformats.org/officeDocument/2006/relationships/image" Target="../media/image10.png"/><Relationship Id="rId17" Type="http://schemas.openxmlformats.org/officeDocument/2006/relationships/oleObject" Target="file:///C:\Users\HP\Desktop\escritorio\EDA%20-%20IRA\RUTINA%20EDA.xlsm!Informe!F5C3" TargetMode="External"/><Relationship Id="rId25" Type="http://schemas.openxmlformats.org/officeDocument/2006/relationships/oleObject" Target="file:///C:\Users\HP\Desktop\escritorio\EDA%20-%20IRA\RUTINA%20EDA.xlsm!Informe!F9C3" TargetMode="External"/><Relationship Id="rId33" Type="http://schemas.openxmlformats.org/officeDocument/2006/relationships/oleObject" Target="file:///C:\Users\HP\Desktop\escritorio\EDA%20-%20IRA\RUTINA%20EDA.xlsm!Informe!F9C4:F9C6" TargetMode="External"/><Relationship Id="rId38" Type="http://schemas.openxmlformats.org/officeDocument/2006/relationships/image" Target="../media/image23.emf"/></Relationships>
</file>

<file path=ppt/slides/_rels/slide2.xml.rels><?xml version="1.0" encoding="UTF-8" standalone="yes"?>
<Relationships xmlns="http://schemas.openxmlformats.org/package/2006/relationships"><Relationship Id="rId8" Type="http://schemas.openxmlformats.org/officeDocument/2006/relationships/oleObject" Target="file:///C:\Users\HP\Desktop\escritorio\EDA%20-%20IRA\RUTINA%20EDA.xlsm!Informe!F4C9:F4C16" TargetMode="External"/><Relationship Id="rId13" Type="http://schemas.openxmlformats.org/officeDocument/2006/relationships/oleObject" Target="file:///C:\Users\HP\Desktop\escritorio\EDA%20-%20IRA\RUTINA%20EDA.xlsm!Variaci&#243;n!F3C2:F9C5" TargetMode="External"/><Relationship Id="rId18" Type="http://schemas.openxmlformats.org/officeDocument/2006/relationships/image" Target="../media/image33.png"/><Relationship Id="rId3" Type="http://schemas.openxmlformats.org/officeDocument/2006/relationships/image" Target="../media/image8.png"/><Relationship Id="rId7" Type="http://schemas.openxmlformats.org/officeDocument/2006/relationships/image" Target="../media/image12.emf"/><Relationship Id="rId12" Type="http://schemas.openxmlformats.org/officeDocument/2006/relationships/image" Target="../media/image29.png"/><Relationship Id="rId17" Type="http://schemas.openxmlformats.org/officeDocument/2006/relationships/image" Target="../media/image32.png"/><Relationship Id="rId2" Type="http://schemas.openxmlformats.org/officeDocument/2006/relationships/image" Target="../media/image7.png"/><Relationship Id="rId16" Type="http://schemas.openxmlformats.org/officeDocument/2006/relationships/image" Target="../media/image31.emf"/><Relationship Id="rId1" Type="http://schemas.openxmlformats.org/officeDocument/2006/relationships/slideLayout" Target="../slideLayouts/slideLayout1.xml"/><Relationship Id="rId6" Type="http://schemas.openxmlformats.org/officeDocument/2006/relationships/oleObject" Target="file:///C:\Users\HP\Desktop\escritorio\EDA%20-%20IRA\RUTINA%20EDA.xlsm!Informe!F3C3" TargetMode="External"/><Relationship Id="rId11" Type="http://schemas.openxmlformats.org/officeDocument/2006/relationships/image" Target="../media/image28.emf"/><Relationship Id="rId5" Type="http://schemas.openxmlformats.org/officeDocument/2006/relationships/image" Target="../media/image10.png"/><Relationship Id="rId15" Type="http://schemas.openxmlformats.org/officeDocument/2006/relationships/oleObject" Target="file:///C:\Users\HP\Desktop\escritorio\EDA%20-%20IRA\RUTINA%20EDA.xlsm!Variaci&#243;n!F3C7:F9C8" TargetMode="External"/><Relationship Id="rId10" Type="http://schemas.openxmlformats.org/officeDocument/2006/relationships/oleObject" Target="file:///C:\Users\HP\Desktop\escritorio\EDA%20-%20IRA\RUTINA%20EDA.xlsm!Incidencia%20UPGD!F3C2:F15C6" TargetMode="External"/><Relationship Id="rId4" Type="http://schemas.openxmlformats.org/officeDocument/2006/relationships/image" Target="../media/image9.png"/><Relationship Id="rId9" Type="http://schemas.openxmlformats.org/officeDocument/2006/relationships/image" Target="../media/image25.emf"/><Relationship Id="rId14" Type="http://schemas.openxmlformats.org/officeDocument/2006/relationships/image" Target="../media/image3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5" name="Conector recto 154"/>
          <p:cNvCxnSpPr/>
          <p:nvPr/>
        </p:nvCxnSpPr>
        <p:spPr>
          <a:xfrm>
            <a:off x="2463165" y="6775450"/>
            <a:ext cx="0" cy="37338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aphicFrame>
        <p:nvGraphicFramePr>
          <p:cNvPr id="6" name="Objeto 5"/>
          <p:cNvGraphicFramePr>
            <a:graphicFrameLocks noChangeAspect="1"/>
          </p:cNvGraphicFramePr>
          <p:nvPr>
            <p:extLst>
              <p:ext uri="{D42A27DB-BD31-4B8C-83A1-F6EECF244321}">
                <p14:modId xmlns:p14="http://schemas.microsoft.com/office/powerpoint/2010/main" val="2060007661"/>
              </p:ext>
            </p:extLst>
          </p:nvPr>
        </p:nvGraphicFramePr>
        <p:xfrm>
          <a:off x="2581275" y="2851150"/>
          <a:ext cx="5186363" cy="3014663"/>
        </p:xfrm>
        <a:graphic>
          <a:graphicData uri="http://schemas.openxmlformats.org/presentationml/2006/ole">
            <mc:AlternateContent xmlns:mc="http://schemas.openxmlformats.org/markup-compatibility/2006">
              <mc:Choice xmlns:v="urn:schemas-microsoft-com:vml" Requires="v">
                <p:oleObj name="Macro-Enabled Worksheet" r:id="rId2" imgW="6439045" imgH="3524404" progId="Excel.SheetMacroEnabled.12">
                  <p:link updateAutomatic="1"/>
                </p:oleObj>
              </mc:Choice>
              <mc:Fallback>
                <p:oleObj name="Macro-Enabled Worksheet" r:id="rId2" imgW="6439045" imgH="3524404" progId="Excel.SheetMacroEnabled.12">
                  <p:link updateAutomatic="1"/>
                  <p:pic>
                    <p:nvPicPr>
                      <p:cNvPr id="0" name=""/>
                      <p:cNvPicPr/>
                      <p:nvPr/>
                    </p:nvPicPr>
                    <p:blipFill>
                      <a:blip r:embed="rId3"/>
                      <a:stretch>
                        <a:fillRect/>
                      </a:stretch>
                    </p:blipFill>
                    <p:spPr>
                      <a:xfrm>
                        <a:off x="2581275" y="2851150"/>
                        <a:ext cx="5186363" cy="3014663"/>
                      </a:xfrm>
                      <a:prstGeom prst="rect">
                        <a:avLst/>
                      </a:prstGeom>
                    </p:spPr>
                  </p:pic>
                </p:oleObj>
              </mc:Fallback>
            </mc:AlternateContent>
          </a:graphicData>
        </a:graphic>
      </p:graphicFrame>
      <p:sp>
        <p:nvSpPr>
          <p:cNvPr id="171" name="object 171"/>
          <p:cNvSpPr/>
          <p:nvPr/>
        </p:nvSpPr>
        <p:spPr>
          <a:xfrm>
            <a:off x="-4863" y="13328650"/>
            <a:ext cx="7943395" cy="564578"/>
          </a:xfrm>
          <a:custGeom>
            <a:avLst/>
            <a:gdLst/>
            <a:ahLst/>
            <a:cxnLst/>
            <a:rect l="l" t="t" r="r" b="b"/>
            <a:pathLst>
              <a:path w="7934165" h="1060158">
                <a:moveTo>
                  <a:pt x="7904986" y="0"/>
                </a:moveTo>
                <a:lnTo>
                  <a:pt x="4863" y="0"/>
                </a:lnTo>
                <a:lnTo>
                  <a:pt x="4863" y="1060158"/>
                </a:lnTo>
                <a:lnTo>
                  <a:pt x="7904986" y="1060158"/>
                </a:lnTo>
                <a:lnTo>
                  <a:pt x="7904986" y="0"/>
                </a:lnTo>
                <a:close/>
              </a:path>
            </a:pathLst>
          </a:custGeom>
          <a:solidFill>
            <a:srgbClr val="585858"/>
          </a:solidFill>
        </p:spPr>
        <p:txBody>
          <a:bodyPr wrap="square" lIns="0" tIns="0" rIns="0" bIns="0" rtlCol="0">
            <a:noAutofit/>
          </a:bodyPr>
          <a:lstStyle/>
          <a:p>
            <a:pPr algn="ctr"/>
            <a:endParaRPr lang="es-ES" sz="600" b="1" dirty="0">
              <a:solidFill>
                <a:srgbClr val="FFFFFF"/>
              </a:solidFill>
              <a:latin typeface="Arial"/>
              <a:cs typeface="Arial"/>
            </a:endParaRPr>
          </a:p>
          <a:p>
            <a:pPr algn="ctr"/>
            <a:r>
              <a:rPr lang="es-ES" sz="2200" dirty="0">
                <a:solidFill>
                  <a:srgbClr val="FFFFFF"/>
                </a:solidFill>
                <a:latin typeface="Arial"/>
                <a:cs typeface="Arial"/>
              </a:rPr>
              <a:t>Casos d</a:t>
            </a:r>
            <a:r>
              <a:rPr lang="es-ES" sz="2200" spc="4" dirty="0">
                <a:solidFill>
                  <a:srgbClr val="FFFFFF"/>
                </a:solidFill>
                <a:latin typeface="Arial"/>
                <a:cs typeface="Arial"/>
              </a:rPr>
              <a:t>e m</a:t>
            </a:r>
            <a:r>
              <a:rPr lang="es-ES" sz="2200" dirty="0">
                <a:solidFill>
                  <a:srgbClr val="FFFFFF"/>
                </a:solidFill>
                <a:latin typeface="Arial"/>
                <a:cs typeface="Arial"/>
              </a:rPr>
              <a:t>orbilidad p</a:t>
            </a:r>
            <a:r>
              <a:rPr lang="es-ES" sz="2200" spc="-4" dirty="0">
                <a:solidFill>
                  <a:srgbClr val="FFFFFF"/>
                </a:solidFill>
                <a:latin typeface="Arial"/>
                <a:cs typeface="Arial"/>
              </a:rPr>
              <a:t>o</a:t>
            </a:r>
            <a:r>
              <a:rPr lang="es-ES" sz="2200" dirty="0">
                <a:solidFill>
                  <a:srgbClr val="FFFFFF"/>
                </a:solidFill>
                <a:latin typeface="Arial"/>
                <a:cs typeface="Arial"/>
              </a:rPr>
              <a:t>r</a:t>
            </a:r>
            <a:r>
              <a:rPr lang="es-ES" sz="2200" spc="60" dirty="0">
                <a:solidFill>
                  <a:srgbClr val="FFFFFF"/>
                </a:solidFill>
                <a:latin typeface="Arial"/>
                <a:cs typeface="Arial"/>
              </a:rPr>
              <a:t> </a:t>
            </a:r>
            <a:r>
              <a:rPr lang="es-ES" sz="2200" dirty="0">
                <a:solidFill>
                  <a:srgbClr val="FFFFFF"/>
                </a:solidFill>
                <a:latin typeface="Arial"/>
                <a:cs typeface="Arial"/>
              </a:rPr>
              <a:t>EDA</a:t>
            </a:r>
            <a:r>
              <a:rPr lang="es-ES" sz="2200" b="1" dirty="0">
                <a:solidFill>
                  <a:srgbClr val="FFFFFF"/>
                </a:solidFill>
                <a:latin typeface="Arial"/>
                <a:cs typeface="Arial"/>
              </a:rPr>
              <a:t>,</a:t>
            </a:r>
            <a:r>
              <a:rPr lang="es-ES" sz="2200" b="1" spc="150" dirty="0">
                <a:solidFill>
                  <a:srgbClr val="FFFFFF"/>
                </a:solidFill>
                <a:latin typeface="Arial"/>
                <a:cs typeface="Arial"/>
              </a:rPr>
              <a:t> </a:t>
            </a:r>
            <a:r>
              <a:rPr lang="es-ES" sz="2200" dirty="0">
                <a:solidFill>
                  <a:srgbClr val="FFFFFF"/>
                </a:solidFill>
                <a:latin typeface="Arial"/>
                <a:cs typeface="Arial"/>
              </a:rPr>
              <a:t>s</a:t>
            </a:r>
            <a:r>
              <a:rPr lang="es-ES" sz="2200" spc="4" dirty="0">
                <a:solidFill>
                  <a:srgbClr val="FFFFFF"/>
                </a:solidFill>
                <a:latin typeface="Arial"/>
                <a:cs typeface="Arial"/>
              </a:rPr>
              <a:t>e</a:t>
            </a:r>
            <a:r>
              <a:rPr lang="es-ES" sz="2200" dirty="0">
                <a:solidFill>
                  <a:srgbClr val="FFFFFF"/>
                </a:solidFill>
                <a:latin typeface="Arial"/>
                <a:cs typeface="Arial"/>
              </a:rPr>
              <a:t>g</a:t>
            </a:r>
            <a:r>
              <a:rPr lang="es-ES" sz="2200" spc="-4" dirty="0">
                <a:solidFill>
                  <a:srgbClr val="FFFFFF"/>
                </a:solidFill>
                <a:latin typeface="Arial"/>
                <a:cs typeface="Arial"/>
              </a:rPr>
              <a:t>ú</a:t>
            </a:r>
            <a:r>
              <a:rPr lang="es-ES" sz="2200" dirty="0">
                <a:solidFill>
                  <a:srgbClr val="FFFFFF"/>
                </a:solidFill>
                <a:latin typeface="Arial"/>
                <a:cs typeface="Arial"/>
              </a:rPr>
              <a:t>n</a:t>
            </a:r>
            <a:r>
              <a:rPr lang="es-ES" sz="2200" b="1" spc="89" dirty="0">
                <a:solidFill>
                  <a:srgbClr val="FFFFFF"/>
                </a:solidFill>
                <a:latin typeface="Arial"/>
                <a:cs typeface="Arial"/>
              </a:rPr>
              <a:t> </a:t>
            </a:r>
            <a:r>
              <a:rPr lang="es-ES" sz="2200" b="1" i="1" dirty="0">
                <a:solidFill>
                  <a:srgbClr val="FFFFFF"/>
                </a:solidFill>
                <a:latin typeface="Arial"/>
                <a:cs typeface="Arial"/>
              </a:rPr>
              <a:t>gru</a:t>
            </a:r>
            <a:r>
              <a:rPr lang="es-ES" sz="2200" b="1" i="1" spc="-4" dirty="0">
                <a:solidFill>
                  <a:srgbClr val="FFFFFF"/>
                </a:solidFill>
                <a:latin typeface="Arial"/>
                <a:cs typeface="Arial"/>
              </a:rPr>
              <a:t>p</a:t>
            </a:r>
            <a:r>
              <a:rPr lang="es-ES" sz="2200" b="1" i="1" dirty="0">
                <a:solidFill>
                  <a:srgbClr val="FFFFFF"/>
                </a:solidFill>
                <a:latin typeface="Arial"/>
                <a:cs typeface="Arial"/>
              </a:rPr>
              <a:t>os</a:t>
            </a:r>
            <a:r>
              <a:rPr lang="es-ES" sz="2200" b="1" i="1" spc="87" dirty="0">
                <a:solidFill>
                  <a:srgbClr val="FFFFFF"/>
                </a:solidFill>
                <a:latin typeface="Arial"/>
                <a:cs typeface="Arial"/>
              </a:rPr>
              <a:t> </a:t>
            </a:r>
            <a:r>
              <a:rPr lang="es-ES" sz="2200" b="1" i="1" dirty="0">
                <a:solidFill>
                  <a:srgbClr val="FFFFFF"/>
                </a:solidFill>
                <a:latin typeface="Arial"/>
                <a:cs typeface="Arial"/>
              </a:rPr>
              <a:t>de</a:t>
            </a:r>
            <a:r>
              <a:rPr lang="es-ES" sz="2200" b="1" i="1" spc="45" dirty="0">
                <a:solidFill>
                  <a:srgbClr val="FFFFFF"/>
                </a:solidFill>
                <a:latin typeface="Arial"/>
                <a:cs typeface="Arial"/>
              </a:rPr>
              <a:t> </a:t>
            </a:r>
            <a:r>
              <a:rPr lang="es-ES" sz="2200" b="1" i="1" dirty="0">
                <a:solidFill>
                  <a:srgbClr val="FFFFFF"/>
                </a:solidFill>
                <a:latin typeface="Arial"/>
                <a:cs typeface="Arial"/>
              </a:rPr>
              <a:t>edad</a:t>
            </a:r>
            <a:endParaRPr sz="2200" i="1" dirty="0"/>
          </a:p>
        </p:txBody>
      </p:sp>
      <p:sp>
        <p:nvSpPr>
          <p:cNvPr id="172" name="object 172"/>
          <p:cNvSpPr/>
          <p:nvPr/>
        </p:nvSpPr>
        <p:spPr>
          <a:xfrm>
            <a:off x="0" y="0"/>
            <a:ext cx="3647" cy="3096585"/>
          </a:xfrm>
          <a:custGeom>
            <a:avLst/>
            <a:gdLst/>
            <a:ahLst/>
            <a:cxnLst/>
            <a:rect l="l" t="t" r="r" b="b"/>
            <a:pathLst>
              <a:path w="3647" h="3096585">
                <a:moveTo>
                  <a:pt x="0" y="3096585"/>
                </a:moveTo>
                <a:lnTo>
                  <a:pt x="3647" y="3096585"/>
                </a:lnTo>
                <a:lnTo>
                  <a:pt x="3647" y="0"/>
                </a:lnTo>
                <a:lnTo>
                  <a:pt x="0" y="0"/>
                </a:lnTo>
                <a:lnTo>
                  <a:pt x="0" y="3096585"/>
                </a:lnTo>
                <a:close/>
              </a:path>
            </a:pathLst>
          </a:custGeom>
          <a:solidFill>
            <a:srgbClr val="43B4D5"/>
          </a:solidFill>
        </p:spPr>
        <p:txBody>
          <a:bodyPr wrap="square" lIns="0" tIns="0" rIns="0" bIns="0" rtlCol="0">
            <a:noAutofit/>
          </a:bodyPr>
          <a:lstStyle/>
          <a:p>
            <a:endParaRPr/>
          </a:p>
        </p:txBody>
      </p:sp>
      <p:sp>
        <p:nvSpPr>
          <p:cNvPr id="175" name="object 175"/>
          <p:cNvSpPr/>
          <p:nvPr/>
        </p:nvSpPr>
        <p:spPr>
          <a:xfrm>
            <a:off x="0" y="3136706"/>
            <a:ext cx="2463165" cy="3080780"/>
          </a:xfrm>
          <a:custGeom>
            <a:avLst/>
            <a:gdLst/>
            <a:ahLst/>
            <a:cxnLst/>
            <a:rect l="l" t="t" r="r" b="b"/>
            <a:pathLst>
              <a:path w="2463165" h="3080780">
                <a:moveTo>
                  <a:pt x="0" y="3080780"/>
                </a:moveTo>
                <a:lnTo>
                  <a:pt x="2463165" y="3080780"/>
                </a:lnTo>
                <a:lnTo>
                  <a:pt x="2463165" y="0"/>
                </a:lnTo>
                <a:lnTo>
                  <a:pt x="0" y="0"/>
                </a:lnTo>
                <a:lnTo>
                  <a:pt x="0" y="3080780"/>
                </a:lnTo>
                <a:close/>
              </a:path>
            </a:pathLst>
          </a:custGeom>
          <a:solidFill>
            <a:srgbClr val="FA9951"/>
          </a:solidFill>
        </p:spPr>
        <p:txBody>
          <a:bodyPr wrap="square" lIns="0" tIns="0" rIns="0" bIns="0" rtlCol="0">
            <a:noAutofit/>
          </a:bodyPr>
          <a:lstStyle/>
          <a:p>
            <a:endParaRPr/>
          </a:p>
        </p:txBody>
      </p:sp>
      <p:sp>
        <p:nvSpPr>
          <p:cNvPr id="176" name="object 176"/>
          <p:cNvSpPr/>
          <p:nvPr/>
        </p:nvSpPr>
        <p:spPr>
          <a:xfrm>
            <a:off x="2468028" y="6204113"/>
            <a:ext cx="5446684" cy="637067"/>
          </a:xfrm>
          <a:custGeom>
            <a:avLst/>
            <a:gdLst/>
            <a:ahLst/>
            <a:cxnLst/>
            <a:rect l="l" t="t" r="r" b="b"/>
            <a:pathLst>
              <a:path w="5446684" h="637067">
                <a:moveTo>
                  <a:pt x="5432094" y="0"/>
                </a:moveTo>
                <a:lnTo>
                  <a:pt x="0" y="0"/>
                </a:lnTo>
                <a:lnTo>
                  <a:pt x="0" y="637067"/>
                </a:lnTo>
                <a:lnTo>
                  <a:pt x="5432094" y="637067"/>
                </a:lnTo>
                <a:lnTo>
                  <a:pt x="5432094" y="0"/>
                </a:lnTo>
                <a:close/>
              </a:path>
            </a:pathLst>
          </a:custGeom>
          <a:solidFill>
            <a:srgbClr val="585858"/>
          </a:solidFill>
        </p:spPr>
        <p:txBody>
          <a:bodyPr wrap="square" lIns="0" tIns="0" rIns="0" bIns="0" rtlCol="0">
            <a:noAutofit/>
          </a:bodyPr>
          <a:lstStyle/>
          <a:p>
            <a:endParaRPr/>
          </a:p>
        </p:txBody>
      </p:sp>
      <p:sp>
        <p:nvSpPr>
          <p:cNvPr id="177" name="object 177"/>
          <p:cNvSpPr/>
          <p:nvPr/>
        </p:nvSpPr>
        <p:spPr>
          <a:xfrm>
            <a:off x="0" y="6204113"/>
            <a:ext cx="2468028" cy="637067"/>
          </a:xfrm>
          <a:custGeom>
            <a:avLst/>
            <a:gdLst/>
            <a:ahLst/>
            <a:cxnLst/>
            <a:rect l="l" t="t" r="r" b="b"/>
            <a:pathLst>
              <a:path w="2468028" h="637067">
                <a:moveTo>
                  <a:pt x="0" y="637067"/>
                </a:moveTo>
                <a:lnTo>
                  <a:pt x="2468028" y="637067"/>
                </a:lnTo>
                <a:lnTo>
                  <a:pt x="2468028" y="0"/>
                </a:lnTo>
                <a:lnTo>
                  <a:pt x="0" y="0"/>
                </a:lnTo>
                <a:lnTo>
                  <a:pt x="0" y="637067"/>
                </a:lnTo>
                <a:close/>
              </a:path>
            </a:pathLst>
          </a:custGeom>
          <a:solidFill>
            <a:srgbClr val="FCB885"/>
          </a:solidFill>
        </p:spPr>
        <p:txBody>
          <a:bodyPr wrap="square" lIns="0" tIns="0" rIns="0" bIns="0" rtlCol="0">
            <a:noAutofit/>
          </a:bodyPr>
          <a:lstStyle/>
          <a:p>
            <a:endParaRPr/>
          </a:p>
        </p:txBody>
      </p:sp>
      <p:sp>
        <p:nvSpPr>
          <p:cNvPr id="178" name="object 178"/>
          <p:cNvSpPr/>
          <p:nvPr/>
        </p:nvSpPr>
        <p:spPr>
          <a:xfrm>
            <a:off x="434186" y="8853937"/>
            <a:ext cx="295433" cy="178719"/>
          </a:xfrm>
          <a:prstGeom prst="rect">
            <a:avLst/>
          </a:prstGeom>
          <a:blipFill>
            <a:blip r:embed="rId4" cstate="print"/>
            <a:stretch>
              <a:fillRect/>
            </a:stretch>
          </a:blipFill>
        </p:spPr>
        <p:txBody>
          <a:bodyPr wrap="square" lIns="0" tIns="0" rIns="0" bIns="0" rtlCol="0">
            <a:noAutofit/>
          </a:bodyPr>
          <a:lstStyle/>
          <a:p>
            <a:endParaRPr/>
          </a:p>
        </p:txBody>
      </p:sp>
      <p:sp>
        <p:nvSpPr>
          <p:cNvPr id="179" name="object 179"/>
          <p:cNvSpPr/>
          <p:nvPr/>
        </p:nvSpPr>
        <p:spPr>
          <a:xfrm>
            <a:off x="0" y="10406799"/>
            <a:ext cx="7912100" cy="635851"/>
          </a:xfrm>
          <a:custGeom>
            <a:avLst/>
            <a:gdLst/>
            <a:ahLst/>
            <a:cxnLst/>
            <a:rect l="l" t="t" r="r" b="b"/>
            <a:pathLst>
              <a:path w="7900123" h="635851">
                <a:moveTo>
                  <a:pt x="0" y="635851"/>
                </a:moveTo>
                <a:lnTo>
                  <a:pt x="7900123" y="635851"/>
                </a:lnTo>
                <a:lnTo>
                  <a:pt x="7900123" y="0"/>
                </a:lnTo>
                <a:lnTo>
                  <a:pt x="0" y="0"/>
                </a:lnTo>
                <a:lnTo>
                  <a:pt x="0" y="635851"/>
                </a:lnTo>
                <a:close/>
              </a:path>
            </a:pathLst>
          </a:custGeom>
          <a:solidFill>
            <a:srgbClr val="43B4D5"/>
          </a:solidFill>
        </p:spPr>
        <p:txBody>
          <a:bodyPr wrap="square" lIns="0" tIns="0" rIns="0" bIns="0" rtlCol="0">
            <a:noAutofit/>
          </a:bodyPr>
          <a:lstStyle/>
          <a:p>
            <a:endParaRPr/>
          </a:p>
        </p:txBody>
      </p:sp>
      <p:sp>
        <p:nvSpPr>
          <p:cNvPr id="182" name="object 182"/>
          <p:cNvSpPr/>
          <p:nvPr/>
        </p:nvSpPr>
        <p:spPr>
          <a:xfrm>
            <a:off x="2026159" y="12216032"/>
            <a:ext cx="1353702" cy="667461"/>
          </a:xfrm>
          <a:custGeom>
            <a:avLst/>
            <a:gdLst/>
            <a:ahLst/>
            <a:cxnLst/>
            <a:rect l="l" t="t" r="r" b="b"/>
            <a:pathLst>
              <a:path w="1424891" h="667461">
                <a:moveTo>
                  <a:pt x="0" y="667461"/>
                </a:moveTo>
                <a:lnTo>
                  <a:pt x="1424891" y="667461"/>
                </a:lnTo>
                <a:lnTo>
                  <a:pt x="1424891" y="0"/>
                </a:lnTo>
                <a:lnTo>
                  <a:pt x="0" y="0"/>
                </a:lnTo>
                <a:lnTo>
                  <a:pt x="0" y="667461"/>
                </a:lnTo>
                <a:close/>
              </a:path>
            </a:pathLst>
          </a:custGeom>
          <a:solidFill>
            <a:srgbClr val="CD4F3E"/>
          </a:solidFill>
        </p:spPr>
        <p:txBody>
          <a:bodyPr wrap="square" lIns="0" tIns="0" rIns="0" bIns="0" rtlCol="0">
            <a:noAutofit/>
          </a:bodyPr>
          <a:lstStyle/>
          <a:p>
            <a:endParaRPr/>
          </a:p>
        </p:txBody>
      </p:sp>
      <p:sp>
        <p:nvSpPr>
          <p:cNvPr id="183" name="object 183"/>
          <p:cNvSpPr/>
          <p:nvPr/>
        </p:nvSpPr>
        <p:spPr>
          <a:xfrm>
            <a:off x="444436" y="12233531"/>
            <a:ext cx="1352588" cy="647442"/>
          </a:xfrm>
          <a:custGeom>
            <a:avLst/>
            <a:gdLst/>
            <a:ahLst/>
            <a:cxnLst/>
            <a:rect l="l" t="t" r="r" b="b"/>
            <a:pathLst>
              <a:path w="1426107" h="667461">
                <a:moveTo>
                  <a:pt x="0" y="667461"/>
                </a:moveTo>
                <a:lnTo>
                  <a:pt x="1426107" y="667461"/>
                </a:lnTo>
                <a:lnTo>
                  <a:pt x="1426107" y="0"/>
                </a:lnTo>
                <a:lnTo>
                  <a:pt x="0" y="0"/>
                </a:lnTo>
                <a:lnTo>
                  <a:pt x="0" y="667461"/>
                </a:lnTo>
                <a:close/>
              </a:path>
            </a:pathLst>
          </a:custGeom>
          <a:solidFill>
            <a:srgbClr val="43B4D5"/>
          </a:solidFill>
        </p:spPr>
        <p:txBody>
          <a:bodyPr wrap="square" lIns="0" tIns="0" rIns="0" bIns="0" rtlCol="0">
            <a:noAutofit/>
          </a:bodyPr>
          <a:lstStyle/>
          <a:p>
            <a:endParaRPr/>
          </a:p>
        </p:txBody>
      </p:sp>
      <p:sp>
        <p:nvSpPr>
          <p:cNvPr id="184" name="object 184"/>
          <p:cNvSpPr/>
          <p:nvPr/>
        </p:nvSpPr>
        <p:spPr>
          <a:xfrm>
            <a:off x="778553" y="11195050"/>
            <a:ext cx="612751" cy="768371"/>
          </a:xfrm>
          <a:prstGeom prst="rect">
            <a:avLst/>
          </a:prstGeom>
          <a:blipFill>
            <a:blip r:embed="rId5" cstate="print"/>
            <a:stretch>
              <a:fillRect/>
            </a:stretch>
          </a:blipFill>
        </p:spPr>
        <p:txBody>
          <a:bodyPr wrap="square" lIns="0" tIns="0" rIns="0" bIns="0" rtlCol="0">
            <a:noAutofit/>
          </a:bodyPr>
          <a:lstStyle/>
          <a:p>
            <a:endParaRPr/>
          </a:p>
        </p:txBody>
      </p:sp>
      <p:sp>
        <p:nvSpPr>
          <p:cNvPr id="185" name="object 185"/>
          <p:cNvSpPr/>
          <p:nvPr/>
        </p:nvSpPr>
        <p:spPr>
          <a:xfrm>
            <a:off x="2402984" y="11215700"/>
            <a:ext cx="581141" cy="735545"/>
          </a:xfrm>
          <a:prstGeom prst="rect">
            <a:avLst/>
          </a:prstGeom>
          <a:blipFill>
            <a:blip r:embed="rId6" cstate="print"/>
            <a:stretch>
              <a:fillRect/>
            </a:stretch>
          </a:blipFill>
        </p:spPr>
        <p:txBody>
          <a:bodyPr wrap="square" lIns="0" tIns="0" rIns="0" bIns="0" rtlCol="0">
            <a:noAutofit/>
          </a:bodyPr>
          <a:lstStyle/>
          <a:p>
            <a:endParaRPr/>
          </a:p>
        </p:txBody>
      </p:sp>
      <p:sp>
        <p:nvSpPr>
          <p:cNvPr id="186" name="object 186"/>
          <p:cNvSpPr/>
          <p:nvPr/>
        </p:nvSpPr>
        <p:spPr>
          <a:xfrm>
            <a:off x="4775292" y="11212019"/>
            <a:ext cx="752566" cy="752566"/>
          </a:xfrm>
          <a:prstGeom prst="rect">
            <a:avLst/>
          </a:prstGeom>
          <a:blipFill>
            <a:blip r:embed="rId7" cstate="print"/>
            <a:stretch>
              <a:fillRect/>
            </a:stretch>
          </a:blipFill>
        </p:spPr>
        <p:txBody>
          <a:bodyPr wrap="square" lIns="0" tIns="0" rIns="0" bIns="0" rtlCol="0">
            <a:noAutofit/>
          </a:bodyPr>
          <a:lstStyle/>
          <a:p>
            <a:endParaRPr/>
          </a:p>
        </p:txBody>
      </p:sp>
      <p:sp>
        <p:nvSpPr>
          <p:cNvPr id="187" name="object 187"/>
          <p:cNvSpPr/>
          <p:nvPr/>
        </p:nvSpPr>
        <p:spPr>
          <a:xfrm>
            <a:off x="4444779" y="12211220"/>
            <a:ext cx="1352588" cy="680734"/>
          </a:xfrm>
          <a:custGeom>
            <a:avLst/>
            <a:gdLst/>
            <a:ahLst/>
            <a:cxnLst/>
            <a:rect l="l" t="t" r="r" b="b"/>
            <a:pathLst>
              <a:path w="1426107" h="667461">
                <a:moveTo>
                  <a:pt x="0" y="667461"/>
                </a:moveTo>
                <a:lnTo>
                  <a:pt x="1426107" y="667461"/>
                </a:lnTo>
                <a:lnTo>
                  <a:pt x="1426107" y="0"/>
                </a:lnTo>
                <a:lnTo>
                  <a:pt x="0" y="0"/>
                </a:lnTo>
                <a:lnTo>
                  <a:pt x="0" y="667461"/>
                </a:lnTo>
                <a:close/>
              </a:path>
            </a:pathLst>
          </a:custGeom>
          <a:solidFill>
            <a:srgbClr val="79D457"/>
          </a:solidFill>
        </p:spPr>
        <p:txBody>
          <a:bodyPr wrap="square" lIns="0" tIns="0" rIns="0" bIns="0" rtlCol="0">
            <a:noAutofit/>
          </a:bodyPr>
          <a:lstStyle/>
          <a:p>
            <a:endParaRPr/>
          </a:p>
        </p:txBody>
      </p:sp>
      <p:sp>
        <p:nvSpPr>
          <p:cNvPr id="188" name="object 188"/>
          <p:cNvSpPr/>
          <p:nvPr/>
        </p:nvSpPr>
        <p:spPr>
          <a:xfrm>
            <a:off x="6022263" y="12220156"/>
            <a:ext cx="1354376" cy="667461"/>
          </a:xfrm>
          <a:custGeom>
            <a:avLst/>
            <a:gdLst/>
            <a:ahLst/>
            <a:cxnLst/>
            <a:rect l="l" t="t" r="r" b="b"/>
            <a:pathLst>
              <a:path w="1424891" h="667461">
                <a:moveTo>
                  <a:pt x="0" y="667461"/>
                </a:moveTo>
                <a:lnTo>
                  <a:pt x="1424891" y="667461"/>
                </a:lnTo>
                <a:lnTo>
                  <a:pt x="1424891" y="0"/>
                </a:lnTo>
                <a:lnTo>
                  <a:pt x="0" y="0"/>
                </a:lnTo>
                <a:lnTo>
                  <a:pt x="0" y="667461"/>
                </a:lnTo>
                <a:close/>
              </a:path>
            </a:pathLst>
          </a:custGeom>
          <a:solidFill>
            <a:srgbClr val="43B4D5"/>
          </a:solidFill>
        </p:spPr>
        <p:txBody>
          <a:bodyPr wrap="square" lIns="0" tIns="0" rIns="0" bIns="0" rtlCol="0">
            <a:noAutofit/>
          </a:bodyPr>
          <a:lstStyle/>
          <a:p>
            <a:endParaRPr/>
          </a:p>
        </p:txBody>
      </p:sp>
      <p:sp>
        <p:nvSpPr>
          <p:cNvPr id="189" name="object 189"/>
          <p:cNvSpPr/>
          <p:nvPr/>
        </p:nvSpPr>
        <p:spPr>
          <a:xfrm>
            <a:off x="6399415" y="11249457"/>
            <a:ext cx="680835" cy="682051"/>
          </a:xfrm>
          <a:prstGeom prst="rect">
            <a:avLst/>
          </a:prstGeom>
          <a:blipFill>
            <a:blip r:embed="rId8" cstate="print"/>
            <a:stretch>
              <a:fillRect/>
            </a:stretch>
          </a:blipFill>
        </p:spPr>
        <p:txBody>
          <a:bodyPr wrap="square" lIns="0" tIns="0" rIns="0" bIns="0" rtlCol="0">
            <a:noAutofit/>
          </a:bodyPr>
          <a:lstStyle/>
          <a:p>
            <a:endParaRPr/>
          </a:p>
        </p:txBody>
      </p:sp>
      <p:sp>
        <p:nvSpPr>
          <p:cNvPr id="323" name="object 323"/>
          <p:cNvSpPr/>
          <p:nvPr/>
        </p:nvSpPr>
        <p:spPr>
          <a:xfrm>
            <a:off x="3647" y="0"/>
            <a:ext cx="2465597" cy="3136706"/>
          </a:xfrm>
          <a:custGeom>
            <a:avLst/>
            <a:gdLst/>
            <a:ahLst/>
            <a:cxnLst/>
            <a:rect l="l" t="t" r="r" b="b"/>
            <a:pathLst>
              <a:path w="2465597" h="3136706">
                <a:moveTo>
                  <a:pt x="2465597" y="0"/>
                </a:moveTo>
                <a:lnTo>
                  <a:pt x="0" y="0"/>
                </a:lnTo>
                <a:lnTo>
                  <a:pt x="0" y="3136706"/>
                </a:lnTo>
                <a:lnTo>
                  <a:pt x="2465597" y="3136706"/>
                </a:lnTo>
                <a:lnTo>
                  <a:pt x="2465597" y="0"/>
                </a:lnTo>
                <a:close/>
              </a:path>
            </a:pathLst>
          </a:custGeom>
          <a:solidFill>
            <a:srgbClr val="43B4D5"/>
          </a:solidFill>
        </p:spPr>
        <p:txBody>
          <a:bodyPr wrap="square" lIns="0" tIns="0" rIns="0" bIns="0" rtlCol="0">
            <a:noAutofit/>
          </a:bodyPr>
          <a:lstStyle/>
          <a:p>
            <a:endParaRPr/>
          </a:p>
        </p:txBody>
      </p:sp>
      <p:sp>
        <p:nvSpPr>
          <p:cNvPr id="324" name="object 324"/>
          <p:cNvSpPr/>
          <p:nvPr/>
        </p:nvSpPr>
        <p:spPr>
          <a:xfrm>
            <a:off x="2679574" y="1822450"/>
            <a:ext cx="5056419" cy="819434"/>
          </a:xfrm>
          <a:prstGeom prst="rect">
            <a:avLst/>
          </a:prstGeom>
          <a:blipFill>
            <a:blip r:embed="rId9" cstate="print"/>
            <a:stretch>
              <a:fillRect/>
            </a:stretch>
          </a:blipFill>
        </p:spPr>
        <p:txBody>
          <a:bodyPr wrap="square" lIns="0" tIns="0" rIns="0" bIns="0" rtlCol="0">
            <a:noAutofit/>
          </a:bodyPr>
          <a:lstStyle/>
          <a:p>
            <a:endParaRPr/>
          </a:p>
        </p:txBody>
      </p:sp>
      <p:sp>
        <p:nvSpPr>
          <p:cNvPr id="325" name="object 325"/>
          <p:cNvSpPr/>
          <p:nvPr/>
        </p:nvSpPr>
        <p:spPr>
          <a:xfrm>
            <a:off x="2713615" y="1838255"/>
            <a:ext cx="2922729" cy="754997"/>
          </a:xfrm>
          <a:custGeom>
            <a:avLst/>
            <a:gdLst/>
            <a:ahLst/>
            <a:cxnLst/>
            <a:rect l="l" t="t" r="r" b="b"/>
            <a:pathLst>
              <a:path w="2922729" h="754997">
                <a:moveTo>
                  <a:pt x="0" y="754997"/>
                </a:moveTo>
                <a:lnTo>
                  <a:pt x="2922729" y="754997"/>
                </a:lnTo>
                <a:lnTo>
                  <a:pt x="2922729" y="0"/>
                </a:lnTo>
                <a:lnTo>
                  <a:pt x="0" y="0"/>
                </a:lnTo>
                <a:lnTo>
                  <a:pt x="0" y="754997"/>
                </a:lnTo>
                <a:close/>
              </a:path>
            </a:pathLst>
          </a:custGeom>
          <a:solidFill>
            <a:srgbClr val="FFFFFF"/>
          </a:solidFill>
        </p:spPr>
        <p:txBody>
          <a:bodyPr wrap="square" lIns="0" tIns="0" rIns="0" bIns="0" rtlCol="0">
            <a:noAutofit/>
          </a:bodyPr>
          <a:lstStyle/>
          <a:p>
            <a:endParaRPr/>
          </a:p>
        </p:txBody>
      </p:sp>
      <p:sp>
        <p:nvSpPr>
          <p:cNvPr id="326" name="object 326"/>
          <p:cNvSpPr/>
          <p:nvPr/>
        </p:nvSpPr>
        <p:spPr>
          <a:xfrm>
            <a:off x="5602303" y="1822450"/>
            <a:ext cx="2162868" cy="819434"/>
          </a:xfrm>
          <a:prstGeom prst="rect">
            <a:avLst/>
          </a:prstGeom>
          <a:blipFill>
            <a:blip r:embed="rId10" cstate="print"/>
            <a:stretch>
              <a:fillRect/>
            </a:stretch>
          </a:blipFill>
        </p:spPr>
        <p:txBody>
          <a:bodyPr wrap="square" lIns="0" tIns="0" rIns="0" bIns="0" rtlCol="0">
            <a:noAutofit/>
          </a:bodyPr>
          <a:lstStyle/>
          <a:p>
            <a:endParaRPr/>
          </a:p>
        </p:txBody>
      </p:sp>
      <p:sp>
        <p:nvSpPr>
          <p:cNvPr id="327" name="object 327"/>
          <p:cNvSpPr/>
          <p:nvPr/>
        </p:nvSpPr>
        <p:spPr>
          <a:xfrm>
            <a:off x="5636345" y="1838255"/>
            <a:ext cx="2098432" cy="754997"/>
          </a:xfrm>
          <a:custGeom>
            <a:avLst/>
            <a:gdLst/>
            <a:ahLst/>
            <a:cxnLst/>
            <a:rect l="l" t="t" r="r" b="b"/>
            <a:pathLst>
              <a:path w="2098432" h="754997">
                <a:moveTo>
                  <a:pt x="0" y="754997"/>
                </a:moveTo>
                <a:lnTo>
                  <a:pt x="2098432" y="754997"/>
                </a:lnTo>
                <a:lnTo>
                  <a:pt x="2098432" y="0"/>
                </a:lnTo>
                <a:lnTo>
                  <a:pt x="0" y="0"/>
                </a:lnTo>
                <a:lnTo>
                  <a:pt x="0" y="754997"/>
                </a:lnTo>
                <a:close/>
              </a:path>
            </a:pathLst>
          </a:custGeom>
          <a:solidFill>
            <a:srgbClr val="AEE996"/>
          </a:solidFill>
        </p:spPr>
        <p:txBody>
          <a:bodyPr wrap="square" lIns="0" tIns="0" rIns="0" bIns="0" rtlCol="0">
            <a:noAutofit/>
          </a:bodyPr>
          <a:lstStyle/>
          <a:p>
            <a:endParaRPr/>
          </a:p>
        </p:txBody>
      </p:sp>
      <p:sp>
        <p:nvSpPr>
          <p:cNvPr id="328" name="object 328"/>
          <p:cNvSpPr/>
          <p:nvPr/>
        </p:nvSpPr>
        <p:spPr>
          <a:xfrm>
            <a:off x="548376" y="347915"/>
            <a:ext cx="1366777" cy="164737"/>
          </a:xfrm>
          <a:custGeom>
            <a:avLst/>
            <a:gdLst/>
            <a:ahLst/>
            <a:cxnLst/>
            <a:rect l="l" t="t" r="r" b="b"/>
            <a:pathLst>
              <a:path w="1366777" h="164737">
                <a:moveTo>
                  <a:pt x="241068" y="18743"/>
                </a:moveTo>
                <a:lnTo>
                  <a:pt x="327429" y="18743"/>
                </a:lnTo>
                <a:lnTo>
                  <a:pt x="327429" y="0"/>
                </a:lnTo>
                <a:lnTo>
                  <a:pt x="219994" y="0"/>
                </a:lnTo>
                <a:lnTo>
                  <a:pt x="219994" y="159165"/>
                </a:lnTo>
                <a:lnTo>
                  <a:pt x="241068" y="159165"/>
                </a:lnTo>
                <a:lnTo>
                  <a:pt x="241068" y="86826"/>
                </a:lnTo>
                <a:lnTo>
                  <a:pt x="315808" y="86826"/>
                </a:lnTo>
                <a:lnTo>
                  <a:pt x="315808" y="68083"/>
                </a:lnTo>
                <a:lnTo>
                  <a:pt x="241068" y="68083"/>
                </a:lnTo>
                <a:lnTo>
                  <a:pt x="241068" y="18743"/>
                </a:lnTo>
                <a:close/>
              </a:path>
              <a:path w="1366777" h="164737">
                <a:moveTo>
                  <a:pt x="386515" y="30597"/>
                </a:moveTo>
                <a:lnTo>
                  <a:pt x="389163" y="28219"/>
                </a:lnTo>
                <a:lnTo>
                  <a:pt x="399947" y="21029"/>
                </a:lnTo>
                <a:lnTo>
                  <a:pt x="411904" y="16728"/>
                </a:lnTo>
                <a:lnTo>
                  <a:pt x="425035" y="15298"/>
                </a:lnTo>
                <a:lnTo>
                  <a:pt x="429366" y="15452"/>
                </a:lnTo>
                <a:lnTo>
                  <a:pt x="441976" y="17882"/>
                </a:lnTo>
                <a:lnTo>
                  <a:pt x="453444" y="23302"/>
                </a:lnTo>
                <a:lnTo>
                  <a:pt x="465899" y="34458"/>
                </a:lnTo>
                <a:lnTo>
                  <a:pt x="472674" y="45692"/>
                </a:lnTo>
                <a:lnTo>
                  <a:pt x="475710" y="53844"/>
                </a:lnTo>
                <a:lnTo>
                  <a:pt x="478367" y="66137"/>
                </a:lnTo>
                <a:lnTo>
                  <a:pt x="479259" y="79734"/>
                </a:lnTo>
                <a:lnTo>
                  <a:pt x="478399" y="93429"/>
                </a:lnTo>
                <a:lnTo>
                  <a:pt x="475543" y="106484"/>
                </a:lnTo>
                <a:lnTo>
                  <a:pt x="470696" y="117724"/>
                </a:lnTo>
                <a:lnTo>
                  <a:pt x="463869" y="127150"/>
                </a:lnTo>
                <a:lnTo>
                  <a:pt x="460545" y="130480"/>
                </a:lnTo>
                <a:lnTo>
                  <a:pt x="450098" y="137917"/>
                </a:lnTo>
                <a:lnTo>
                  <a:pt x="438153" y="142379"/>
                </a:lnTo>
                <a:lnTo>
                  <a:pt x="424812" y="161901"/>
                </a:lnTo>
                <a:lnTo>
                  <a:pt x="439531" y="160610"/>
                </a:lnTo>
                <a:lnTo>
                  <a:pt x="451798" y="157347"/>
                </a:lnTo>
                <a:lnTo>
                  <a:pt x="463494" y="152073"/>
                </a:lnTo>
                <a:lnTo>
                  <a:pt x="475514" y="143645"/>
                </a:lnTo>
                <a:lnTo>
                  <a:pt x="484163" y="134305"/>
                </a:lnTo>
                <a:lnTo>
                  <a:pt x="491214" y="123097"/>
                </a:lnTo>
                <a:lnTo>
                  <a:pt x="493760" y="117641"/>
                </a:lnTo>
                <a:lnTo>
                  <a:pt x="497749" y="105885"/>
                </a:lnTo>
                <a:lnTo>
                  <a:pt x="500143" y="93273"/>
                </a:lnTo>
                <a:lnTo>
                  <a:pt x="500940" y="79836"/>
                </a:lnTo>
                <a:lnTo>
                  <a:pt x="500789" y="73736"/>
                </a:lnTo>
                <a:lnTo>
                  <a:pt x="499330" y="60648"/>
                </a:lnTo>
                <a:lnTo>
                  <a:pt x="496312" y="48439"/>
                </a:lnTo>
                <a:lnTo>
                  <a:pt x="491721" y="37081"/>
                </a:lnTo>
                <a:lnTo>
                  <a:pt x="483803" y="24457"/>
                </a:lnTo>
                <a:lnTo>
                  <a:pt x="475101" y="15227"/>
                </a:lnTo>
                <a:lnTo>
                  <a:pt x="464680" y="7699"/>
                </a:lnTo>
                <a:lnTo>
                  <a:pt x="450503" y="1152"/>
                </a:lnTo>
                <a:lnTo>
                  <a:pt x="438128" y="-1845"/>
                </a:lnTo>
                <a:lnTo>
                  <a:pt x="424924" y="-2836"/>
                </a:lnTo>
                <a:lnTo>
                  <a:pt x="415470" y="-2374"/>
                </a:lnTo>
                <a:lnTo>
                  <a:pt x="402389" y="18"/>
                </a:lnTo>
                <a:lnTo>
                  <a:pt x="390442" y="4462"/>
                </a:lnTo>
                <a:lnTo>
                  <a:pt x="379629" y="10970"/>
                </a:lnTo>
                <a:lnTo>
                  <a:pt x="371765" y="62689"/>
                </a:lnTo>
                <a:lnTo>
                  <a:pt x="374888" y="49719"/>
                </a:lnTo>
                <a:lnTo>
                  <a:pt x="379805" y="39030"/>
                </a:lnTo>
                <a:lnTo>
                  <a:pt x="386515" y="30597"/>
                </a:lnTo>
                <a:close/>
              </a:path>
              <a:path w="1366777" h="164737">
                <a:moveTo>
                  <a:pt x="438153" y="142379"/>
                </a:moveTo>
                <a:lnTo>
                  <a:pt x="424711" y="143867"/>
                </a:lnTo>
                <a:lnTo>
                  <a:pt x="420238" y="143711"/>
                </a:lnTo>
                <a:lnTo>
                  <a:pt x="407356" y="141257"/>
                </a:lnTo>
                <a:lnTo>
                  <a:pt x="395899" y="135810"/>
                </a:lnTo>
                <a:lnTo>
                  <a:pt x="385867" y="127352"/>
                </a:lnTo>
                <a:lnTo>
                  <a:pt x="380160" y="120029"/>
                </a:lnTo>
                <a:lnTo>
                  <a:pt x="374732" y="109069"/>
                </a:lnTo>
                <a:lnTo>
                  <a:pt x="371473" y="96385"/>
                </a:lnTo>
                <a:lnTo>
                  <a:pt x="370386" y="81963"/>
                </a:lnTo>
                <a:lnTo>
                  <a:pt x="370438" y="77963"/>
                </a:lnTo>
                <a:lnTo>
                  <a:pt x="371765" y="62689"/>
                </a:lnTo>
                <a:lnTo>
                  <a:pt x="379629" y="10970"/>
                </a:lnTo>
                <a:lnTo>
                  <a:pt x="369951" y="19553"/>
                </a:lnTo>
                <a:lnTo>
                  <a:pt x="361407" y="30602"/>
                </a:lnTo>
                <a:lnTo>
                  <a:pt x="355832" y="41437"/>
                </a:lnTo>
                <a:lnTo>
                  <a:pt x="351849" y="53555"/>
                </a:lnTo>
                <a:lnTo>
                  <a:pt x="349461" y="66961"/>
                </a:lnTo>
                <a:lnTo>
                  <a:pt x="348664" y="81659"/>
                </a:lnTo>
                <a:lnTo>
                  <a:pt x="348703" y="84377"/>
                </a:lnTo>
                <a:lnTo>
                  <a:pt x="349958" y="97151"/>
                </a:lnTo>
                <a:lnTo>
                  <a:pt x="352985" y="109490"/>
                </a:lnTo>
                <a:lnTo>
                  <a:pt x="357783" y="121375"/>
                </a:lnTo>
                <a:lnTo>
                  <a:pt x="365599" y="134083"/>
                </a:lnTo>
                <a:lnTo>
                  <a:pt x="374247" y="143388"/>
                </a:lnTo>
                <a:lnTo>
                  <a:pt x="384621" y="151060"/>
                </a:lnTo>
                <a:lnTo>
                  <a:pt x="399153" y="157894"/>
                </a:lnTo>
                <a:lnTo>
                  <a:pt x="411540" y="160905"/>
                </a:lnTo>
                <a:lnTo>
                  <a:pt x="424812" y="161901"/>
                </a:lnTo>
                <a:lnTo>
                  <a:pt x="438153" y="142379"/>
                </a:lnTo>
                <a:close/>
              </a:path>
              <a:path w="1366777" h="164737">
                <a:moveTo>
                  <a:pt x="594454" y="70211"/>
                </a:moveTo>
                <a:lnTo>
                  <a:pt x="549065" y="70211"/>
                </a:lnTo>
                <a:lnTo>
                  <a:pt x="549065" y="88447"/>
                </a:lnTo>
                <a:lnTo>
                  <a:pt x="578953" y="88447"/>
                </a:lnTo>
                <a:lnTo>
                  <a:pt x="582904" y="88751"/>
                </a:lnTo>
                <a:lnTo>
                  <a:pt x="585336" y="89258"/>
                </a:lnTo>
                <a:lnTo>
                  <a:pt x="588578" y="90068"/>
                </a:lnTo>
                <a:lnTo>
                  <a:pt x="594454" y="70211"/>
                </a:lnTo>
                <a:close/>
              </a:path>
              <a:path w="1366777" h="164737">
                <a:moveTo>
                  <a:pt x="687562" y="159165"/>
                </a:moveTo>
                <a:lnTo>
                  <a:pt x="707825" y="159165"/>
                </a:lnTo>
                <a:lnTo>
                  <a:pt x="707825" y="23606"/>
                </a:lnTo>
                <a:lnTo>
                  <a:pt x="753924" y="159165"/>
                </a:lnTo>
                <a:lnTo>
                  <a:pt x="772971" y="159165"/>
                </a:lnTo>
                <a:lnTo>
                  <a:pt x="819170" y="25936"/>
                </a:lnTo>
                <a:lnTo>
                  <a:pt x="819170" y="159165"/>
                </a:lnTo>
                <a:lnTo>
                  <a:pt x="839535" y="159165"/>
                </a:lnTo>
                <a:lnTo>
                  <a:pt x="839535" y="0"/>
                </a:lnTo>
                <a:lnTo>
                  <a:pt x="811166" y="0"/>
                </a:lnTo>
                <a:lnTo>
                  <a:pt x="773072" y="110737"/>
                </a:lnTo>
                <a:lnTo>
                  <a:pt x="772433" y="112607"/>
                </a:lnTo>
                <a:lnTo>
                  <a:pt x="767820" y="126265"/>
                </a:lnTo>
                <a:lnTo>
                  <a:pt x="764562" y="136268"/>
                </a:lnTo>
                <a:lnTo>
                  <a:pt x="762941" y="131101"/>
                </a:lnTo>
                <a:lnTo>
                  <a:pt x="760408" y="123198"/>
                </a:lnTo>
                <a:lnTo>
                  <a:pt x="756963" y="112763"/>
                </a:lnTo>
                <a:lnTo>
                  <a:pt x="719274" y="0"/>
                </a:lnTo>
                <a:lnTo>
                  <a:pt x="687562" y="0"/>
                </a:lnTo>
                <a:lnTo>
                  <a:pt x="687562" y="159165"/>
                </a:lnTo>
                <a:close/>
              </a:path>
              <a:path w="1366777" h="164737">
                <a:moveTo>
                  <a:pt x="894548" y="140422"/>
                </a:moveTo>
                <a:lnTo>
                  <a:pt x="894548" y="86218"/>
                </a:lnTo>
                <a:lnTo>
                  <a:pt x="982591" y="86218"/>
                </a:lnTo>
                <a:lnTo>
                  <a:pt x="982591" y="67475"/>
                </a:lnTo>
                <a:lnTo>
                  <a:pt x="894548" y="67475"/>
                </a:lnTo>
                <a:lnTo>
                  <a:pt x="894548" y="18743"/>
                </a:lnTo>
                <a:lnTo>
                  <a:pt x="988569" y="18743"/>
                </a:lnTo>
                <a:lnTo>
                  <a:pt x="988569" y="0"/>
                </a:lnTo>
                <a:lnTo>
                  <a:pt x="873475" y="0"/>
                </a:lnTo>
                <a:lnTo>
                  <a:pt x="873475" y="159165"/>
                </a:lnTo>
                <a:lnTo>
                  <a:pt x="992317" y="159165"/>
                </a:lnTo>
                <a:lnTo>
                  <a:pt x="992317" y="140422"/>
                </a:lnTo>
                <a:lnTo>
                  <a:pt x="894548" y="140422"/>
                </a:lnTo>
                <a:close/>
              </a:path>
              <a:path w="1366777" h="164737">
                <a:moveTo>
                  <a:pt x="1183802" y="152073"/>
                </a:moveTo>
                <a:lnTo>
                  <a:pt x="1189071" y="148527"/>
                </a:lnTo>
                <a:lnTo>
                  <a:pt x="1194238" y="144981"/>
                </a:lnTo>
                <a:lnTo>
                  <a:pt x="1199101" y="140219"/>
                </a:lnTo>
                <a:lnTo>
                  <a:pt x="1203559" y="134039"/>
                </a:lnTo>
                <a:lnTo>
                  <a:pt x="1209593" y="123598"/>
                </a:lnTo>
                <a:lnTo>
                  <a:pt x="1214399" y="110838"/>
                </a:lnTo>
                <a:lnTo>
                  <a:pt x="1216039" y="104601"/>
                </a:lnTo>
                <a:lnTo>
                  <a:pt x="1218001" y="92286"/>
                </a:lnTo>
                <a:lnTo>
                  <a:pt x="1218655" y="78721"/>
                </a:lnTo>
                <a:lnTo>
                  <a:pt x="1218654" y="78379"/>
                </a:lnTo>
                <a:lnTo>
                  <a:pt x="1217926" y="64836"/>
                </a:lnTo>
                <a:lnTo>
                  <a:pt x="1215825" y="52312"/>
                </a:lnTo>
                <a:lnTo>
                  <a:pt x="1212373" y="40829"/>
                </a:lnTo>
                <a:lnTo>
                  <a:pt x="1209146" y="33485"/>
                </a:lnTo>
                <a:lnTo>
                  <a:pt x="1202280" y="22711"/>
                </a:lnTo>
                <a:lnTo>
                  <a:pt x="1193528" y="13677"/>
                </a:lnTo>
                <a:lnTo>
                  <a:pt x="1182613" y="6538"/>
                </a:lnTo>
                <a:lnTo>
                  <a:pt x="1170226" y="2228"/>
                </a:lnTo>
                <a:lnTo>
                  <a:pt x="1156661" y="432"/>
                </a:lnTo>
                <a:lnTo>
                  <a:pt x="1141858" y="0"/>
                </a:lnTo>
                <a:lnTo>
                  <a:pt x="1086945" y="0"/>
                </a:lnTo>
                <a:lnTo>
                  <a:pt x="1086945" y="159165"/>
                </a:lnTo>
                <a:lnTo>
                  <a:pt x="1144391" y="159165"/>
                </a:lnTo>
                <a:lnTo>
                  <a:pt x="1152597" y="140422"/>
                </a:lnTo>
                <a:lnTo>
                  <a:pt x="1108019" y="140422"/>
                </a:lnTo>
                <a:lnTo>
                  <a:pt x="1108019" y="18743"/>
                </a:lnTo>
                <a:lnTo>
                  <a:pt x="1144285" y="18761"/>
                </a:lnTo>
                <a:lnTo>
                  <a:pt x="1158729" y="19692"/>
                </a:lnTo>
                <a:lnTo>
                  <a:pt x="1168808" y="21985"/>
                </a:lnTo>
                <a:lnTo>
                  <a:pt x="1180134" y="29245"/>
                </a:lnTo>
                <a:lnTo>
                  <a:pt x="1188665" y="40019"/>
                </a:lnTo>
                <a:lnTo>
                  <a:pt x="1193438" y="50908"/>
                </a:lnTo>
                <a:lnTo>
                  <a:pt x="1196013" y="63433"/>
                </a:lnTo>
                <a:lnTo>
                  <a:pt x="1196872" y="78417"/>
                </a:lnTo>
                <a:lnTo>
                  <a:pt x="1196743" y="84708"/>
                </a:lnTo>
                <a:lnTo>
                  <a:pt x="1195455" y="97780"/>
                </a:lnTo>
                <a:lnTo>
                  <a:pt x="1192718" y="109116"/>
                </a:lnTo>
                <a:lnTo>
                  <a:pt x="1189982" y="117525"/>
                </a:lnTo>
                <a:lnTo>
                  <a:pt x="1186031" y="124211"/>
                </a:lnTo>
                <a:lnTo>
                  <a:pt x="1181067" y="129277"/>
                </a:lnTo>
                <a:lnTo>
                  <a:pt x="1177521" y="132823"/>
                </a:lnTo>
                <a:lnTo>
                  <a:pt x="1172759" y="135559"/>
                </a:lnTo>
                <a:lnTo>
                  <a:pt x="1166781" y="137484"/>
                </a:lnTo>
                <a:lnTo>
                  <a:pt x="1160804" y="139409"/>
                </a:lnTo>
                <a:lnTo>
                  <a:pt x="1170023" y="156531"/>
                </a:lnTo>
                <a:lnTo>
                  <a:pt x="1177419" y="154707"/>
                </a:lnTo>
                <a:lnTo>
                  <a:pt x="1183802" y="152073"/>
                </a:lnTo>
                <a:close/>
              </a:path>
              <a:path w="1366777" h="164737">
                <a:moveTo>
                  <a:pt x="1144391" y="159165"/>
                </a:moveTo>
                <a:lnTo>
                  <a:pt x="1144806" y="159165"/>
                </a:lnTo>
                <a:lnTo>
                  <a:pt x="1158263" y="158513"/>
                </a:lnTo>
                <a:lnTo>
                  <a:pt x="1170023" y="156531"/>
                </a:lnTo>
                <a:lnTo>
                  <a:pt x="1160804" y="139409"/>
                </a:lnTo>
                <a:lnTo>
                  <a:pt x="1152597" y="140422"/>
                </a:lnTo>
                <a:lnTo>
                  <a:pt x="1144391" y="159165"/>
                </a:lnTo>
                <a:close/>
              </a:path>
              <a:path w="1366777" h="164737">
                <a:moveTo>
                  <a:pt x="1269008" y="140422"/>
                </a:moveTo>
                <a:lnTo>
                  <a:pt x="1269008" y="86218"/>
                </a:lnTo>
                <a:lnTo>
                  <a:pt x="1357051" y="86218"/>
                </a:lnTo>
                <a:lnTo>
                  <a:pt x="1357051" y="67475"/>
                </a:lnTo>
                <a:lnTo>
                  <a:pt x="1269008" y="67475"/>
                </a:lnTo>
                <a:lnTo>
                  <a:pt x="1269008" y="18743"/>
                </a:lnTo>
                <a:lnTo>
                  <a:pt x="1363028" y="18743"/>
                </a:lnTo>
                <a:lnTo>
                  <a:pt x="1363028" y="0"/>
                </a:lnTo>
                <a:lnTo>
                  <a:pt x="1247935" y="0"/>
                </a:lnTo>
                <a:lnTo>
                  <a:pt x="1247935" y="159165"/>
                </a:lnTo>
                <a:lnTo>
                  <a:pt x="1366777" y="159165"/>
                </a:lnTo>
                <a:lnTo>
                  <a:pt x="1366777" y="140422"/>
                </a:lnTo>
                <a:lnTo>
                  <a:pt x="1269008" y="140422"/>
                </a:lnTo>
                <a:close/>
              </a:path>
              <a:path w="1366777" h="164737">
                <a:moveTo>
                  <a:pt x="549065" y="159165"/>
                </a:moveTo>
                <a:lnTo>
                  <a:pt x="549065" y="17527"/>
                </a:lnTo>
                <a:lnTo>
                  <a:pt x="601524" y="17551"/>
                </a:lnTo>
                <a:lnTo>
                  <a:pt x="615616" y="19565"/>
                </a:lnTo>
                <a:lnTo>
                  <a:pt x="625456" y="24822"/>
                </a:lnTo>
                <a:lnTo>
                  <a:pt x="630927" y="29685"/>
                </a:lnTo>
                <a:lnTo>
                  <a:pt x="633663" y="35865"/>
                </a:lnTo>
                <a:lnTo>
                  <a:pt x="633663" y="48529"/>
                </a:lnTo>
                <a:lnTo>
                  <a:pt x="632244" y="53291"/>
                </a:lnTo>
                <a:lnTo>
                  <a:pt x="629408" y="57648"/>
                </a:lnTo>
                <a:lnTo>
                  <a:pt x="626571" y="62105"/>
                </a:lnTo>
                <a:lnTo>
                  <a:pt x="622417" y="65246"/>
                </a:lnTo>
                <a:lnTo>
                  <a:pt x="617047" y="67273"/>
                </a:lnTo>
                <a:lnTo>
                  <a:pt x="611576" y="69198"/>
                </a:lnTo>
                <a:lnTo>
                  <a:pt x="604079" y="70211"/>
                </a:lnTo>
                <a:lnTo>
                  <a:pt x="594454" y="70211"/>
                </a:lnTo>
                <a:lnTo>
                  <a:pt x="588578" y="90068"/>
                </a:lnTo>
                <a:lnTo>
                  <a:pt x="591719" y="91487"/>
                </a:lnTo>
                <a:lnTo>
                  <a:pt x="594859" y="93513"/>
                </a:lnTo>
                <a:lnTo>
                  <a:pt x="598101" y="95539"/>
                </a:lnTo>
                <a:lnTo>
                  <a:pt x="601647" y="99085"/>
                </a:lnTo>
                <a:lnTo>
                  <a:pt x="605599" y="104151"/>
                </a:lnTo>
                <a:lnTo>
                  <a:pt x="612718" y="113936"/>
                </a:lnTo>
                <a:lnTo>
                  <a:pt x="620796" y="126035"/>
                </a:lnTo>
                <a:lnTo>
                  <a:pt x="641869" y="159165"/>
                </a:lnTo>
                <a:lnTo>
                  <a:pt x="668414" y="159165"/>
                </a:lnTo>
                <a:lnTo>
                  <a:pt x="640654" y="115904"/>
                </a:lnTo>
                <a:lnTo>
                  <a:pt x="631563" y="103438"/>
                </a:lnTo>
                <a:lnTo>
                  <a:pt x="623227" y="94729"/>
                </a:lnTo>
                <a:lnTo>
                  <a:pt x="620289" y="92095"/>
                </a:lnTo>
                <a:lnTo>
                  <a:pt x="616034" y="89460"/>
                </a:lnTo>
                <a:lnTo>
                  <a:pt x="610462" y="86725"/>
                </a:lnTo>
                <a:lnTo>
                  <a:pt x="623699" y="83951"/>
                </a:lnTo>
                <a:lnTo>
                  <a:pt x="635469" y="78956"/>
                </a:lnTo>
                <a:lnTo>
                  <a:pt x="644402" y="71933"/>
                </a:lnTo>
                <a:lnTo>
                  <a:pt x="647802" y="67853"/>
                </a:lnTo>
                <a:lnTo>
                  <a:pt x="653459" y="56551"/>
                </a:lnTo>
                <a:lnTo>
                  <a:pt x="655344" y="43362"/>
                </a:lnTo>
                <a:lnTo>
                  <a:pt x="655344" y="34649"/>
                </a:lnTo>
                <a:lnTo>
                  <a:pt x="653115" y="26645"/>
                </a:lnTo>
                <a:lnTo>
                  <a:pt x="648759" y="19351"/>
                </a:lnTo>
                <a:lnTo>
                  <a:pt x="644301" y="12157"/>
                </a:lnTo>
                <a:lnTo>
                  <a:pt x="638425" y="7092"/>
                </a:lnTo>
                <a:lnTo>
                  <a:pt x="631029" y="4255"/>
                </a:lnTo>
                <a:lnTo>
                  <a:pt x="625574" y="2567"/>
                </a:lnTo>
                <a:lnTo>
                  <a:pt x="613660" y="641"/>
                </a:lnTo>
                <a:lnTo>
                  <a:pt x="598608" y="0"/>
                </a:lnTo>
                <a:lnTo>
                  <a:pt x="527991" y="0"/>
                </a:lnTo>
                <a:lnTo>
                  <a:pt x="527991" y="159165"/>
                </a:lnTo>
                <a:lnTo>
                  <a:pt x="549065" y="159165"/>
                </a:lnTo>
                <a:close/>
              </a:path>
              <a:path w="1366777" h="164737">
                <a:moveTo>
                  <a:pt x="0" y="0"/>
                </a:moveTo>
                <a:lnTo>
                  <a:pt x="0" y="159165"/>
                </a:lnTo>
                <a:lnTo>
                  <a:pt x="21073" y="159165"/>
                </a:lnTo>
                <a:lnTo>
                  <a:pt x="21073" y="0"/>
                </a:lnTo>
                <a:lnTo>
                  <a:pt x="0" y="0"/>
                </a:lnTo>
                <a:close/>
              </a:path>
              <a:path w="1366777" h="164737">
                <a:moveTo>
                  <a:pt x="58205" y="159165"/>
                </a:moveTo>
                <a:lnTo>
                  <a:pt x="78407" y="159165"/>
                </a:lnTo>
                <a:lnTo>
                  <a:pt x="78407" y="34041"/>
                </a:lnTo>
                <a:lnTo>
                  <a:pt x="162063" y="159165"/>
                </a:lnTo>
                <a:lnTo>
                  <a:pt x="183683" y="159165"/>
                </a:lnTo>
                <a:lnTo>
                  <a:pt x="183683" y="0"/>
                </a:lnTo>
                <a:lnTo>
                  <a:pt x="163471" y="0"/>
                </a:lnTo>
                <a:lnTo>
                  <a:pt x="163471" y="125022"/>
                </a:lnTo>
                <a:lnTo>
                  <a:pt x="79825" y="0"/>
                </a:lnTo>
                <a:lnTo>
                  <a:pt x="58205" y="0"/>
                </a:lnTo>
                <a:lnTo>
                  <a:pt x="58205" y="159165"/>
                </a:lnTo>
                <a:close/>
              </a:path>
            </a:pathLst>
          </a:custGeom>
          <a:solidFill>
            <a:srgbClr val="FFFFFF"/>
          </a:solidFill>
        </p:spPr>
        <p:txBody>
          <a:bodyPr wrap="square" lIns="0" tIns="0" rIns="0" bIns="0" rtlCol="0">
            <a:noAutofit/>
          </a:bodyPr>
          <a:lstStyle/>
          <a:p>
            <a:endParaRPr/>
          </a:p>
        </p:txBody>
      </p:sp>
      <p:sp>
        <p:nvSpPr>
          <p:cNvPr id="329" name="object 329"/>
          <p:cNvSpPr/>
          <p:nvPr/>
        </p:nvSpPr>
        <p:spPr>
          <a:xfrm>
            <a:off x="535286" y="634939"/>
            <a:ext cx="1195251" cy="288240"/>
          </a:xfrm>
          <a:custGeom>
            <a:avLst/>
            <a:gdLst/>
            <a:ahLst/>
            <a:cxnLst/>
            <a:rect l="l" t="t" r="r" b="b"/>
            <a:pathLst>
              <a:path w="1195251" h="288240">
                <a:moveTo>
                  <a:pt x="1186391" y="206725"/>
                </a:moveTo>
                <a:lnTo>
                  <a:pt x="1181350" y="195497"/>
                </a:lnTo>
                <a:lnTo>
                  <a:pt x="1177425" y="183427"/>
                </a:lnTo>
                <a:lnTo>
                  <a:pt x="1174620" y="170513"/>
                </a:lnTo>
                <a:lnTo>
                  <a:pt x="1172936" y="156752"/>
                </a:lnTo>
                <a:lnTo>
                  <a:pt x="1173894" y="248525"/>
                </a:lnTo>
                <a:lnTo>
                  <a:pt x="1175860" y="250625"/>
                </a:lnTo>
                <a:lnTo>
                  <a:pt x="1185203" y="259432"/>
                </a:lnTo>
                <a:lnTo>
                  <a:pt x="1195251" y="267069"/>
                </a:lnTo>
                <a:lnTo>
                  <a:pt x="1192548" y="217112"/>
                </a:lnTo>
                <a:lnTo>
                  <a:pt x="1186391" y="206725"/>
                </a:lnTo>
                <a:close/>
              </a:path>
              <a:path w="1195251" h="288240">
                <a:moveTo>
                  <a:pt x="1172374" y="142144"/>
                </a:moveTo>
                <a:lnTo>
                  <a:pt x="1172957" y="127420"/>
                </a:lnTo>
                <a:lnTo>
                  <a:pt x="1174676" y="113719"/>
                </a:lnTo>
                <a:lnTo>
                  <a:pt x="1177528" y="100842"/>
                </a:lnTo>
                <a:lnTo>
                  <a:pt x="1181512" y="88788"/>
                </a:lnTo>
                <a:lnTo>
                  <a:pt x="1186625" y="77556"/>
                </a:lnTo>
                <a:lnTo>
                  <a:pt x="1192867" y="67142"/>
                </a:lnTo>
                <a:lnTo>
                  <a:pt x="1200236" y="57546"/>
                </a:lnTo>
                <a:lnTo>
                  <a:pt x="1212147" y="45900"/>
                </a:lnTo>
                <a:lnTo>
                  <a:pt x="1222586" y="38494"/>
                </a:lnTo>
                <a:lnTo>
                  <a:pt x="1233878" y="32734"/>
                </a:lnTo>
                <a:lnTo>
                  <a:pt x="1246024" y="28620"/>
                </a:lnTo>
                <a:lnTo>
                  <a:pt x="1259024" y="26151"/>
                </a:lnTo>
                <a:lnTo>
                  <a:pt x="1272878" y="25328"/>
                </a:lnTo>
                <a:lnTo>
                  <a:pt x="1275172" y="25348"/>
                </a:lnTo>
                <a:lnTo>
                  <a:pt x="1289362" y="26409"/>
                </a:lnTo>
                <a:lnTo>
                  <a:pt x="1302522" y="29087"/>
                </a:lnTo>
                <a:lnTo>
                  <a:pt x="1314650" y="33381"/>
                </a:lnTo>
                <a:lnTo>
                  <a:pt x="1325742" y="39287"/>
                </a:lnTo>
                <a:lnTo>
                  <a:pt x="1335797" y="46802"/>
                </a:lnTo>
                <a:lnTo>
                  <a:pt x="1344812" y="55925"/>
                </a:lnTo>
                <a:lnTo>
                  <a:pt x="1352439" y="66359"/>
                </a:lnTo>
                <a:lnTo>
                  <a:pt x="1358057" y="76600"/>
                </a:lnTo>
                <a:lnTo>
                  <a:pt x="1362658" y="87839"/>
                </a:lnTo>
                <a:lnTo>
                  <a:pt x="1366239" y="100076"/>
                </a:lnTo>
                <a:lnTo>
                  <a:pt x="1368800" y="113308"/>
                </a:lnTo>
                <a:lnTo>
                  <a:pt x="1370337" y="127534"/>
                </a:lnTo>
                <a:lnTo>
                  <a:pt x="1370850" y="142752"/>
                </a:lnTo>
                <a:lnTo>
                  <a:pt x="1370849" y="143285"/>
                </a:lnTo>
                <a:lnTo>
                  <a:pt x="1370271" y="158321"/>
                </a:lnTo>
                <a:lnTo>
                  <a:pt x="1368610" y="172383"/>
                </a:lnTo>
                <a:lnTo>
                  <a:pt x="1365865" y="185467"/>
                </a:lnTo>
                <a:lnTo>
                  <a:pt x="1362033" y="197570"/>
                </a:lnTo>
                <a:lnTo>
                  <a:pt x="1357113" y="208689"/>
                </a:lnTo>
                <a:lnTo>
                  <a:pt x="1351103" y="218819"/>
                </a:lnTo>
                <a:lnTo>
                  <a:pt x="1344001" y="227958"/>
                </a:lnTo>
                <a:lnTo>
                  <a:pt x="1332320" y="239003"/>
                </a:lnTo>
                <a:lnTo>
                  <a:pt x="1321957" y="245969"/>
                </a:lnTo>
                <a:lnTo>
                  <a:pt x="1310589" y="251387"/>
                </a:lnTo>
                <a:lnTo>
                  <a:pt x="1298214" y="255256"/>
                </a:lnTo>
                <a:lnTo>
                  <a:pt x="1284834" y="257578"/>
                </a:lnTo>
                <a:lnTo>
                  <a:pt x="1270447" y="258352"/>
                </a:lnTo>
                <a:lnTo>
                  <a:pt x="1268793" y="258341"/>
                </a:lnTo>
                <a:lnTo>
                  <a:pt x="1255072" y="257289"/>
                </a:lnTo>
                <a:lnTo>
                  <a:pt x="1242228" y="254531"/>
                </a:lnTo>
                <a:lnTo>
                  <a:pt x="1230262" y="250067"/>
                </a:lnTo>
                <a:lnTo>
                  <a:pt x="1219173" y="243897"/>
                </a:lnTo>
                <a:lnTo>
                  <a:pt x="1208962" y="236021"/>
                </a:lnTo>
                <a:lnTo>
                  <a:pt x="1199628" y="226438"/>
                </a:lnTo>
                <a:lnTo>
                  <a:pt x="1192548" y="217112"/>
                </a:lnTo>
                <a:lnTo>
                  <a:pt x="1195251" y="267069"/>
                </a:lnTo>
                <a:lnTo>
                  <a:pt x="1206004" y="273533"/>
                </a:lnTo>
                <a:lnTo>
                  <a:pt x="1217467" y="278825"/>
                </a:lnTo>
                <a:lnTo>
                  <a:pt x="1229640" y="282942"/>
                </a:lnTo>
                <a:lnTo>
                  <a:pt x="1242526" y="285885"/>
                </a:lnTo>
                <a:lnTo>
                  <a:pt x="1256128" y="287651"/>
                </a:lnTo>
                <a:lnTo>
                  <a:pt x="1270447" y="288240"/>
                </a:lnTo>
                <a:lnTo>
                  <a:pt x="1275978" y="288157"/>
                </a:lnTo>
                <a:lnTo>
                  <a:pt x="1290081" y="287146"/>
                </a:lnTo>
                <a:lnTo>
                  <a:pt x="1303474" y="284984"/>
                </a:lnTo>
                <a:lnTo>
                  <a:pt x="1316158" y="281673"/>
                </a:lnTo>
                <a:lnTo>
                  <a:pt x="1328131" y="277213"/>
                </a:lnTo>
                <a:lnTo>
                  <a:pt x="1339395" y="271607"/>
                </a:lnTo>
                <a:lnTo>
                  <a:pt x="1349948" y="264855"/>
                </a:lnTo>
                <a:lnTo>
                  <a:pt x="1359791" y="256958"/>
                </a:lnTo>
                <a:lnTo>
                  <a:pt x="1368925" y="247917"/>
                </a:lnTo>
                <a:lnTo>
                  <a:pt x="1377354" y="237652"/>
                </a:lnTo>
                <a:lnTo>
                  <a:pt x="1383998" y="227680"/>
                </a:lnTo>
                <a:lnTo>
                  <a:pt x="1389756" y="217004"/>
                </a:lnTo>
                <a:lnTo>
                  <a:pt x="1394628" y="205626"/>
                </a:lnTo>
                <a:lnTo>
                  <a:pt x="1398615" y="193545"/>
                </a:lnTo>
                <a:lnTo>
                  <a:pt x="1401715" y="180761"/>
                </a:lnTo>
                <a:lnTo>
                  <a:pt x="1403930" y="167275"/>
                </a:lnTo>
                <a:lnTo>
                  <a:pt x="1405259" y="153085"/>
                </a:lnTo>
                <a:lnTo>
                  <a:pt x="1405702" y="138193"/>
                </a:lnTo>
                <a:lnTo>
                  <a:pt x="1405520" y="129228"/>
                </a:lnTo>
                <a:lnTo>
                  <a:pt x="1404444" y="115136"/>
                </a:lnTo>
                <a:lnTo>
                  <a:pt x="1402401" y="101701"/>
                </a:lnTo>
                <a:lnTo>
                  <a:pt x="1399390" y="88920"/>
                </a:lnTo>
                <a:lnTo>
                  <a:pt x="1395413" y="76796"/>
                </a:lnTo>
                <a:lnTo>
                  <a:pt x="1390470" y="65326"/>
                </a:lnTo>
                <a:lnTo>
                  <a:pt x="1384559" y="54513"/>
                </a:lnTo>
                <a:lnTo>
                  <a:pt x="1377681" y="44354"/>
                </a:lnTo>
                <a:lnTo>
                  <a:pt x="1369836" y="34852"/>
                </a:lnTo>
                <a:lnTo>
                  <a:pt x="1359857" y="25008"/>
                </a:lnTo>
                <a:lnTo>
                  <a:pt x="1349862" y="17123"/>
                </a:lnTo>
                <a:lnTo>
                  <a:pt x="1339165" y="10446"/>
                </a:lnTo>
                <a:lnTo>
                  <a:pt x="1327766" y="4977"/>
                </a:lnTo>
                <a:lnTo>
                  <a:pt x="1315669" y="720"/>
                </a:lnTo>
                <a:lnTo>
                  <a:pt x="1302875" y="-2323"/>
                </a:lnTo>
                <a:lnTo>
                  <a:pt x="1289388" y="-4151"/>
                </a:lnTo>
                <a:lnTo>
                  <a:pt x="1275208" y="-4761"/>
                </a:lnTo>
                <a:lnTo>
                  <a:pt x="1267178" y="-4595"/>
                </a:lnTo>
                <a:lnTo>
                  <a:pt x="1253043" y="-3428"/>
                </a:lnTo>
                <a:lnTo>
                  <a:pt x="1239640" y="-1146"/>
                </a:lnTo>
                <a:lnTo>
                  <a:pt x="1226969" y="2250"/>
                </a:lnTo>
                <a:lnTo>
                  <a:pt x="1215031" y="6763"/>
                </a:lnTo>
                <a:lnTo>
                  <a:pt x="1203825" y="12391"/>
                </a:lnTo>
                <a:lnTo>
                  <a:pt x="1193352" y="19134"/>
                </a:lnTo>
                <a:lnTo>
                  <a:pt x="1183611" y="26993"/>
                </a:lnTo>
                <a:lnTo>
                  <a:pt x="1174603" y="35966"/>
                </a:lnTo>
                <a:lnTo>
                  <a:pt x="1166390" y="45976"/>
                </a:lnTo>
                <a:lnTo>
                  <a:pt x="1159654" y="56012"/>
                </a:lnTo>
                <a:lnTo>
                  <a:pt x="1153814" y="66720"/>
                </a:lnTo>
                <a:lnTo>
                  <a:pt x="1148870" y="78100"/>
                </a:lnTo>
                <a:lnTo>
                  <a:pt x="1144823" y="90152"/>
                </a:lnTo>
                <a:lnTo>
                  <a:pt x="1141674" y="102876"/>
                </a:lnTo>
                <a:lnTo>
                  <a:pt x="1139424" y="116273"/>
                </a:lnTo>
                <a:lnTo>
                  <a:pt x="1138073" y="130341"/>
                </a:lnTo>
                <a:lnTo>
                  <a:pt x="1137623" y="145082"/>
                </a:lnTo>
                <a:lnTo>
                  <a:pt x="1137816" y="154268"/>
                </a:lnTo>
                <a:lnTo>
                  <a:pt x="1138916" y="168294"/>
                </a:lnTo>
                <a:lnTo>
                  <a:pt x="1140987" y="181677"/>
                </a:lnTo>
                <a:lnTo>
                  <a:pt x="1144032" y="194418"/>
                </a:lnTo>
                <a:lnTo>
                  <a:pt x="1148052" y="206518"/>
                </a:lnTo>
                <a:lnTo>
                  <a:pt x="1153047" y="217978"/>
                </a:lnTo>
                <a:lnTo>
                  <a:pt x="1159018" y="228798"/>
                </a:lnTo>
                <a:lnTo>
                  <a:pt x="1165967" y="238980"/>
                </a:lnTo>
                <a:lnTo>
                  <a:pt x="1173894" y="248525"/>
                </a:lnTo>
                <a:lnTo>
                  <a:pt x="1172936" y="156752"/>
                </a:lnTo>
                <a:lnTo>
                  <a:pt x="1172374" y="142144"/>
                </a:lnTo>
                <a:close/>
              </a:path>
              <a:path w="1195251" h="288240">
                <a:moveTo>
                  <a:pt x="273438" y="283478"/>
                </a:moveTo>
                <a:lnTo>
                  <a:pt x="310003" y="283478"/>
                </a:lnTo>
                <a:lnTo>
                  <a:pt x="414975" y="0"/>
                </a:lnTo>
                <a:lnTo>
                  <a:pt x="379201" y="0"/>
                </a:lnTo>
                <a:lnTo>
                  <a:pt x="299131" y="224412"/>
                </a:lnTo>
                <a:lnTo>
                  <a:pt x="298779" y="225397"/>
                </a:lnTo>
                <a:lnTo>
                  <a:pt x="294913" y="238055"/>
                </a:lnTo>
                <a:lnTo>
                  <a:pt x="292607" y="249943"/>
                </a:lnTo>
                <a:lnTo>
                  <a:pt x="291759" y="249531"/>
                </a:lnTo>
                <a:lnTo>
                  <a:pt x="289356" y="236325"/>
                </a:lnTo>
                <a:lnTo>
                  <a:pt x="286082" y="224817"/>
                </a:lnTo>
                <a:lnTo>
                  <a:pt x="207604" y="0"/>
                </a:lnTo>
                <a:lnTo>
                  <a:pt x="170644" y="0"/>
                </a:lnTo>
                <a:lnTo>
                  <a:pt x="273438" y="283478"/>
                </a:lnTo>
                <a:close/>
              </a:path>
              <a:path w="1195251" h="288240">
                <a:moveTo>
                  <a:pt x="33210" y="253489"/>
                </a:moveTo>
                <a:lnTo>
                  <a:pt x="33210" y="154201"/>
                </a:lnTo>
                <a:lnTo>
                  <a:pt x="135609" y="154201"/>
                </a:lnTo>
                <a:lnTo>
                  <a:pt x="135609" y="124414"/>
                </a:lnTo>
                <a:lnTo>
                  <a:pt x="33210" y="124414"/>
                </a:lnTo>
                <a:lnTo>
                  <a:pt x="33210" y="30090"/>
                </a:lnTo>
                <a:lnTo>
                  <a:pt x="143907" y="30090"/>
                </a:lnTo>
                <a:lnTo>
                  <a:pt x="143907" y="0"/>
                </a:lnTo>
                <a:lnTo>
                  <a:pt x="0" y="0"/>
                </a:lnTo>
                <a:lnTo>
                  <a:pt x="0" y="283478"/>
                </a:lnTo>
                <a:lnTo>
                  <a:pt x="150239" y="283478"/>
                </a:lnTo>
                <a:lnTo>
                  <a:pt x="150239" y="253489"/>
                </a:lnTo>
                <a:lnTo>
                  <a:pt x="33210" y="253489"/>
                </a:lnTo>
                <a:close/>
              </a:path>
              <a:path w="1195251" h="288240">
                <a:moveTo>
                  <a:pt x="489107" y="253489"/>
                </a:moveTo>
                <a:lnTo>
                  <a:pt x="489107" y="154201"/>
                </a:lnTo>
                <a:lnTo>
                  <a:pt x="591536" y="154201"/>
                </a:lnTo>
                <a:lnTo>
                  <a:pt x="591536" y="124414"/>
                </a:lnTo>
                <a:lnTo>
                  <a:pt x="489107" y="124414"/>
                </a:lnTo>
                <a:lnTo>
                  <a:pt x="489107" y="30090"/>
                </a:lnTo>
                <a:lnTo>
                  <a:pt x="599844" y="30090"/>
                </a:lnTo>
                <a:lnTo>
                  <a:pt x="599844" y="0"/>
                </a:lnTo>
                <a:lnTo>
                  <a:pt x="455916" y="0"/>
                </a:lnTo>
                <a:lnTo>
                  <a:pt x="455916" y="283478"/>
                </a:lnTo>
                <a:lnTo>
                  <a:pt x="606125" y="283478"/>
                </a:lnTo>
                <a:lnTo>
                  <a:pt x="606125" y="253489"/>
                </a:lnTo>
                <a:lnTo>
                  <a:pt x="489107" y="253489"/>
                </a:lnTo>
                <a:close/>
              </a:path>
              <a:path w="1195251" h="288240">
                <a:moveTo>
                  <a:pt x="855782" y="220159"/>
                </a:moveTo>
                <a:lnTo>
                  <a:pt x="856458" y="232376"/>
                </a:lnTo>
                <a:lnTo>
                  <a:pt x="857488" y="241433"/>
                </a:lnTo>
                <a:lnTo>
                  <a:pt x="856677" y="241433"/>
                </a:lnTo>
                <a:lnTo>
                  <a:pt x="854955" y="237988"/>
                </a:lnTo>
                <a:lnTo>
                  <a:pt x="851105" y="231605"/>
                </a:lnTo>
                <a:lnTo>
                  <a:pt x="845228" y="222386"/>
                </a:lnTo>
                <a:lnTo>
                  <a:pt x="703286" y="0"/>
                </a:lnTo>
                <a:lnTo>
                  <a:pt x="660126" y="0"/>
                </a:lnTo>
                <a:lnTo>
                  <a:pt x="660126" y="283478"/>
                </a:lnTo>
                <a:lnTo>
                  <a:pt x="693358" y="283478"/>
                </a:lnTo>
                <a:lnTo>
                  <a:pt x="693357" y="77298"/>
                </a:lnTo>
                <a:lnTo>
                  <a:pt x="693172" y="60360"/>
                </a:lnTo>
                <a:lnTo>
                  <a:pt x="692666" y="47839"/>
                </a:lnTo>
                <a:lnTo>
                  <a:pt x="691838" y="39715"/>
                </a:lnTo>
                <a:lnTo>
                  <a:pt x="692952" y="39715"/>
                </a:lnTo>
                <a:lnTo>
                  <a:pt x="695384" y="45996"/>
                </a:lnTo>
                <a:lnTo>
                  <a:pt x="698423" y="51873"/>
                </a:lnTo>
                <a:lnTo>
                  <a:pt x="702071" y="57546"/>
                </a:lnTo>
                <a:lnTo>
                  <a:pt x="847964" y="283478"/>
                </a:lnTo>
                <a:lnTo>
                  <a:pt x="888692" y="283478"/>
                </a:lnTo>
                <a:lnTo>
                  <a:pt x="888692" y="0"/>
                </a:lnTo>
                <a:lnTo>
                  <a:pt x="855461" y="0"/>
                </a:lnTo>
                <a:lnTo>
                  <a:pt x="855478" y="204764"/>
                </a:lnTo>
                <a:lnTo>
                  <a:pt x="855782" y="220159"/>
                </a:lnTo>
                <a:close/>
              </a:path>
              <a:path w="1195251" h="288240">
                <a:moveTo>
                  <a:pt x="1015437" y="283478"/>
                </a:moveTo>
                <a:lnTo>
                  <a:pt x="1048669" y="283478"/>
                </a:lnTo>
                <a:lnTo>
                  <a:pt x="1048669" y="30090"/>
                </a:lnTo>
                <a:lnTo>
                  <a:pt x="1130531" y="30090"/>
                </a:lnTo>
                <a:lnTo>
                  <a:pt x="1130531" y="0"/>
                </a:lnTo>
                <a:lnTo>
                  <a:pt x="933879" y="0"/>
                </a:lnTo>
                <a:lnTo>
                  <a:pt x="933879" y="30090"/>
                </a:lnTo>
                <a:lnTo>
                  <a:pt x="1015437" y="30090"/>
                </a:lnTo>
                <a:lnTo>
                  <a:pt x="1015437" y="283478"/>
                </a:lnTo>
                <a:close/>
              </a:path>
            </a:pathLst>
          </a:custGeom>
          <a:solidFill>
            <a:srgbClr val="FFFFFF"/>
          </a:solidFill>
        </p:spPr>
        <p:txBody>
          <a:bodyPr wrap="square" lIns="0" tIns="0" rIns="0" bIns="0" rtlCol="0">
            <a:noAutofit/>
          </a:bodyPr>
          <a:lstStyle/>
          <a:p>
            <a:endParaRPr/>
          </a:p>
        </p:txBody>
      </p:sp>
      <p:sp>
        <p:nvSpPr>
          <p:cNvPr id="330" name="object 330"/>
          <p:cNvSpPr/>
          <p:nvPr/>
        </p:nvSpPr>
        <p:spPr>
          <a:xfrm>
            <a:off x="2905708" y="1974422"/>
            <a:ext cx="888733" cy="504547"/>
          </a:xfrm>
          <a:prstGeom prst="rect">
            <a:avLst/>
          </a:prstGeom>
          <a:blipFill>
            <a:blip r:embed="rId11" cstate="print"/>
            <a:stretch>
              <a:fillRect/>
            </a:stretch>
          </a:blipFill>
        </p:spPr>
        <p:txBody>
          <a:bodyPr wrap="square" lIns="0" tIns="0" rIns="0" bIns="0" rtlCol="0">
            <a:noAutofit/>
          </a:bodyPr>
          <a:lstStyle/>
          <a:p>
            <a:endParaRPr/>
          </a:p>
        </p:txBody>
      </p:sp>
      <p:sp>
        <p:nvSpPr>
          <p:cNvPr id="331" name="object 331"/>
          <p:cNvSpPr/>
          <p:nvPr/>
        </p:nvSpPr>
        <p:spPr>
          <a:xfrm>
            <a:off x="417011" y="1135536"/>
            <a:ext cx="1660752" cy="1660752"/>
          </a:xfrm>
          <a:prstGeom prst="rect">
            <a:avLst/>
          </a:prstGeom>
          <a:blipFill>
            <a:blip r:embed="rId12" cstate="print"/>
            <a:stretch>
              <a:fillRect/>
            </a:stretch>
          </a:blipFill>
        </p:spPr>
        <p:txBody>
          <a:bodyPr wrap="square" lIns="0" tIns="0" rIns="0" bIns="0" rtlCol="0">
            <a:noAutofit/>
          </a:bodyPr>
          <a:lstStyle/>
          <a:p>
            <a:endParaRPr/>
          </a:p>
        </p:txBody>
      </p:sp>
      <p:sp>
        <p:nvSpPr>
          <p:cNvPr id="169" name="object 169"/>
          <p:cNvSpPr txBox="1"/>
          <p:nvPr/>
        </p:nvSpPr>
        <p:spPr>
          <a:xfrm>
            <a:off x="2660650" y="298450"/>
            <a:ext cx="5125750" cy="1247797"/>
          </a:xfrm>
          <a:prstGeom prst="rect">
            <a:avLst/>
          </a:prstGeom>
        </p:spPr>
        <p:txBody>
          <a:bodyPr wrap="square" lIns="0" tIns="0" rIns="0" bIns="0" rtlCol="0">
            <a:noAutofit/>
          </a:bodyPr>
          <a:lstStyle/>
          <a:p>
            <a:pPr marL="12700" marR="60728">
              <a:lnSpc>
                <a:spcPts val="3350"/>
              </a:lnSpc>
              <a:spcBef>
                <a:spcPts val="167"/>
              </a:spcBef>
            </a:pPr>
            <a:r>
              <a:rPr sz="3150" b="1" spc="0" dirty="0">
                <a:solidFill>
                  <a:srgbClr val="DE0924"/>
                </a:solidFill>
                <a:latin typeface="Arial"/>
                <a:cs typeface="Arial"/>
              </a:rPr>
              <a:t>EN</a:t>
            </a:r>
            <a:r>
              <a:rPr sz="3150" b="1" spc="-10" dirty="0">
                <a:solidFill>
                  <a:srgbClr val="DE0924"/>
                </a:solidFill>
                <a:latin typeface="Arial"/>
                <a:cs typeface="Arial"/>
              </a:rPr>
              <a:t>F</a:t>
            </a:r>
            <a:r>
              <a:rPr sz="3150" b="1" spc="0" dirty="0">
                <a:solidFill>
                  <a:srgbClr val="DE0924"/>
                </a:solidFill>
                <a:latin typeface="Arial"/>
                <a:cs typeface="Arial"/>
              </a:rPr>
              <a:t>ERM</a:t>
            </a:r>
            <a:r>
              <a:rPr sz="3150" b="1" spc="-10" dirty="0">
                <a:solidFill>
                  <a:srgbClr val="DE0924"/>
                </a:solidFill>
                <a:latin typeface="Arial"/>
                <a:cs typeface="Arial"/>
              </a:rPr>
              <a:t>E</a:t>
            </a:r>
            <a:r>
              <a:rPr sz="3150" b="1" spc="0" dirty="0">
                <a:solidFill>
                  <a:srgbClr val="DE0924"/>
                </a:solidFill>
                <a:latin typeface="Arial"/>
                <a:cs typeface="Arial"/>
              </a:rPr>
              <a:t>DAD</a:t>
            </a:r>
            <a:endParaRPr sz="3150" dirty="0">
              <a:latin typeface="Arial"/>
              <a:cs typeface="Arial"/>
            </a:endParaRPr>
          </a:p>
          <a:p>
            <a:pPr marL="12700">
              <a:lnSpc>
                <a:spcPct val="95825"/>
              </a:lnSpc>
              <a:spcBef>
                <a:spcPts val="37"/>
              </a:spcBef>
            </a:pPr>
            <a:r>
              <a:rPr sz="3150" b="1" spc="0" dirty="0">
                <a:solidFill>
                  <a:srgbClr val="DE0924"/>
                </a:solidFill>
                <a:latin typeface="Arial"/>
                <a:cs typeface="Arial"/>
              </a:rPr>
              <a:t>DIAR</a:t>
            </a:r>
            <a:r>
              <a:rPr sz="3150" b="1" spc="-14" dirty="0">
                <a:solidFill>
                  <a:srgbClr val="DE0924"/>
                </a:solidFill>
                <a:latin typeface="Arial"/>
                <a:cs typeface="Arial"/>
              </a:rPr>
              <a:t>R</a:t>
            </a:r>
            <a:r>
              <a:rPr sz="3150" b="1" spc="0" dirty="0">
                <a:solidFill>
                  <a:srgbClr val="DE0924"/>
                </a:solidFill>
                <a:latin typeface="Arial"/>
                <a:cs typeface="Arial"/>
              </a:rPr>
              <a:t>EIC</a:t>
            </a:r>
            <a:r>
              <a:rPr lang="es-CO" sz="3150" b="1" spc="0" dirty="0">
                <a:solidFill>
                  <a:srgbClr val="DE0924"/>
                </a:solidFill>
                <a:latin typeface="Arial"/>
                <a:cs typeface="Arial"/>
              </a:rPr>
              <a:t>A</a:t>
            </a:r>
            <a:r>
              <a:rPr sz="3150" b="1" spc="-25" dirty="0">
                <a:solidFill>
                  <a:srgbClr val="DE0924"/>
                </a:solidFill>
                <a:latin typeface="Arial"/>
                <a:cs typeface="Arial"/>
              </a:rPr>
              <a:t> </a:t>
            </a:r>
            <a:r>
              <a:rPr sz="3150" b="1" spc="0" dirty="0">
                <a:solidFill>
                  <a:srgbClr val="DE0924"/>
                </a:solidFill>
                <a:latin typeface="Arial"/>
                <a:cs typeface="Arial"/>
              </a:rPr>
              <a:t>AGU</a:t>
            </a:r>
            <a:r>
              <a:rPr sz="3150" b="1" spc="-14" dirty="0">
                <a:solidFill>
                  <a:srgbClr val="DE0924"/>
                </a:solidFill>
                <a:latin typeface="Arial"/>
                <a:cs typeface="Arial"/>
              </a:rPr>
              <a:t>D</a:t>
            </a:r>
            <a:r>
              <a:rPr sz="3150" b="1" spc="0" dirty="0">
                <a:solidFill>
                  <a:srgbClr val="DE0924"/>
                </a:solidFill>
                <a:latin typeface="Arial"/>
                <a:cs typeface="Arial"/>
              </a:rPr>
              <a:t>A</a:t>
            </a:r>
            <a:r>
              <a:rPr sz="3150" b="1" spc="30" dirty="0">
                <a:solidFill>
                  <a:srgbClr val="DE0924"/>
                </a:solidFill>
                <a:latin typeface="Arial"/>
                <a:cs typeface="Arial"/>
              </a:rPr>
              <a:t> </a:t>
            </a:r>
            <a:r>
              <a:rPr sz="3150" b="1" spc="0" dirty="0">
                <a:solidFill>
                  <a:srgbClr val="DE0924"/>
                </a:solidFill>
                <a:latin typeface="Arial"/>
                <a:cs typeface="Arial"/>
              </a:rPr>
              <a:t>(EDA)</a:t>
            </a:r>
            <a:endParaRPr sz="3150" dirty="0">
              <a:latin typeface="Arial"/>
              <a:cs typeface="Arial"/>
            </a:endParaRPr>
          </a:p>
          <a:p>
            <a:pPr marL="32861" marR="60728">
              <a:lnSpc>
                <a:spcPct val="95825"/>
              </a:lnSpc>
              <a:spcBef>
                <a:spcPts val="1301"/>
              </a:spcBef>
            </a:pPr>
            <a:endParaRPr sz="1100" dirty="0">
              <a:latin typeface="Arial"/>
              <a:cs typeface="Arial"/>
            </a:endParaRPr>
          </a:p>
        </p:txBody>
      </p:sp>
      <p:sp>
        <p:nvSpPr>
          <p:cNvPr id="151" name="object 151"/>
          <p:cNvSpPr txBox="1"/>
          <p:nvPr/>
        </p:nvSpPr>
        <p:spPr>
          <a:xfrm>
            <a:off x="2463164" y="6352951"/>
            <a:ext cx="5448935" cy="310113"/>
          </a:xfrm>
          <a:prstGeom prst="rect">
            <a:avLst/>
          </a:prstGeom>
        </p:spPr>
        <p:txBody>
          <a:bodyPr wrap="square" lIns="0" tIns="0" rIns="0" bIns="0" rtlCol="0">
            <a:noAutofit/>
          </a:bodyPr>
          <a:lstStyle/>
          <a:p>
            <a:pPr marL="12700" algn="ctr">
              <a:lnSpc>
                <a:spcPts val="2375"/>
              </a:lnSpc>
              <a:spcBef>
                <a:spcPts val="118"/>
              </a:spcBef>
            </a:pPr>
            <a:r>
              <a:rPr lang="es-ES" sz="2000" dirty="0">
                <a:solidFill>
                  <a:srgbClr val="FFFFFF"/>
                </a:solidFill>
                <a:latin typeface="Arial"/>
                <a:cs typeface="Arial"/>
              </a:rPr>
              <a:t>Comportamiento</a:t>
            </a:r>
            <a:r>
              <a:rPr lang="es-ES" sz="2000" b="1" dirty="0">
                <a:solidFill>
                  <a:srgbClr val="FFFFFF"/>
                </a:solidFill>
                <a:latin typeface="Arial"/>
                <a:cs typeface="Arial"/>
              </a:rPr>
              <a:t> </a:t>
            </a:r>
            <a:r>
              <a:rPr lang="es-ES" sz="2000" b="1" i="1" dirty="0">
                <a:solidFill>
                  <a:srgbClr val="FFFFFF"/>
                </a:solidFill>
                <a:latin typeface="Arial"/>
                <a:cs typeface="Arial"/>
              </a:rPr>
              <a:t>notificación de EDA</a:t>
            </a:r>
            <a:r>
              <a:rPr lang="es-ES" sz="2000" b="1" dirty="0">
                <a:solidFill>
                  <a:srgbClr val="FFFFFF"/>
                </a:solidFill>
                <a:latin typeface="Arial"/>
                <a:cs typeface="Arial"/>
              </a:rPr>
              <a:t> </a:t>
            </a:r>
            <a:endParaRPr sz="2000" dirty="0">
              <a:latin typeface="Arial"/>
              <a:cs typeface="Arial"/>
            </a:endParaRPr>
          </a:p>
        </p:txBody>
      </p:sp>
      <p:sp>
        <p:nvSpPr>
          <p:cNvPr id="150" name="object 150"/>
          <p:cNvSpPr txBox="1"/>
          <p:nvPr/>
        </p:nvSpPr>
        <p:spPr>
          <a:xfrm>
            <a:off x="439082" y="6381314"/>
            <a:ext cx="1658487" cy="308676"/>
          </a:xfrm>
          <a:prstGeom prst="rect">
            <a:avLst/>
          </a:prstGeom>
        </p:spPr>
        <p:txBody>
          <a:bodyPr wrap="square" lIns="0" tIns="0" rIns="0" bIns="0" rtlCol="0">
            <a:noAutofit/>
          </a:bodyPr>
          <a:lstStyle/>
          <a:p>
            <a:pPr marL="12700">
              <a:lnSpc>
                <a:spcPts val="2375"/>
              </a:lnSpc>
              <a:spcBef>
                <a:spcPts val="118"/>
              </a:spcBef>
            </a:pPr>
            <a:r>
              <a:rPr sz="2200" b="1" spc="0" dirty="0">
                <a:solidFill>
                  <a:srgbClr val="404040"/>
                </a:solidFill>
                <a:latin typeface="Arial"/>
                <a:cs typeface="Arial"/>
              </a:rPr>
              <a:t>Indicador</a:t>
            </a:r>
            <a:r>
              <a:rPr sz="2200" b="1" spc="4" dirty="0">
                <a:solidFill>
                  <a:srgbClr val="404040"/>
                </a:solidFill>
                <a:latin typeface="Arial"/>
                <a:cs typeface="Arial"/>
              </a:rPr>
              <a:t>e</a:t>
            </a:r>
            <a:r>
              <a:rPr sz="2200" b="1" spc="0" dirty="0">
                <a:solidFill>
                  <a:srgbClr val="404040"/>
                </a:solidFill>
                <a:latin typeface="Arial"/>
                <a:cs typeface="Arial"/>
              </a:rPr>
              <a:t>s</a:t>
            </a:r>
            <a:endParaRPr sz="2200">
              <a:latin typeface="Arial"/>
              <a:cs typeface="Arial"/>
            </a:endParaRPr>
          </a:p>
        </p:txBody>
      </p:sp>
      <p:sp>
        <p:nvSpPr>
          <p:cNvPr id="149" name="object 149"/>
          <p:cNvSpPr txBox="1"/>
          <p:nvPr/>
        </p:nvSpPr>
        <p:spPr>
          <a:xfrm>
            <a:off x="298450" y="7986356"/>
            <a:ext cx="1937939" cy="471590"/>
          </a:xfrm>
          <a:prstGeom prst="rect">
            <a:avLst/>
          </a:prstGeom>
        </p:spPr>
        <p:txBody>
          <a:bodyPr wrap="square" lIns="0" tIns="0" rIns="0" bIns="0" rtlCol="0">
            <a:noAutofit/>
          </a:bodyPr>
          <a:lstStyle/>
          <a:p>
            <a:pPr marL="12700">
              <a:lnSpc>
                <a:spcPts val="1735"/>
              </a:lnSpc>
              <a:spcBef>
                <a:spcPts val="86"/>
              </a:spcBef>
            </a:pPr>
            <a:r>
              <a:rPr sz="1600" spc="0" dirty="0">
                <a:solidFill>
                  <a:srgbClr val="404040"/>
                </a:solidFill>
                <a:latin typeface="Arial"/>
                <a:cs typeface="Arial"/>
              </a:rPr>
              <a:t>M</a:t>
            </a:r>
            <a:r>
              <a:rPr sz="1600" spc="-9" dirty="0">
                <a:solidFill>
                  <a:srgbClr val="404040"/>
                </a:solidFill>
                <a:latin typeface="Arial"/>
                <a:cs typeface="Arial"/>
              </a:rPr>
              <a:t>o</a:t>
            </a:r>
            <a:r>
              <a:rPr sz="1600" spc="0" dirty="0">
                <a:solidFill>
                  <a:srgbClr val="404040"/>
                </a:solidFill>
                <a:latin typeface="Arial"/>
                <a:cs typeface="Arial"/>
              </a:rPr>
              <a:t>r</a:t>
            </a:r>
            <a:r>
              <a:rPr sz="1600" spc="4" dirty="0">
                <a:solidFill>
                  <a:srgbClr val="404040"/>
                </a:solidFill>
                <a:latin typeface="Arial"/>
                <a:cs typeface="Arial"/>
              </a:rPr>
              <a:t>b</a:t>
            </a:r>
            <a:r>
              <a:rPr sz="1600" spc="0" dirty="0">
                <a:solidFill>
                  <a:srgbClr val="404040"/>
                </a:solidFill>
                <a:latin typeface="Arial"/>
                <a:cs typeface="Arial"/>
              </a:rPr>
              <a:t>ilidad</a:t>
            </a:r>
            <a:r>
              <a:rPr sz="1600" spc="414" dirty="0">
                <a:solidFill>
                  <a:srgbClr val="404040"/>
                </a:solidFill>
                <a:latin typeface="Arial"/>
                <a:cs typeface="Arial"/>
              </a:rPr>
              <a:t> </a:t>
            </a:r>
            <a:r>
              <a:rPr sz="1600" spc="0" dirty="0">
                <a:solidFill>
                  <a:srgbClr val="404040"/>
                </a:solidFill>
                <a:latin typeface="Arial"/>
                <a:cs typeface="Arial"/>
              </a:rPr>
              <a:t>por </a:t>
            </a:r>
            <a:r>
              <a:rPr sz="1600" spc="21" dirty="0">
                <a:solidFill>
                  <a:srgbClr val="404040"/>
                </a:solidFill>
                <a:latin typeface="Arial"/>
                <a:cs typeface="Arial"/>
              </a:rPr>
              <a:t> </a:t>
            </a:r>
            <a:r>
              <a:rPr sz="1600" spc="-14" dirty="0">
                <a:solidFill>
                  <a:srgbClr val="404040"/>
                </a:solidFill>
                <a:latin typeface="Arial"/>
                <a:cs typeface="Arial"/>
              </a:rPr>
              <a:t>E</a:t>
            </a:r>
            <a:r>
              <a:rPr sz="1600" spc="0" dirty="0">
                <a:solidFill>
                  <a:srgbClr val="404040"/>
                </a:solidFill>
                <a:latin typeface="Arial"/>
                <a:cs typeface="Arial"/>
              </a:rPr>
              <a:t>DA</a:t>
            </a:r>
            <a:endParaRPr sz="1600" dirty="0">
              <a:latin typeface="Arial"/>
              <a:cs typeface="Arial"/>
            </a:endParaRPr>
          </a:p>
          <a:p>
            <a:pPr marL="12700" marR="30455">
              <a:lnSpc>
                <a:spcPct val="95825"/>
              </a:lnSpc>
            </a:pPr>
            <a:r>
              <a:rPr lang="es-ES" sz="1600" spc="0" dirty="0">
                <a:solidFill>
                  <a:srgbClr val="404040"/>
                </a:solidFill>
                <a:latin typeface="Arial"/>
                <a:cs typeface="Arial"/>
              </a:rPr>
              <a:t>por</a:t>
            </a:r>
            <a:r>
              <a:rPr sz="1600" spc="-42" dirty="0">
                <a:solidFill>
                  <a:srgbClr val="404040"/>
                </a:solidFill>
                <a:latin typeface="Arial"/>
                <a:cs typeface="Arial"/>
              </a:rPr>
              <a:t> </a:t>
            </a:r>
            <a:r>
              <a:rPr sz="1600" spc="0" dirty="0">
                <a:solidFill>
                  <a:srgbClr val="404040"/>
                </a:solidFill>
                <a:latin typeface="Arial"/>
                <a:cs typeface="Arial"/>
              </a:rPr>
              <a:t>1</a:t>
            </a:r>
            <a:r>
              <a:rPr lang="es-ES" sz="1600" spc="0" dirty="0">
                <a:solidFill>
                  <a:srgbClr val="404040"/>
                </a:solidFill>
                <a:latin typeface="Arial"/>
                <a:cs typeface="Arial"/>
              </a:rPr>
              <a:t>.</a:t>
            </a:r>
            <a:r>
              <a:rPr sz="1600" spc="0" dirty="0">
                <a:solidFill>
                  <a:srgbClr val="404040"/>
                </a:solidFill>
                <a:latin typeface="Arial"/>
                <a:cs typeface="Arial"/>
              </a:rPr>
              <a:t>000</a:t>
            </a:r>
            <a:r>
              <a:rPr sz="1600" spc="-45" dirty="0">
                <a:solidFill>
                  <a:srgbClr val="404040"/>
                </a:solidFill>
                <a:latin typeface="Arial"/>
                <a:cs typeface="Arial"/>
              </a:rPr>
              <a:t> </a:t>
            </a:r>
            <a:r>
              <a:rPr sz="1600" spc="0" dirty="0">
                <a:solidFill>
                  <a:srgbClr val="404040"/>
                </a:solidFill>
                <a:latin typeface="Arial"/>
                <a:cs typeface="Arial"/>
              </a:rPr>
              <a:t>habitantes</a:t>
            </a:r>
            <a:endParaRPr sz="1600" dirty="0">
              <a:latin typeface="Arial"/>
              <a:cs typeface="Arial"/>
            </a:endParaRPr>
          </a:p>
        </p:txBody>
      </p:sp>
      <p:sp>
        <p:nvSpPr>
          <p:cNvPr id="146" name="object 146"/>
          <p:cNvSpPr txBox="1"/>
          <p:nvPr/>
        </p:nvSpPr>
        <p:spPr>
          <a:xfrm>
            <a:off x="1517761" y="10580858"/>
            <a:ext cx="2164701" cy="308676"/>
          </a:xfrm>
          <a:prstGeom prst="rect">
            <a:avLst/>
          </a:prstGeom>
        </p:spPr>
        <p:txBody>
          <a:bodyPr wrap="square" lIns="0" tIns="0" rIns="0" bIns="0" rtlCol="0">
            <a:noAutofit/>
          </a:bodyPr>
          <a:lstStyle/>
          <a:p>
            <a:pPr marL="12700">
              <a:lnSpc>
                <a:spcPts val="2375"/>
              </a:lnSpc>
              <a:spcBef>
                <a:spcPts val="118"/>
              </a:spcBef>
            </a:pPr>
            <a:r>
              <a:rPr sz="2200" spc="0" dirty="0">
                <a:solidFill>
                  <a:srgbClr val="FFFFFF"/>
                </a:solidFill>
                <a:latin typeface="Arial"/>
                <a:cs typeface="Arial"/>
              </a:rPr>
              <a:t>Comp</a:t>
            </a:r>
            <a:r>
              <a:rPr sz="2200" spc="4" dirty="0">
                <a:solidFill>
                  <a:srgbClr val="FFFFFF"/>
                </a:solidFill>
                <a:latin typeface="Arial"/>
                <a:cs typeface="Arial"/>
              </a:rPr>
              <a:t>o</a:t>
            </a:r>
            <a:r>
              <a:rPr sz="2200" spc="0" dirty="0">
                <a:solidFill>
                  <a:srgbClr val="FFFFFF"/>
                </a:solidFill>
                <a:latin typeface="Arial"/>
                <a:cs typeface="Arial"/>
              </a:rPr>
              <a:t>rt</a:t>
            </a:r>
            <a:r>
              <a:rPr sz="2200" spc="10" dirty="0">
                <a:solidFill>
                  <a:srgbClr val="FFFFFF"/>
                </a:solidFill>
                <a:latin typeface="Arial"/>
                <a:cs typeface="Arial"/>
              </a:rPr>
              <a:t>a</a:t>
            </a:r>
            <a:r>
              <a:rPr sz="2200" spc="0" dirty="0">
                <a:solidFill>
                  <a:srgbClr val="FFFFFF"/>
                </a:solidFill>
                <a:latin typeface="Arial"/>
                <a:cs typeface="Arial"/>
              </a:rPr>
              <a:t>mie</a:t>
            </a:r>
            <a:r>
              <a:rPr sz="2200" spc="10" dirty="0">
                <a:solidFill>
                  <a:srgbClr val="FFFFFF"/>
                </a:solidFill>
                <a:latin typeface="Arial"/>
                <a:cs typeface="Arial"/>
              </a:rPr>
              <a:t>n</a:t>
            </a:r>
            <a:r>
              <a:rPr sz="2200" spc="0" dirty="0">
                <a:solidFill>
                  <a:srgbClr val="FFFFFF"/>
                </a:solidFill>
                <a:latin typeface="Arial"/>
                <a:cs typeface="Arial"/>
              </a:rPr>
              <a:t>to</a:t>
            </a:r>
            <a:endParaRPr sz="2200" dirty="0">
              <a:latin typeface="Arial"/>
              <a:cs typeface="Arial"/>
            </a:endParaRPr>
          </a:p>
        </p:txBody>
      </p:sp>
      <p:sp>
        <p:nvSpPr>
          <p:cNvPr id="145" name="object 145"/>
          <p:cNvSpPr txBox="1"/>
          <p:nvPr/>
        </p:nvSpPr>
        <p:spPr>
          <a:xfrm>
            <a:off x="3699069" y="10580858"/>
            <a:ext cx="2639990" cy="308676"/>
          </a:xfrm>
          <a:prstGeom prst="rect">
            <a:avLst/>
          </a:prstGeom>
        </p:spPr>
        <p:txBody>
          <a:bodyPr wrap="square" lIns="0" tIns="0" rIns="0" bIns="0" rtlCol="0">
            <a:noAutofit/>
          </a:bodyPr>
          <a:lstStyle/>
          <a:p>
            <a:pPr marL="12700">
              <a:lnSpc>
                <a:spcPts val="2375"/>
              </a:lnSpc>
              <a:spcBef>
                <a:spcPts val="118"/>
              </a:spcBef>
            </a:pPr>
            <a:r>
              <a:rPr sz="2200" b="1" spc="-129" dirty="0">
                <a:solidFill>
                  <a:srgbClr val="FFFFFF"/>
                </a:solidFill>
                <a:latin typeface="Arial"/>
                <a:cs typeface="Arial"/>
              </a:rPr>
              <a:t>V</a:t>
            </a:r>
            <a:r>
              <a:rPr sz="2200" b="1" spc="0" dirty="0">
                <a:solidFill>
                  <a:srgbClr val="FFFFFF"/>
                </a:solidFill>
                <a:latin typeface="Arial"/>
                <a:cs typeface="Arial"/>
              </a:rPr>
              <a:t>a</a:t>
            </a:r>
            <a:r>
              <a:rPr sz="2200" b="1" spc="4" dirty="0">
                <a:solidFill>
                  <a:srgbClr val="FFFFFF"/>
                </a:solidFill>
                <a:latin typeface="Arial"/>
                <a:cs typeface="Arial"/>
              </a:rPr>
              <a:t>r</a:t>
            </a:r>
            <a:r>
              <a:rPr sz="2200" b="1" spc="0" dirty="0">
                <a:solidFill>
                  <a:srgbClr val="FFFFFF"/>
                </a:solidFill>
                <a:latin typeface="Arial"/>
                <a:cs typeface="Arial"/>
              </a:rPr>
              <a:t>iabl</a:t>
            </a:r>
            <a:r>
              <a:rPr sz="2200" b="1" spc="4" dirty="0">
                <a:solidFill>
                  <a:srgbClr val="FFFFFF"/>
                </a:solidFill>
                <a:latin typeface="Arial"/>
                <a:cs typeface="Arial"/>
              </a:rPr>
              <a:t>e</a:t>
            </a:r>
            <a:r>
              <a:rPr sz="2200" b="1" spc="0" dirty="0">
                <a:solidFill>
                  <a:srgbClr val="FFFFFF"/>
                </a:solidFill>
                <a:latin typeface="Arial"/>
                <a:cs typeface="Arial"/>
              </a:rPr>
              <a:t>s</a:t>
            </a:r>
            <a:r>
              <a:rPr sz="2200" b="1" spc="122" dirty="0">
                <a:solidFill>
                  <a:srgbClr val="FFFFFF"/>
                </a:solidFill>
                <a:latin typeface="Arial"/>
                <a:cs typeface="Arial"/>
              </a:rPr>
              <a:t> </a:t>
            </a:r>
            <a:r>
              <a:rPr sz="2200" spc="0" dirty="0">
                <a:solidFill>
                  <a:srgbClr val="FFFFFF"/>
                </a:solidFill>
                <a:latin typeface="Arial"/>
                <a:cs typeface="Arial"/>
              </a:rPr>
              <a:t>de</a:t>
            </a:r>
            <a:r>
              <a:rPr sz="2200" spc="39" dirty="0">
                <a:solidFill>
                  <a:srgbClr val="FFFFFF"/>
                </a:solidFill>
                <a:latin typeface="Arial"/>
                <a:cs typeface="Arial"/>
              </a:rPr>
              <a:t> </a:t>
            </a:r>
            <a:r>
              <a:rPr sz="2200" spc="0" dirty="0">
                <a:solidFill>
                  <a:srgbClr val="FFFFFF"/>
                </a:solidFill>
                <a:latin typeface="Arial"/>
                <a:cs typeface="Arial"/>
              </a:rPr>
              <a:t>i</a:t>
            </a:r>
            <a:r>
              <a:rPr sz="2200" spc="4" dirty="0">
                <a:solidFill>
                  <a:srgbClr val="FFFFFF"/>
                </a:solidFill>
                <a:latin typeface="Arial"/>
                <a:cs typeface="Arial"/>
              </a:rPr>
              <a:t>n</a:t>
            </a:r>
            <a:r>
              <a:rPr sz="2200" spc="0" dirty="0">
                <a:solidFill>
                  <a:srgbClr val="FFFFFF"/>
                </a:solidFill>
                <a:latin typeface="Arial"/>
                <a:cs typeface="Arial"/>
              </a:rPr>
              <a:t>te</a:t>
            </a:r>
            <a:r>
              <a:rPr sz="2200" spc="10" dirty="0">
                <a:solidFill>
                  <a:srgbClr val="FFFFFF"/>
                </a:solidFill>
                <a:latin typeface="Arial"/>
                <a:cs typeface="Arial"/>
              </a:rPr>
              <a:t>r</a:t>
            </a:r>
            <a:r>
              <a:rPr sz="2200" spc="0" dirty="0">
                <a:solidFill>
                  <a:srgbClr val="FFFFFF"/>
                </a:solidFill>
                <a:latin typeface="Arial"/>
                <a:cs typeface="Arial"/>
              </a:rPr>
              <a:t>és</a:t>
            </a:r>
            <a:endParaRPr sz="2200" dirty="0">
              <a:latin typeface="Arial"/>
              <a:cs typeface="Arial"/>
            </a:endParaRPr>
          </a:p>
        </p:txBody>
      </p:sp>
      <p:sp>
        <p:nvSpPr>
          <p:cNvPr id="144" name="object 144"/>
          <p:cNvSpPr txBox="1"/>
          <p:nvPr/>
        </p:nvSpPr>
        <p:spPr>
          <a:xfrm>
            <a:off x="2358573" y="12000579"/>
            <a:ext cx="678024" cy="167645"/>
          </a:xfrm>
          <a:prstGeom prst="rect">
            <a:avLst/>
          </a:prstGeom>
        </p:spPr>
        <p:txBody>
          <a:bodyPr wrap="square" lIns="0" tIns="0" rIns="0" bIns="0" rtlCol="0">
            <a:noAutofit/>
          </a:bodyPr>
          <a:lstStyle/>
          <a:p>
            <a:pPr marL="12700">
              <a:lnSpc>
                <a:spcPts val="1240"/>
              </a:lnSpc>
              <a:spcBef>
                <a:spcPts val="62"/>
              </a:spcBef>
            </a:pPr>
            <a:r>
              <a:rPr sz="1100" spc="-4" dirty="0">
                <a:solidFill>
                  <a:srgbClr val="404040"/>
                </a:solidFill>
                <a:latin typeface="Arial"/>
                <a:cs typeface="Arial"/>
              </a:rPr>
              <a:t>F</a:t>
            </a:r>
            <a:r>
              <a:rPr sz="1100" spc="0" dirty="0">
                <a:solidFill>
                  <a:srgbClr val="404040"/>
                </a:solidFill>
                <a:latin typeface="Arial"/>
                <a:cs typeface="Arial"/>
              </a:rPr>
              <a:t>e</a:t>
            </a:r>
            <a:r>
              <a:rPr sz="1100" spc="-4" dirty="0">
                <a:solidFill>
                  <a:srgbClr val="404040"/>
                </a:solidFill>
                <a:latin typeface="Arial"/>
                <a:cs typeface="Arial"/>
              </a:rPr>
              <a:t>m</a:t>
            </a:r>
            <a:r>
              <a:rPr sz="1100" spc="0" dirty="0">
                <a:solidFill>
                  <a:srgbClr val="404040"/>
                </a:solidFill>
                <a:latin typeface="Arial"/>
                <a:cs typeface="Arial"/>
              </a:rPr>
              <a:t>enino</a:t>
            </a:r>
            <a:endParaRPr sz="1100" dirty="0">
              <a:latin typeface="Arial"/>
              <a:cs typeface="Arial"/>
            </a:endParaRPr>
          </a:p>
        </p:txBody>
      </p:sp>
      <p:sp>
        <p:nvSpPr>
          <p:cNvPr id="143" name="object 143"/>
          <p:cNvSpPr txBox="1"/>
          <p:nvPr/>
        </p:nvSpPr>
        <p:spPr>
          <a:xfrm>
            <a:off x="746674" y="12018005"/>
            <a:ext cx="687270" cy="167645"/>
          </a:xfrm>
          <a:prstGeom prst="rect">
            <a:avLst/>
          </a:prstGeom>
        </p:spPr>
        <p:txBody>
          <a:bodyPr wrap="square" lIns="0" tIns="0" rIns="0" bIns="0" rtlCol="0">
            <a:noAutofit/>
          </a:bodyPr>
          <a:lstStyle/>
          <a:p>
            <a:pPr marL="12700">
              <a:lnSpc>
                <a:spcPts val="1240"/>
              </a:lnSpc>
              <a:spcBef>
                <a:spcPts val="62"/>
              </a:spcBef>
            </a:pPr>
            <a:r>
              <a:rPr sz="1100" spc="-4" dirty="0">
                <a:solidFill>
                  <a:srgbClr val="404040"/>
                </a:solidFill>
                <a:latin typeface="Arial"/>
                <a:cs typeface="Arial"/>
              </a:rPr>
              <a:t>M</a:t>
            </a:r>
            <a:r>
              <a:rPr sz="1100" spc="0" dirty="0">
                <a:solidFill>
                  <a:srgbClr val="404040"/>
                </a:solidFill>
                <a:latin typeface="Arial"/>
                <a:cs typeface="Arial"/>
              </a:rPr>
              <a:t>a</a:t>
            </a:r>
            <a:r>
              <a:rPr sz="1100" spc="4" dirty="0">
                <a:solidFill>
                  <a:srgbClr val="404040"/>
                </a:solidFill>
                <a:latin typeface="Arial"/>
                <a:cs typeface="Arial"/>
              </a:rPr>
              <a:t>sc</a:t>
            </a:r>
            <a:r>
              <a:rPr sz="1100" spc="0" dirty="0">
                <a:solidFill>
                  <a:srgbClr val="404040"/>
                </a:solidFill>
                <a:latin typeface="Arial"/>
                <a:cs typeface="Arial"/>
              </a:rPr>
              <a:t>ulino</a:t>
            </a:r>
            <a:endParaRPr sz="1100" dirty="0">
              <a:latin typeface="Arial"/>
              <a:cs typeface="Arial"/>
            </a:endParaRPr>
          </a:p>
        </p:txBody>
      </p:sp>
      <p:sp>
        <p:nvSpPr>
          <p:cNvPr id="142" name="object 142"/>
          <p:cNvSpPr txBox="1"/>
          <p:nvPr/>
        </p:nvSpPr>
        <p:spPr>
          <a:xfrm>
            <a:off x="4647715" y="12015870"/>
            <a:ext cx="971527" cy="167889"/>
          </a:xfrm>
          <a:prstGeom prst="rect">
            <a:avLst/>
          </a:prstGeom>
        </p:spPr>
        <p:txBody>
          <a:bodyPr wrap="square" lIns="0" tIns="0" rIns="0" bIns="0" rtlCol="0">
            <a:noAutofit/>
          </a:bodyPr>
          <a:lstStyle/>
          <a:p>
            <a:pPr marL="12700">
              <a:lnSpc>
                <a:spcPts val="1240"/>
              </a:lnSpc>
              <a:spcBef>
                <a:spcPts val="62"/>
              </a:spcBef>
            </a:pPr>
            <a:r>
              <a:rPr sz="1100" spc="-4" dirty="0">
                <a:solidFill>
                  <a:srgbClr val="404040"/>
                </a:solidFill>
                <a:latin typeface="Arial"/>
                <a:cs typeface="Arial"/>
              </a:rPr>
              <a:t>H</a:t>
            </a:r>
            <a:r>
              <a:rPr sz="1100" spc="0" dirty="0">
                <a:solidFill>
                  <a:srgbClr val="404040"/>
                </a:solidFill>
                <a:latin typeface="Arial"/>
                <a:cs typeface="Arial"/>
              </a:rPr>
              <a:t>ospi</a:t>
            </a:r>
            <a:r>
              <a:rPr sz="1100" spc="4" dirty="0">
                <a:solidFill>
                  <a:srgbClr val="404040"/>
                </a:solidFill>
                <a:latin typeface="Arial"/>
                <a:cs typeface="Arial"/>
              </a:rPr>
              <a:t>t</a:t>
            </a:r>
            <a:r>
              <a:rPr sz="1100" spc="0" dirty="0">
                <a:solidFill>
                  <a:srgbClr val="404040"/>
                </a:solidFill>
                <a:latin typeface="Arial"/>
                <a:cs typeface="Arial"/>
              </a:rPr>
              <a:t>aliza</a:t>
            </a:r>
            <a:r>
              <a:rPr sz="1100" spc="-9" dirty="0">
                <a:solidFill>
                  <a:srgbClr val="404040"/>
                </a:solidFill>
                <a:latin typeface="Arial"/>
                <a:cs typeface="Arial"/>
              </a:rPr>
              <a:t>d</a:t>
            </a:r>
            <a:r>
              <a:rPr sz="1100" spc="0" dirty="0">
                <a:solidFill>
                  <a:srgbClr val="404040"/>
                </a:solidFill>
                <a:latin typeface="Arial"/>
                <a:cs typeface="Arial"/>
              </a:rPr>
              <a:t>os</a:t>
            </a:r>
            <a:endParaRPr sz="1100" dirty="0">
              <a:latin typeface="Arial"/>
              <a:cs typeface="Arial"/>
            </a:endParaRPr>
          </a:p>
        </p:txBody>
      </p:sp>
      <p:sp>
        <p:nvSpPr>
          <p:cNvPr id="141" name="object 141"/>
          <p:cNvSpPr txBox="1"/>
          <p:nvPr/>
        </p:nvSpPr>
        <p:spPr>
          <a:xfrm>
            <a:off x="6003677" y="12016343"/>
            <a:ext cx="1386741" cy="167889"/>
          </a:xfrm>
          <a:prstGeom prst="rect">
            <a:avLst/>
          </a:prstGeom>
        </p:spPr>
        <p:txBody>
          <a:bodyPr wrap="square" lIns="0" tIns="0" rIns="0" bIns="0" rtlCol="0">
            <a:noAutofit/>
          </a:bodyPr>
          <a:lstStyle/>
          <a:p>
            <a:pPr marL="12700" algn="ctr">
              <a:lnSpc>
                <a:spcPts val="1240"/>
              </a:lnSpc>
              <a:spcBef>
                <a:spcPts val="62"/>
              </a:spcBef>
            </a:pPr>
            <a:r>
              <a:rPr sz="1100" spc="-4" dirty="0">
                <a:solidFill>
                  <a:srgbClr val="404040"/>
                </a:solidFill>
                <a:latin typeface="Arial"/>
                <a:cs typeface="Arial"/>
              </a:rPr>
              <a:t>C</a:t>
            </a:r>
            <a:r>
              <a:rPr sz="1100" spc="0" dirty="0">
                <a:solidFill>
                  <a:srgbClr val="404040"/>
                </a:solidFill>
                <a:latin typeface="Arial"/>
                <a:cs typeface="Arial"/>
              </a:rPr>
              <a:t>onsulta</a:t>
            </a:r>
            <a:r>
              <a:rPr sz="1100" spc="63" dirty="0">
                <a:solidFill>
                  <a:srgbClr val="404040"/>
                </a:solidFill>
                <a:latin typeface="Arial"/>
                <a:cs typeface="Arial"/>
              </a:rPr>
              <a:t> </a:t>
            </a:r>
            <a:r>
              <a:rPr sz="1100" spc="0" dirty="0">
                <a:solidFill>
                  <a:srgbClr val="404040"/>
                </a:solidFill>
                <a:latin typeface="Arial"/>
                <a:cs typeface="Arial"/>
              </a:rPr>
              <a:t>a</a:t>
            </a:r>
            <a:r>
              <a:rPr sz="1100" spc="-9" dirty="0">
                <a:solidFill>
                  <a:srgbClr val="404040"/>
                </a:solidFill>
                <a:latin typeface="Arial"/>
                <a:cs typeface="Arial"/>
              </a:rPr>
              <a:t>m</a:t>
            </a:r>
            <a:r>
              <a:rPr sz="1100" spc="0" dirty="0">
                <a:solidFill>
                  <a:srgbClr val="404040"/>
                </a:solidFill>
                <a:latin typeface="Arial"/>
                <a:cs typeface="Arial"/>
              </a:rPr>
              <a:t>bul</a:t>
            </a:r>
            <a:r>
              <a:rPr sz="1100" spc="-4" dirty="0">
                <a:solidFill>
                  <a:srgbClr val="404040"/>
                </a:solidFill>
                <a:latin typeface="Arial"/>
                <a:cs typeface="Arial"/>
              </a:rPr>
              <a:t>a</a:t>
            </a:r>
            <a:r>
              <a:rPr sz="1100" spc="4" dirty="0">
                <a:solidFill>
                  <a:srgbClr val="404040"/>
                </a:solidFill>
                <a:latin typeface="Arial"/>
                <a:cs typeface="Arial"/>
              </a:rPr>
              <a:t>t</a:t>
            </a:r>
            <a:r>
              <a:rPr sz="1100" spc="0" dirty="0">
                <a:solidFill>
                  <a:srgbClr val="404040"/>
                </a:solidFill>
                <a:latin typeface="Arial"/>
                <a:cs typeface="Arial"/>
              </a:rPr>
              <a:t>o</a:t>
            </a:r>
            <a:r>
              <a:rPr sz="1100" spc="-9" dirty="0">
                <a:solidFill>
                  <a:srgbClr val="404040"/>
                </a:solidFill>
                <a:latin typeface="Arial"/>
                <a:cs typeface="Arial"/>
              </a:rPr>
              <a:t>r</a:t>
            </a:r>
            <a:r>
              <a:rPr sz="1100" spc="0" dirty="0">
                <a:solidFill>
                  <a:srgbClr val="404040"/>
                </a:solidFill>
                <a:latin typeface="Arial"/>
                <a:cs typeface="Arial"/>
              </a:rPr>
              <a:t>ia</a:t>
            </a:r>
            <a:endParaRPr sz="1100" dirty="0">
              <a:latin typeface="Arial"/>
              <a:cs typeface="Arial"/>
            </a:endParaRPr>
          </a:p>
        </p:txBody>
      </p:sp>
      <p:sp>
        <p:nvSpPr>
          <p:cNvPr id="12" name="object 12"/>
          <p:cNvSpPr txBox="1"/>
          <p:nvPr/>
        </p:nvSpPr>
        <p:spPr>
          <a:xfrm>
            <a:off x="4379231" y="12256153"/>
            <a:ext cx="1426107" cy="667461"/>
          </a:xfrm>
          <a:prstGeom prst="rect">
            <a:avLst/>
          </a:prstGeom>
        </p:spPr>
        <p:txBody>
          <a:bodyPr wrap="square" lIns="0" tIns="0" rIns="0" bIns="0" rtlCol="0">
            <a:noAutofit/>
          </a:bodyPr>
          <a:lstStyle/>
          <a:p>
            <a:pPr>
              <a:lnSpc>
                <a:spcPts val="1200"/>
              </a:lnSpc>
              <a:spcBef>
                <a:spcPts val="85"/>
              </a:spcBef>
            </a:pPr>
            <a:endParaRPr sz="1200" dirty="0"/>
          </a:p>
        </p:txBody>
      </p:sp>
      <p:sp>
        <p:nvSpPr>
          <p:cNvPr id="11" name="object 11"/>
          <p:cNvSpPr txBox="1"/>
          <p:nvPr/>
        </p:nvSpPr>
        <p:spPr>
          <a:xfrm>
            <a:off x="5945152" y="12256153"/>
            <a:ext cx="1424891" cy="667461"/>
          </a:xfrm>
          <a:prstGeom prst="rect">
            <a:avLst/>
          </a:prstGeom>
        </p:spPr>
        <p:txBody>
          <a:bodyPr wrap="square" lIns="0" tIns="0" rIns="0" bIns="0" rtlCol="0">
            <a:noAutofit/>
          </a:bodyPr>
          <a:lstStyle/>
          <a:p>
            <a:pPr>
              <a:lnSpc>
                <a:spcPts val="1200"/>
              </a:lnSpc>
              <a:spcBef>
                <a:spcPts val="85"/>
              </a:spcBef>
            </a:pPr>
            <a:endParaRPr sz="1200" dirty="0"/>
          </a:p>
        </p:txBody>
      </p:sp>
      <p:sp>
        <p:nvSpPr>
          <p:cNvPr id="10" name="object 10"/>
          <p:cNvSpPr txBox="1"/>
          <p:nvPr/>
        </p:nvSpPr>
        <p:spPr>
          <a:xfrm>
            <a:off x="1954970" y="12216032"/>
            <a:ext cx="1424891" cy="667461"/>
          </a:xfrm>
          <a:prstGeom prst="rect">
            <a:avLst/>
          </a:prstGeom>
        </p:spPr>
        <p:txBody>
          <a:bodyPr wrap="square" lIns="0" tIns="0" rIns="0" bIns="0" rtlCol="0">
            <a:noAutofit/>
          </a:bodyPr>
          <a:lstStyle/>
          <a:p>
            <a:pPr>
              <a:lnSpc>
                <a:spcPts val="1400"/>
              </a:lnSpc>
              <a:spcBef>
                <a:spcPts val="82"/>
              </a:spcBef>
            </a:pPr>
            <a:endParaRPr sz="1400" dirty="0"/>
          </a:p>
        </p:txBody>
      </p:sp>
      <p:sp>
        <p:nvSpPr>
          <p:cNvPr id="9" name="object 9"/>
          <p:cNvSpPr txBox="1"/>
          <p:nvPr/>
        </p:nvSpPr>
        <p:spPr>
          <a:xfrm>
            <a:off x="389048" y="12229406"/>
            <a:ext cx="1426107" cy="667461"/>
          </a:xfrm>
          <a:prstGeom prst="rect">
            <a:avLst/>
          </a:prstGeom>
        </p:spPr>
        <p:txBody>
          <a:bodyPr wrap="square" lIns="0" tIns="0" rIns="0" bIns="0" rtlCol="0">
            <a:noAutofit/>
          </a:bodyPr>
          <a:lstStyle/>
          <a:p>
            <a:pPr>
              <a:lnSpc>
                <a:spcPts val="1300"/>
              </a:lnSpc>
              <a:spcBef>
                <a:spcPts val="77"/>
              </a:spcBef>
            </a:pPr>
            <a:endParaRPr sz="1300" dirty="0"/>
          </a:p>
        </p:txBody>
      </p:sp>
      <p:sp>
        <p:nvSpPr>
          <p:cNvPr id="7" name="object 7"/>
          <p:cNvSpPr txBox="1"/>
          <p:nvPr/>
        </p:nvSpPr>
        <p:spPr>
          <a:xfrm>
            <a:off x="5636345" y="1838255"/>
            <a:ext cx="2098432" cy="754997"/>
          </a:xfrm>
          <a:prstGeom prst="rect">
            <a:avLst/>
          </a:prstGeom>
        </p:spPr>
        <p:txBody>
          <a:bodyPr wrap="square" lIns="0" tIns="0" rIns="0" bIns="0" rtlCol="0">
            <a:noAutofit/>
          </a:bodyPr>
          <a:lstStyle/>
          <a:p>
            <a:pPr>
              <a:lnSpc>
                <a:spcPts val="750"/>
              </a:lnSpc>
              <a:spcBef>
                <a:spcPts val="6"/>
              </a:spcBef>
            </a:pPr>
            <a:endParaRPr sz="750"/>
          </a:p>
          <a:p>
            <a:pPr marL="180644">
              <a:lnSpc>
                <a:spcPct val="95825"/>
              </a:lnSpc>
              <a:spcBef>
                <a:spcPts val="1000"/>
              </a:spcBef>
            </a:pPr>
            <a:r>
              <a:rPr sz="2200" spc="0" dirty="0">
                <a:solidFill>
                  <a:srgbClr val="333333"/>
                </a:solidFill>
                <a:latin typeface="Arial"/>
                <a:cs typeface="Arial"/>
              </a:rPr>
              <a:t>No.</a:t>
            </a:r>
            <a:r>
              <a:rPr sz="2200" spc="44" dirty="0">
                <a:solidFill>
                  <a:srgbClr val="333333"/>
                </a:solidFill>
                <a:latin typeface="Arial"/>
                <a:cs typeface="Arial"/>
              </a:rPr>
              <a:t> </a:t>
            </a:r>
            <a:r>
              <a:rPr sz="2200" spc="9" dirty="0">
                <a:solidFill>
                  <a:srgbClr val="333333"/>
                </a:solidFill>
                <a:latin typeface="Arial"/>
                <a:cs typeface="Arial"/>
              </a:rPr>
              <a:t>d</a:t>
            </a:r>
            <a:r>
              <a:rPr sz="2200" spc="0" dirty="0">
                <a:solidFill>
                  <a:srgbClr val="333333"/>
                </a:solidFill>
                <a:latin typeface="Arial"/>
                <a:cs typeface="Arial"/>
              </a:rPr>
              <a:t>e</a:t>
            </a:r>
            <a:r>
              <a:rPr sz="2200" spc="44" dirty="0">
                <a:solidFill>
                  <a:srgbClr val="333333"/>
                </a:solidFill>
                <a:latin typeface="Arial"/>
                <a:cs typeface="Arial"/>
              </a:rPr>
              <a:t> </a:t>
            </a:r>
            <a:r>
              <a:rPr sz="2200" b="1" spc="0" dirty="0">
                <a:solidFill>
                  <a:srgbClr val="333333"/>
                </a:solidFill>
                <a:latin typeface="Arial"/>
                <a:cs typeface="Arial"/>
              </a:rPr>
              <a:t>c</a:t>
            </a:r>
            <a:r>
              <a:rPr sz="2200" b="1" spc="4" dirty="0">
                <a:solidFill>
                  <a:srgbClr val="333333"/>
                </a:solidFill>
                <a:latin typeface="Arial"/>
                <a:cs typeface="Arial"/>
              </a:rPr>
              <a:t>a</a:t>
            </a:r>
            <a:r>
              <a:rPr sz="2200" b="1" spc="0" dirty="0">
                <a:solidFill>
                  <a:srgbClr val="333333"/>
                </a:solidFill>
                <a:latin typeface="Arial"/>
                <a:cs typeface="Arial"/>
              </a:rPr>
              <a:t>sos</a:t>
            </a:r>
            <a:endParaRPr sz="2200">
              <a:latin typeface="Arial"/>
              <a:cs typeface="Arial"/>
            </a:endParaRPr>
          </a:p>
        </p:txBody>
      </p:sp>
      <p:sp>
        <p:nvSpPr>
          <p:cNvPr id="337" name="object 51"/>
          <p:cNvSpPr txBox="1"/>
          <p:nvPr/>
        </p:nvSpPr>
        <p:spPr>
          <a:xfrm>
            <a:off x="-6350" y="3422650"/>
            <a:ext cx="2449998" cy="515358"/>
          </a:xfrm>
          <a:prstGeom prst="rect">
            <a:avLst/>
          </a:prstGeom>
        </p:spPr>
        <p:txBody>
          <a:bodyPr wrap="square" lIns="0" tIns="0" rIns="0" bIns="0" rtlCol="0">
            <a:noAutofit/>
          </a:bodyPr>
          <a:lstStyle/>
          <a:p>
            <a:pPr algn="ctr">
              <a:lnSpc>
                <a:spcPts val="1889"/>
              </a:lnSpc>
              <a:spcBef>
                <a:spcPts val="94"/>
              </a:spcBef>
            </a:pPr>
            <a:r>
              <a:rPr b="1" spc="0" dirty="0">
                <a:solidFill>
                  <a:srgbClr val="FFFFFF"/>
                </a:solidFill>
                <a:latin typeface="Arial"/>
                <a:cs typeface="Arial"/>
              </a:rPr>
              <a:t>¿C</a:t>
            </a:r>
            <a:r>
              <a:rPr b="1" spc="4" dirty="0">
                <a:solidFill>
                  <a:srgbClr val="FFFFFF"/>
                </a:solidFill>
                <a:latin typeface="Arial"/>
                <a:cs typeface="Arial"/>
              </a:rPr>
              <a:t>ó</a:t>
            </a:r>
            <a:r>
              <a:rPr b="1" spc="0" dirty="0">
                <a:solidFill>
                  <a:srgbClr val="FFFFFF"/>
                </a:solidFill>
                <a:latin typeface="Arial"/>
                <a:cs typeface="Arial"/>
              </a:rPr>
              <a:t>mo</a:t>
            </a:r>
            <a:r>
              <a:rPr b="1" spc="19" dirty="0">
                <a:solidFill>
                  <a:srgbClr val="FFFFFF"/>
                </a:solidFill>
                <a:latin typeface="Arial"/>
                <a:cs typeface="Arial"/>
              </a:rPr>
              <a:t> </a:t>
            </a:r>
            <a:r>
              <a:rPr b="1" spc="0" dirty="0">
                <a:solidFill>
                  <a:srgbClr val="FFFFFF"/>
                </a:solidFill>
                <a:latin typeface="Arial"/>
                <a:cs typeface="Arial"/>
              </a:rPr>
              <a:t>se</a:t>
            </a:r>
            <a:r>
              <a:rPr b="1" spc="19" dirty="0">
                <a:solidFill>
                  <a:srgbClr val="FFFFFF"/>
                </a:solidFill>
                <a:latin typeface="Arial"/>
                <a:cs typeface="Arial"/>
              </a:rPr>
              <a:t> </a:t>
            </a:r>
            <a:r>
              <a:rPr b="1" spc="0" dirty="0">
                <a:solidFill>
                  <a:srgbClr val="FFFFFF"/>
                </a:solidFill>
                <a:latin typeface="Arial"/>
                <a:cs typeface="Arial"/>
              </a:rPr>
              <a:t>c</a:t>
            </a:r>
            <a:r>
              <a:rPr b="1" spc="4" dirty="0">
                <a:solidFill>
                  <a:srgbClr val="FFFFFF"/>
                </a:solidFill>
                <a:latin typeface="Arial"/>
                <a:cs typeface="Arial"/>
              </a:rPr>
              <a:t>o</a:t>
            </a:r>
            <a:r>
              <a:rPr b="1" spc="0" dirty="0">
                <a:solidFill>
                  <a:srgbClr val="FFFFFF"/>
                </a:solidFill>
                <a:latin typeface="Arial"/>
                <a:cs typeface="Arial"/>
              </a:rPr>
              <a:t>m</a:t>
            </a:r>
            <a:r>
              <a:rPr b="1" spc="4" dirty="0">
                <a:solidFill>
                  <a:srgbClr val="FFFFFF"/>
                </a:solidFill>
                <a:latin typeface="Arial"/>
                <a:cs typeface="Arial"/>
              </a:rPr>
              <a:t>p</a:t>
            </a:r>
            <a:r>
              <a:rPr b="1" spc="0" dirty="0">
                <a:solidFill>
                  <a:srgbClr val="FFFFFF"/>
                </a:solidFill>
                <a:latin typeface="Arial"/>
                <a:cs typeface="Arial"/>
              </a:rPr>
              <a:t>or</a:t>
            </a:r>
            <a:r>
              <a:rPr b="1" spc="4" dirty="0">
                <a:solidFill>
                  <a:srgbClr val="FFFFFF"/>
                </a:solidFill>
                <a:latin typeface="Arial"/>
                <a:cs typeface="Arial"/>
              </a:rPr>
              <a:t>t</a:t>
            </a:r>
            <a:r>
              <a:rPr b="1" spc="0" dirty="0">
                <a:solidFill>
                  <a:srgbClr val="FFFFFF"/>
                </a:solidFill>
                <a:latin typeface="Arial"/>
                <a:cs typeface="Arial"/>
              </a:rPr>
              <a:t>a</a:t>
            </a:r>
            <a:endParaRPr dirty="0">
              <a:latin typeface="Arial"/>
              <a:cs typeface="Arial"/>
            </a:endParaRPr>
          </a:p>
          <a:p>
            <a:pPr marL="511204" marR="529146" algn="ctr">
              <a:lnSpc>
                <a:spcPct val="95825"/>
              </a:lnSpc>
            </a:pPr>
            <a:r>
              <a:rPr b="1" spc="0" dirty="0">
                <a:solidFill>
                  <a:srgbClr val="FFFFFF"/>
                </a:solidFill>
                <a:latin typeface="Arial"/>
                <a:cs typeface="Arial"/>
              </a:rPr>
              <a:t>el </a:t>
            </a:r>
            <a:r>
              <a:rPr b="1" spc="4" dirty="0">
                <a:solidFill>
                  <a:srgbClr val="FFFFFF"/>
                </a:solidFill>
                <a:latin typeface="Arial"/>
                <a:cs typeface="Arial"/>
              </a:rPr>
              <a:t>e</a:t>
            </a:r>
            <a:r>
              <a:rPr b="1" spc="0" dirty="0">
                <a:solidFill>
                  <a:srgbClr val="FFFFFF"/>
                </a:solidFill>
                <a:latin typeface="Arial"/>
                <a:cs typeface="Arial"/>
              </a:rPr>
              <a:t>ve</a:t>
            </a:r>
            <a:r>
              <a:rPr b="1" spc="4" dirty="0">
                <a:solidFill>
                  <a:srgbClr val="FFFFFF"/>
                </a:solidFill>
                <a:latin typeface="Arial"/>
                <a:cs typeface="Arial"/>
              </a:rPr>
              <a:t>n</a:t>
            </a:r>
            <a:r>
              <a:rPr b="1" spc="0" dirty="0">
                <a:solidFill>
                  <a:srgbClr val="FFFFFF"/>
                </a:solidFill>
                <a:latin typeface="Arial"/>
                <a:cs typeface="Arial"/>
              </a:rPr>
              <a:t>to?</a:t>
            </a:r>
            <a:endParaRPr dirty="0">
              <a:latin typeface="Arial"/>
              <a:cs typeface="Arial"/>
            </a:endParaRPr>
          </a:p>
        </p:txBody>
      </p:sp>
      <p:sp>
        <p:nvSpPr>
          <p:cNvPr id="338" name="object 48"/>
          <p:cNvSpPr txBox="1"/>
          <p:nvPr/>
        </p:nvSpPr>
        <p:spPr>
          <a:xfrm>
            <a:off x="132841" y="4184650"/>
            <a:ext cx="2197481" cy="243805"/>
          </a:xfrm>
          <a:prstGeom prst="rect">
            <a:avLst/>
          </a:prstGeom>
        </p:spPr>
        <p:txBody>
          <a:bodyPr wrap="square" lIns="0" tIns="0" rIns="0" bIns="0" rtlCol="0">
            <a:noAutofit/>
          </a:bodyPr>
          <a:lstStyle/>
          <a:p>
            <a:pPr marL="12700" algn="ctr">
              <a:lnSpc>
                <a:spcPts val="1560"/>
              </a:lnSpc>
              <a:spcBef>
                <a:spcPts val="78"/>
              </a:spcBef>
            </a:pPr>
            <a:r>
              <a:rPr lang="es-CO" sz="1400" b="1" spc="0" dirty="0">
                <a:solidFill>
                  <a:srgbClr val="FFFFFF"/>
                </a:solidFill>
                <a:latin typeface="Arial"/>
                <a:cs typeface="Arial"/>
              </a:rPr>
              <a:t>C</a:t>
            </a:r>
            <a:r>
              <a:rPr lang="es-CO" sz="1400" b="1" spc="-9" dirty="0">
                <a:solidFill>
                  <a:srgbClr val="FFFFFF"/>
                </a:solidFill>
                <a:latin typeface="Arial"/>
                <a:cs typeface="Arial"/>
              </a:rPr>
              <a:t>o</a:t>
            </a:r>
            <a:r>
              <a:rPr lang="es-CO" sz="1400" b="1" spc="0" dirty="0">
                <a:solidFill>
                  <a:srgbClr val="FFFFFF"/>
                </a:solidFill>
                <a:latin typeface="Arial"/>
                <a:cs typeface="Arial"/>
              </a:rPr>
              <a:t>m</a:t>
            </a:r>
            <a:r>
              <a:rPr lang="es-CO" sz="1400" b="1" spc="-4" dirty="0">
                <a:solidFill>
                  <a:srgbClr val="FFFFFF"/>
                </a:solidFill>
                <a:latin typeface="Arial"/>
                <a:cs typeface="Arial"/>
              </a:rPr>
              <a:t>pa</a:t>
            </a:r>
            <a:r>
              <a:rPr lang="es-CO" sz="1400" b="1" spc="0" dirty="0">
                <a:solidFill>
                  <a:srgbClr val="FFFFFF"/>
                </a:solidFill>
                <a:latin typeface="Arial"/>
                <a:cs typeface="Arial"/>
              </a:rPr>
              <a:t>r</a:t>
            </a:r>
            <a:r>
              <a:rPr lang="es-CO" sz="1400" b="1" spc="-4" dirty="0">
                <a:solidFill>
                  <a:srgbClr val="FFFFFF"/>
                </a:solidFill>
                <a:latin typeface="Arial"/>
                <a:cs typeface="Arial"/>
              </a:rPr>
              <a:t>ad</a:t>
            </a:r>
            <a:r>
              <a:rPr lang="es-CO" sz="1400" b="1" spc="0" dirty="0">
                <a:solidFill>
                  <a:srgbClr val="FFFFFF"/>
                </a:solidFill>
                <a:latin typeface="Arial"/>
                <a:cs typeface="Arial"/>
              </a:rPr>
              <a:t>o</a:t>
            </a:r>
            <a:r>
              <a:rPr sz="1400" b="1" spc="176" dirty="0">
                <a:solidFill>
                  <a:srgbClr val="FFFFFF"/>
                </a:solidFill>
                <a:latin typeface="Arial"/>
                <a:cs typeface="Arial"/>
              </a:rPr>
              <a:t> </a:t>
            </a:r>
            <a:r>
              <a:rPr sz="1400" b="1" spc="0" dirty="0">
                <a:solidFill>
                  <a:srgbClr val="FFFFFF"/>
                </a:solidFill>
                <a:latin typeface="Arial"/>
                <a:cs typeface="Arial"/>
              </a:rPr>
              <a:t>c</a:t>
            </a:r>
            <a:r>
              <a:rPr sz="1400" b="1" spc="-4" dirty="0">
                <a:solidFill>
                  <a:srgbClr val="FFFFFF"/>
                </a:solidFill>
                <a:latin typeface="Arial"/>
                <a:cs typeface="Arial"/>
              </a:rPr>
              <a:t>o</a:t>
            </a:r>
            <a:r>
              <a:rPr sz="1400" b="1" spc="0" dirty="0">
                <a:solidFill>
                  <a:srgbClr val="FFFFFF"/>
                </a:solidFill>
                <a:latin typeface="Arial"/>
                <a:cs typeface="Arial"/>
              </a:rPr>
              <a:t>n</a:t>
            </a:r>
            <a:r>
              <a:rPr lang="es-ES" sz="1400" b="1" spc="0" dirty="0">
                <a:solidFill>
                  <a:srgbClr val="FFFFFF"/>
                </a:solidFill>
                <a:latin typeface="Arial"/>
                <a:cs typeface="Arial"/>
              </a:rPr>
              <a:t> el mismo periodo de </a:t>
            </a:r>
            <a:r>
              <a:rPr sz="1400" b="1" spc="-4" dirty="0">
                <a:solidFill>
                  <a:srgbClr val="FFFFFF"/>
                </a:solidFill>
                <a:latin typeface="Arial"/>
                <a:cs typeface="Arial"/>
              </a:rPr>
              <a:t>20</a:t>
            </a:r>
            <a:r>
              <a:rPr lang="es-ES" sz="1400" b="1" spc="-4" dirty="0">
                <a:solidFill>
                  <a:srgbClr val="FFFFFF"/>
                </a:solidFill>
                <a:latin typeface="Arial"/>
                <a:cs typeface="Arial"/>
              </a:rPr>
              <a:t>23</a:t>
            </a:r>
            <a:endParaRPr sz="1400" b="1" dirty="0">
              <a:latin typeface="Arial"/>
              <a:cs typeface="Arial"/>
            </a:endParaRPr>
          </a:p>
        </p:txBody>
      </p:sp>
      <p:graphicFrame>
        <p:nvGraphicFramePr>
          <p:cNvPr id="8" name="Objeto 7"/>
          <p:cNvGraphicFramePr>
            <a:graphicFrameLocks noChangeAspect="1"/>
          </p:cNvGraphicFramePr>
          <p:nvPr>
            <p:extLst>
              <p:ext uri="{D42A27DB-BD31-4B8C-83A1-F6EECF244321}">
                <p14:modId xmlns:p14="http://schemas.microsoft.com/office/powerpoint/2010/main" val="2090567697"/>
              </p:ext>
            </p:extLst>
          </p:nvPr>
        </p:nvGraphicFramePr>
        <p:xfrm>
          <a:off x="539750" y="5076825"/>
          <a:ext cx="2314575" cy="533400"/>
        </p:xfrm>
        <a:graphic>
          <a:graphicData uri="http://schemas.openxmlformats.org/presentationml/2006/ole">
            <mc:AlternateContent xmlns:mc="http://schemas.openxmlformats.org/markup-compatibility/2006">
              <mc:Choice xmlns:v="urn:schemas-microsoft-com:vml" Requires="v">
                <p:oleObj name="Macro-Enabled Worksheet" r:id="rId13" imgW="2314637" imgH="533206" progId="Excel.SheetMacroEnabled.12">
                  <p:link updateAutomatic="1"/>
                </p:oleObj>
              </mc:Choice>
              <mc:Fallback>
                <p:oleObj name="Macro-Enabled Worksheet" r:id="rId13" imgW="2314637" imgH="533206" progId="Excel.SheetMacroEnabled.12">
                  <p:link updateAutomatic="1"/>
                  <p:pic>
                    <p:nvPicPr>
                      <p:cNvPr id="0" name=""/>
                      <p:cNvPicPr/>
                      <p:nvPr/>
                    </p:nvPicPr>
                    <p:blipFill>
                      <a:blip r:embed="rId14"/>
                      <a:stretch>
                        <a:fillRect/>
                      </a:stretch>
                    </p:blipFill>
                    <p:spPr>
                      <a:xfrm>
                        <a:off x="539750" y="5076825"/>
                        <a:ext cx="2314575" cy="533400"/>
                      </a:xfrm>
                      <a:prstGeom prst="rect">
                        <a:avLst/>
                      </a:prstGeom>
                    </p:spPr>
                  </p:pic>
                </p:oleObj>
              </mc:Fallback>
            </mc:AlternateContent>
          </a:graphicData>
        </a:graphic>
      </p:graphicFrame>
      <p:graphicFrame>
        <p:nvGraphicFramePr>
          <p:cNvPr id="138" name="Objeto 137"/>
          <p:cNvGraphicFramePr>
            <a:graphicFrameLocks noChangeAspect="1"/>
          </p:cNvGraphicFramePr>
          <p:nvPr>
            <p:extLst>
              <p:ext uri="{D42A27DB-BD31-4B8C-83A1-F6EECF244321}">
                <p14:modId xmlns:p14="http://schemas.microsoft.com/office/powerpoint/2010/main" val="4278808252"/>
              </p:ext>
            </p:extLst>
          </p:nvPr>
        </p:nvGraphicFramePr>
        <p:xfrm>
          <a:off x="3521075" y="1973263"/>
          <a:ext cx="2314575" cy="485775"/>
        </p:xfrm>
        <a:graphic>
          <a:graphicData uri="http://schemas.openxmlformats.org/presentationml/2006/ole">
            <mc:AlternateContent xmlns:mc="http://schemas.openxmlformats.org/markup-compatibility/2006">
              <mc:Choice xmlns:v="urn:schemas-microsoft-com:vml" Requires="v">
                <p:oleObj name="Macro-Enabled Worksheet" r:id="rId15" imgW="2314637" imgH="485848" progId="Excel.SheetMacroEnabled.12">
                  <p:link updateAutomatic="1"/>
                </p:oleObj>
              </mc:Choice>
              <mc:Fallback>
                <p:oleObj name="Macro-Enabled Worksheet" r:id="rId15" imgW="2314637" imgH="485848" progId="Excel.SheetMacroEnabled.12">
                  <p:link updateAutomatic="1"/>
                  <p:pic>
                    <p:nvPicPr>
                      <p:cNvPr id="0" name=""/>
                      <p:cNvPicPr/>
                      <p:nvPr/>
                    </p:nvPicPr>
                    <p:blipFill>
                      <a:blip r:embed="rId16"/>
                      <a:stretch>
                        <a:fillRect/>
                      </a:stretch>
                    </p:blipFill>
                    <p:spPr>
                      <a:xfrm>
                        <a:off x="3521075" y="1973263"/>
                        <a:ext cx="2314575" cy="485775"/>
                      </a:xfrm>
                      <a:prstGeom prst="rect">
                        <a:avLst/>
                      </a:prstGeom>
                    </p:spPr>
                  </p:pic>
                </p:oleObj>
              </mc:Fallback>
            </mc:AlternateContent>
          </a:graphicData>
        </a:graphic>
      </p:graphicFrame>
      <p:graphicFrame>
        <p:nvGraphicFramePr>
          <p:cNvPr id="139" name="Objeto 138"/>
          <p:cNvGraphicFramePr>
            <a:graphicFrameLocks noChangeAspect="1"/>
          </p:cNvGraphicFramePr>
          <p:nvPr>
            <p:extLst>
              <p:ext uri="{D42A27DB-BD31-4B8C-83A1-F6EECF244321}">
                <p14:modId xmlns:p14="http://schemas.microsoft.com/office/powerpoint/2010/main" val="1105085715"/>
              </p:ext>
            </p:extLst>
          </p:nvPr>
        </p:nvGraphicFramePr>
        <p:xfrm>
          <a:off x="61913" y="8566150"/>
          <a:ext cx="2314575" cy="647700"/>
        </p:xfrm>
        <a:graphic>
          <a:graphicData uri="http://schemas.openxmlformats.org/presentationml/2006/ole">
            <mc:AlternateContent xmlns:mc="http://schemas.openxmlformats.org/markup-compatibility/2006">
              <mc:Choice xmlns:v="urn:schemas-microsoft-com:vml" Requires="v">
                <p:oleObj name="Macro-Enabled Worksheet" r:id="rId17" imgW="2314637" imgH="647797" progId="Excel.SheetMacroEnabled.12">
                  <p:link updateAutomatic="1"/>
                </p:oleObj>
              </mc:Choice>
              <mc:Fallback>
                <p:oleObj name="Macro-Enabled Worksheet" r:id="rId17" imgW="2314637" imgH="647797" progId="Excel.SheetMacroEnabled.12">
                  <p:link updateAutomatic="1"/>
                  <p:pic>
                    <p:nvPicPr>
                      <p:cNvPr id="0" name=""/>
                      <p:cNvPicPr/>
                      <p:nvPr/>
                    </p:nvPicPr>
                    <p:blipFill>
                      <a:blip r:embed="rId18"/>
                      <a:stretch>
                        <a:fillRect/>
                      </a:stretch>
                    </p:blipFill>
                    <p:spPr>
                      <a:xfrm>
                        <a:off x="61913" y="8566150"/>
                        <a:ext cx="2314575" cy="647700"/>
                      </a:xfrm>
                      <a:prstGeom prst="rect">
                        <a:avLst/>
                      </a:prstGeom>
                    </p:spPr>
                  </p:pic>
                </p:oleObj>
              </mc:Fallback>
            </mc:AlternateContent>
          </a:graphicData>
        </a:graphic>
      </p:graphicFrame>
      <p:graphicFrame>
        <p:nvGraphicFramePr>
          <p:cNvPr id="147" name="Objeto 146"/>
          <p:cNvGraphicFramePr>
            <a:graphicFrameLocks noChangeAspect="1"/>
          </p:cNvGraphicFramePr>
          <p:nvPr>
            <p:extLst>
              <p:ext uri="{D42A27DB-BD31-4B8C-83A1-F6EECF244321}">
                <p14:modId xmlns:p14="http://schemas.microsoft.com/office/powerpoint/2010/main" val="582459800"/>
              </p:ext>
            </p:extLst>
          </p:nvPr>
        </p:nvGraphicFramePr>
        <p:xfrm>
          <a:off x="-36513" y="12352338"/>
          <a:ext cx="2314576" cy="390525"/>
        </p:xfrm>
        <a:graphic>
          <a:graphicData uri="http://schemas.openxmlformats.org/presentationml/2006/ole">
            <mc:AlternateContent xmlns:mc="http://schemas.openxmlformats.org/markup-compatibility/2006">
              <mc:Choice xmlns:v="urn:schemas-microsoft-com:vml" Requires="v">
                <p:oleObj name="Macro-Enabled Worksheet" r:id="rId19" imgW="2314637" imgH="390708" progId="Excel.SheetMacroEnabled.12">
                  <p:link updateAutomatic="1"/>
                </p:oleObj>
              </mc:Choice>
              <mc:Fallback>
                <p:oleObj name="Macro-Enabled Worksheet" r:id="rId19" imgW="2314637" imgH="390708" progId="Excel.SheetMacroEnabled.12">
                  <p:link updateAutomatic="1"/>
                  <p:pic>
                    <p:nvPicPr>
                      <p:cNvPr id="0" name=""/>
                      <p:cNvPicPr/>
                      <p:nvPr/>
                    </p:nvPicPr>
                    <p:blipFill>
                      <a:blip r:embed="rId20"/>
                      <a:stretch>
                        <a:fillRect/>
                      </a:stretch>
                    </p:blipFill>
                    <p:spPr>
                      <a:xfrm>
                        <a:off x="-36513" y="12352338"/>
                        <a:ext cx="2314576" cy="390525"/>
                      </a:xfrm>
                      <a:prstGeom prst="rect">
                        <a:avLst/>
                      </a:prstGeom>
                    </p:spPr>
                  </p:pic>
                </p:oleObj>
              </mc:Fallback>
            </mc:AlternateContent>
          </a:graphicData>
        </a:graphic>
      </p:graphicFrame>
      <p:graphicFrame>
        <p:nvGraphicFramePr>
          <p:cNvPr id="148" name="Objeto 147"/>
          <p:cNvGraphicFramePr>
            <a:graphicFrameLocks noChangeAspect="1"/>
          </p:cNvGraphicFramePr>
          <p:nvPr>
            <p:extLst>
              <p:ext uri="{D42A27DB-BD31-4B8C-83A1-F6EECF244321}">
                <p14:modId xmlns:p14="http://schemas.microsoft.com/office/powerpoint/2010/main" val="677573257"/>
              </p:ext>
            </p:extLst>
          </p:nvPr>
        </p:nvGraphicFramePr>
        <p:xfrm>
          <a:off x="1536700" y="12334875"/>
          <a:ext cx="2314575" cy="390525"/>
        </p:xfrm>
        <a:graphic>
          <a:graphicData uri="http://schemas.openxmlformats.org/presentationml/2006/ole">
            <mc:AlternateContent xmlns:mc="http://schemas.openxmlformats.org/markup-compatibility/2006">
              <mc:Choice xmlns:v="urn:schemas-microsoft-com:vml" Requires="v">
                <p:oleObj name="Macro-Enabled Worksheet" r:id="rId21" imgW="2314637" imgH="390708" progId="Excel.SheetMacroEnabled.12">
                  <p:link updateAutomatic="1"/>
                </p:oleObj>
              </mc:Choice>
              <mc:Fallback>
                <p:oleObj name="Macro-Enabled Worksheet" r:id="rId21" imgW="2314637" imgH="390708" progId="Excel.SheetMacroEnabled.12">
                  <p:link updateAutomatic="1"/>
                  <p:pic>
                    <p:nvPicPr>
                      <p:cNvPr id="0" name=""/>
                      <p:cNvPicPr/>
                      <p:nvPr/>
                    </p:nvPicPr>
                    <p:blipFill>
                      <a:blip r:embed="rId22"/>
                      <a:stretch>
                        <a:fillRect/>
                      </a:stretch>
                    </p:blipFill>
                    <p:spPr>
                      <a:xfrm>
                        <a:off x="1536700" y="12334875"/>
                        <a:ext cx="2314575" cy="390525"/>
                      </a:xfrm>
                      <a:prstGeom prst="rect">
                        <a:avLst/>
                      </a:prstGeom>
                    </p:spPr>
                  </p:pic>
                </p:oleObj>
              </mc:Fallback>
            </mc:AlternateContent>
          </a:graphicData>
        </a:graphic>
      </p:graphicFrame>
      <p:graphicFrame>
        <p:nvGraphicFramePr>
          <p:cNvPr id="166" name="Objeto 165"/>
          <p:cNvGraphicFramePr>
            <a:graphicFrameLocks noChangeAspect="1"/>
          </p:cNvGraphicFramePr>
          <p:nvPr>
            <p:extLst>
              <p:ext uri="{D42A27DB-BD31-4B8C-83A1-F6EECF244321}">
                <p14:modId xmlns:p14="http://schemas.microsoft.com/office/powerpoint/2010/main" val="3836324934"/>
              </p:ext>
            </p:extLst>
          </p:nvPr>
        </p:nvGraphicFramePr>
        <p:xfrm>
          <a:off x="4002088" y="12347575"/>
          <a:ext cx="2314575" cy="390525"/>
        </p:xfrm>
        <a:graphic>
          <a:graphicData uri="http://schemas.openxmlformats.org/presentationml/2006/ole">
            <mc:AlternateContent xmlns:mc="http://schemas.openxmlformats.org/markup-compatibility/2006">
              <mc:Choice xmlns:v="urn:schemas-microsoft-com:vml" Requires="v">
                <p:oleObj name="Macro-Enabled Worksheet" r:id="rId23" imgW="2314637" imgH="390708" progId="Excel.SheetMacroEnabled.12">
                  <p:link updateAutomatic="1"/>
                </p:oleObj>
              </mc:Choice>
              <mc:Fallback>
                <p:oleObj name="Macro-Enabled Worksheet" r:id="rId23" imgW="2314637" imgH="390708" progId="Excel.SheetMacroEnabled.12">
                  <p:link updateAutomatic="1"/>
                  <p:pic>
                    <p:nvPicPr>
                      <p:cNvPr id="0" name=""/>
                      <p:cNvPicPr/>
                      <p:nvPr/>
                    </p:nvPicPr>
                    <p:blipFill>
                      <a:blip r:embed="rId24"/>
                      <a:stretch>
                        <a:fillRect/>
                      </a:stretch>
                    </p:blipFill>
                    <p:spPr>
                      <a:xfrm>
                        <a:off x="4002088" y="12347575"/>
                        <a:ext cx="2314575" cy="390525"/>
                      </a:xfrm>
                      <a:prstGeom prst="rect">
                        <a:avLst/>
                      </a:prstGeom>
                    </p:spPr>
                  </p:pic>
                </p:oleObj>
              </mc:Fallback>
            </mc:AlternateContent>
          </a:graphicData>
        </a:graphic>
      </p:graphicFrame>
      <p:graphicFrame>
        <p:nvGraphicFramePr>
          <p:cNvPr id="168" name="Objeto 167"/>
          <p:cNvGraphicFramePr>
            <a:graphicFrameLocks noChangeAspect="1"/>
          </p:cNvGraphicFramePr>
          <p:nvPr>
            <p:extLst>
              <p:ext uri="{D42A27DB-BD31-4B8C-83A1-F6EECF244321}">
                <p14:modId xmlns:p14="http://schemas.microsoft.com/office/powerpoint/2010/main" val="3793196729"/>
              </p:ext>
            </p:extLst>
          </p:nvPr>
        </p:nvGraphicFramePr>
        <p:xfrm>
          <a:off x="5568950" y="12365038"/>
          <a:ext cx="2314575" cy="390525"/>
        </p:xfrm>
        <a:graphic>
          <a:graphicData uri="http://schemas.openxmlformats.org/presentationml/2006/ole">
            <mc:AlternateContent xmlns:mc="http://schemas.openxmlformats.org/markup-compatibility/2006">
              <mc:Choice xmlns:v="urn:schemas-microsoft-com:vml" Requires="v">
                <p:oleObj name="Macro-Enabled Worksheet" r:id="rId25" imgW="2314637" imgH="390708" progId="Excel.SheetMacroEnabled.12">
                  <p:link updateAutomatic="1"/>
                </p:oleObj>
              </mc:Choice>
              <mc:Fallback>
                <p:oleObj name="Macro-Enabled Worksheet" r:id="rId25" imgW="2314637" imgH="390708" progId="Excel.SheetMacroEnabled.12">
                  <p:link updateAutomatic="1"/>
                  <p:pic>
                    <p:nvPicPr>
                      <p:cNvPr id="0" name=""/>
                      <p:cNvPicPr/>
                      <p:nvPr/>
                    </p:nvPicPr>
                    <p:blipFill>
                      <a:blip r:embed="rId26"/>
                      <a:stretch>
                        <a:fillRect/>
                      </a:stretch>
                    </p:blipFill>
                    <p:spPr>
                      <a:xfrm>
                        <a:off x="5568950" y="12365038"/>
                        <a:ext cx="2314575" cy="390525"/>
                      </a:xfrm>
                      <a:prstGeom prst="rect">
                        <a:avLst/>
                      </a:prstGeom>
                    </p:spPr>
                  </p:pic>
                </p:oleObj>
              </mc:Fallback>
            </mc:AlternateContent>
          </a:graphicData>
        </a:graphic>
      </p:graphicFrame>
      <p:graphicFrame>
        <p:nvGraphicFramePr>
          <p:cNvPr id="170" name="Objeto 169"/>
          <p:cNvGraphicFramePr>
            <a:graphicFrameLocks noChangeAspect="1"/>
          </p:cNvGraphicFramePr>
          <p:nvPr>
            <p:extLst>
              <p:ext uri="{D42A27DB-BD31-4B8C-83A1-F6EECF244321}">
                <p14:modId xmlns:p14="http://schemas.microsoft.com/office/powerpoint/2010/main" val="1513086944"/>
              </p:ext>
            </p:extLst>
          </p:nvPr>
        </p:nvGraphicFramePr>
        <p:xfrm>
          <a:off x="515938" y="12827000"/>
          <a:ext cx="1381125" cy="390525"/>
        </p:xfrm>
        <a:graphic>
          <a:graphicData uri="http://schemas.openxmlformats.org/presentationml/2006/ole">
            <mc:AlternateContent xmlns:mc="http://schemas.openxmlformats.org/markup-compatibility/2006">
              <mc:Choice xmlns:v="urn:schemas-microsoft-com:vml" Requires="v">
                <p:oleObj name="Macro-Enabled Worksheet" r:id="rId27" imgW="1381119" imgH="390708" progId="Excel.SheetMacroEnabled.12">
                  <p:link updateAutomatic="1"/>
                </p:oleObj>
              </mc:Choice>
              <mc:Fallback>
                <p:oleObj name="Macro-Enabled Worksheet" r:id="rId27" imgW="1381119" imgH="390708" progId="Excel.SheetMacroEnabled.12">
                  <p:link updateAutomatic="1"/>
                  <p:pic>
                    <p:nvPicPr>
                      <p:cNvPr id="0" name=""/>
                      <p:cNvPicPr/>
                      <p:nvPr/>
                    </p:nvPicPr>
                    <p:blipFill>
                      <a:blip r:embed="rId28"/>
                      <a:stretch>
                        <a:fillRect/>
                      </a:stretch>
                    </p:blipFill>
                    <p:spPr>
                      <a:xfrm>
                        <a:off x="515938" y="12827000"/>
                        <a:ext cx="1381125" cy="390525"/>
                      </a:xfrm>
                      <a:prstGeom prst="rect">
                        <a:avLst/>
                      </a:prstGeom>
                    </p:spPr>
                  </p:pic>
                </p:oleObj>
              </mc:Fallback>
            </mc:AlternateContent>
          </a:graphicData>
        </a:graphic>
      </p:graphicFrame>
      <p:graphicFrame>
        <p:nvGraphicFramePr>
          <p:cNvPr id="190" name="Objeto 189"/>
          <p:cNvGraphicFramePr>
            <a:graphicFrameLocks noChangeAspect="1"/>
          </p:cNvGraphicFramePr>
          <p:nvPr>
            <p:extLst>
              <p:ext uri="{D42A27DB-BD31-4B8C-83A1-F6EECF244321}">
                <p14:modId xmlns:p14="http://schemas.microsoft.com/office/powerpoint/2010/main" val="1025709850"/>
              </p:ext>
            </p:extLst>
          </p:nvPr>
        </p:nvGraphicFramePr>
        <p:xfrm>
          <a:off x="2117725" y="12833350"/>
          <a:ext cx="1381125" cy="390525"/>
        </p:xfrm>
        <a:graphic>
          <a:graphicData uri="http://schemas.openxmlformats.org/presentationml/2006/ole">
            <mc:AlternateContent xmlns:mc="http://schemas.openxmlformats.org/markup-compatibility/2006">
              <mc:Choice xmlns:v="urn:schemas-microsoft-com:vml" Requires="v">
                <p:oleObj name="Macro-Enabled Worksheet" r:id="rId29" imgW="1381119" imgH="390708" progId="Excel.SheetMacroEnabled.12">
                  <p:link updateAutomatic="1"/>
                </p:oleObj>
              </mc:Choice>
              <mc:Fallback>
                <p:oleObj name="Macro-Enabled Worksheet" r:id="rId29" imgW="1381119" imgH="390708" progId="Excel.SheetMacroEnabled.12">
                  <p:link updateAutomatic="1"/>
                  <p:pic>
                    <p:nvPicPr>
                      <p:cNvPr id="0" name=""/>
                      <p:cNvPicPr/>
                      <p:nvPr/>
                    </p:nvPicPr>
                    <p:blipFill>
                      <a:blip r:embed="rId30"/>
                      <a:stretch>
                        <a:fillRect/>
                      </a:stretch>
                    </p:blipFill>
                    <p:spPr>
                      <a:xfrm>
                        <a:off x="2117725" y="12833350"/>
                        <a:ext cx="1381125" cy="390525"/>
                      </a:xfrm>
                      <a:prstGeom prst="rect">
                        <a:avLst/>
                      </a:prstGeom>
                    </p:spPr>
                  </p:pic>
                </p:oleObj>
              </mc:Fallback>
            </mc:AlternateContent>
          </a:graphicData>
        </a:graphic>
      </p:graphicFrame>
      <p:graphicFrame>
        <p:nvGraphicFramePr>
          <p:cNvPr id="191" name="Objeto 190"/>
          <p:cNvGraphicFramePr>
            <a:graphicFrameLocks noChangeAspect="1"/>
          </p:cNvGraphicFramePr>
          <p:nvPr>
            <p:extLst>
              <p:ext uri="{D42A27DB-BD31-4B8C-83A1-F6EECF244321}">
                <p14:modId xmlns:p14="http://schemas.microsoft.com/office/powerpoint/2010/main" val="4090482964"/>
              </p:ext>
            </p:extLst>
          </p:nvPr>
        </p:nvGraphicFramePr>
        <p:xfrm>
          <a:off x="4446588" y="12833350"/>
          <a:ext cx="1381125" cy="390525"/>
        </p:xfrm>
        <a:graphic>
          <a:graphicData uri="http://schemas.openxmlformats.org/presentationml/2006/ole">
            <mc:AlternateContent xmlns:mc="http://schemas.openxmlformats.org/markup-compatibility/2006">
              <mc:Choice xmlns:v="urn:schemas-microsoft-com:vml" Requires="v">
                <p:oleObj name="Macro-Enabled Worksheet" r:id="rId31" imgW="1381119" imgH="390708" progId="Excel.SheetMacroEnabled.12">
                  <p:link updateAutomatic="1"/>
                </p:oleObj>
              </mc:Choice>
              <mc:Fallback>
                <p:oleObj name="Macro-Enabled Worksheet" r:id="rId31" imgW="1381119" imgH="390708" progId="Excel.SheetMacroEnabled.12">
                  <p:link updateAutomatic="1"/>
                  <p:pic>
                    <p:nvPicPr>
                      <p:cNvPr id="0" name=""/>
                      <p:cNvPicPr/>
                      <p:nvPr/>
                    </p:nvPicPr>
                    <p:blipFill>
                      <a:blip r:embed="rId32"/>
                      <a:stretch>
                        <a:fillRect/>
                      </a:stretch>
                    </p:blipFill>
                    <p:spPr>
                      <a:xfrm>
                        <a:off x="4446588" y="12833350"/>
                        <a:ext cx="1381125" cy="390525"/>
                      </a:xfrm>
                      <a:prstGeom prst="rect">
                        <a:avLst/>
                      </a:prstGeom>
                    </p:spPr>
                  </p:pic>
                </p:oleObj>
              </mc:Fallback>
            </mc:AlternateContent>
          </a:graphicData>
        </a:graphic>
      </p:graphicFrame>
      <p:graphicFrame>
        <p:nvGraphicFramePr>
          <p:cNvPr id="192" name="Objeto 191"/>
          <p:cNvGraphicFramePr>
            <a:graphicFrameLocks noChangeAspect="1"/>
          </p:cNvGraphicFramePr>
          <p:nvPr>
            <p:extLst>
              <p:ext uri="{D42A27DB-BD31-4B8C-83A1-F6EECF244321}">
                <p14:modId xmlns:p14="http://schemas.microsoft.com/office/powerpoint/2010/main" val="824064592"/>
              </p:ext>
            </p:extLst>
          </p:nvPr>
        </p:nvGraphicFramePr>
        <p:xfrm>
          <a:off x="6108700" y="12828588"/>
          <a:ext cx="1381125" cy="390525"/>
        </p:xfrm>
        <a:graphic>
          <a:graphicData uri="http://schemas.openxmlformats.org/presentationml/2006/ole">
            <mc:AlternateContent xmlns:mc="http://schemas.openxmlformats.org/markup-compatibility/2006">
              <mc:Choice xmlns:v="urn:schemas-microsoft-com:vml" Requires="v">
                <p:oleObj name="Macro-Enabled Worksheet" r:id="rId33" imgW="1381119" imgH="390708" progId="Excel.SheetMacroEnabled.12">
                  <p:link updateAutomatic="1"/>
                </p:oleObj>
              </mc:Choice>
              <mc:Fallback>
                <p:oleObj name="Macro-Enabled Worksheet" r:id="rId33" imgW="1381119" imgH="390708" progId="Excel.SheetMacroEnabled.12">
                  <p:link updateAutomatic="1"/>
                  <p:pic>
                    <p:nvPicPr>
                      <p:cNvPr id="0" name=""/>
                      <p:cNvPicPr/>
                      <p:nvPr/>
                    </p:nvPicPr>
                    <p:blipFill>
                      <a:blip r:embed="rId34"/>
                      <a:stretch>
                        <a:fillRect/>
                      </a:stretch>
                    </p:blipFill>
                    <p:spPr>
                      <a:xfrm>
                        <a:off x="6108700" y="12828588"/>
                        <a:ext cx="1381125" cy="390525"/>
                      </a:xfrm>
                      <a:prstGeom prst="rect">
                        <a:avLst/>
                      </a:prstGeom>
                    </p:spPr>
                  </p:pic>
                </p:oleObj>
              </mc:Fallback>
            </mc:AlternateContent>
          </a:graphicData>
        </a:graphic>
      </p:graphicFrame>
      <p:sp>
        <p:nvSpPr>
          <p:cNvPr id="247" name="object 46"/>
          <p:cNvSpPr txBox="1"/>
          <p:nvPr/>
        </p:nvSpPr>
        <p:spPr>
          <a:xfrm>
            <a:off x="2885291" y="5967905"/>
            <a:ext cx="4118759" cy="126309"/>
          </a:xfrm>
          <a:prstGeom prst="rect">
            <a:avLst/>
          </a:prstGeom>
        </p:spPr>
        <p:txBody>
          <a:bodyPr wrap="square" lIns="0" tIns="0" rIns="0" bIns="0" rtlCol="0">
            <a:noAutofit/>
          </a:bodyPr>
          <a:lstStyle/>
          <a:p>
            <a:pPr marL="12700">
              <a:lnSpc>
                <a:spcPts val="915"/>
              </a:lnSpc>
              <a:spcBef>
                <a:spcPts val="45"/>
              </a:spcBef>
            </a:pPr>
            <a:r>
              <a:rPr lang="es-ES" sz="800" i="1" spc="0" dirty="0">
                <a:solidFill>
                  <a:srgbClr val="404040"/>
                </a:solidFill>
                <a:latin typeface="Arial"/>
                <a:cs typeface="Arial"/>
              </a:rPr>
              <a:t>Com</a:t>
            </a:r>
            <a:r>
              <a:rPr lang="es-ES" sz="800" i="1" spc="-4" dirty="0">
                <a:solidFill>
                  <a:srgbClr val="404040"/>
                </a:solidFill>
                <a:latin typeface="Arial"/>
                <a:cs typeface="Arial"/>
              </a:rPr>
              <a:t>p</a:t>
            </a:r>
            <a:r>
              <a:rPr lang="es-ES" sz="800" i="1" spc="0" dirty="0">
                <a:solidFill>
                  <a:srgbClr val="404040"/>
                </a:solidFill>
                <a:latin typeface="Arial"/>
                <a:cs typeface="Arial"/>
              </a:rPr>
              <a:t>ortam</a:t>
            </a:r>
            <a:r>
              <a:rPr lang="es-ES" sz="800" i="1" spc="-4" dirty="0">
                <a:solidFill>
                  <a:srgbClr val="404040"/>
                </a:solidFill>
                <a:latin typeface="Arial"/>
                <a:cs typeface="Arial"/>
              </a:rPr>
              <a:t>i</a:t>
            </a:r>
            <a:r>
              <a:rPr lang="es-ES" sz="800" i="1" spc="0" dirty="0">
                <a:solidFill>
                  <a:srgbClr val="404040"/>
                </a:solidFill>
                <a:latin typeface="Arial"/>
                <a:cs typeface="Arial"/>
              </a:rPr>
              <a:t>e</a:t>
            </a:r>
            <a:r>
              <a:rPr lang="es-ES" sz="800" i="1" spc="-4" dirty="0">
                <a:solidFill>
                  <a:srgbClr val="404040"/>
                </a:solidFill>
                <a:latin typeface="Arial"/>
                <a:cs typeface="Arial"/>
              </a:rPr>
              <a:t>n</a:t>
            </a:r>
            <a:r>
              <a:rPr lang="es-ES" sz="800" i="1" spc="0" dirty="0">
                <a:solidFill>
                  <a:srgbClr val="404040"/>
                </a:solidFill>
                <a:latin typeface="Arial"/>
                <a:cs typeface="Arial"/>
              </a:rPr>
              <a:t>to</a:t>
            </a:r>
            <a:r>
              <a:rPr sz="800" i="1" spc="-54" dirty="0">
                <a:solidFill>
                  <a:srgbClr val="404040"/>
                </a:solidFill>
                <a:latin typeface="Arial"/>
                <a:cs typeface="Arial"/>
              </a:rPr>
              <a:t> </a:t>
            </a:r>
            <a:r>
              <a:rPr lang="es-ES" sz="800" i="1" spc="0" dirty="0">
                <a:solidFill>
                  <a:srgbClr val="404040"/>
                </a:solidFill>
                <a:latin typeface="Arial"/>
                <a:cs typeface="Arial"/>
              </a:rPr>
              <a:t>n</a:t>
            </a:r>
            <a:r>
              <a:rPr lang="es-ES" sz="800" i="1" spc="-4" dirty="0">
                <a:solidFill>
                  <a:srgbClr val="404040"/>
                </a:solidFill>
                <a:latin typeface="Arial"/>
                <a:cs typeface="Arial"/>
              </a:rPr>
              <a:t>o</a:t>
            </a:r>
            <a:r>
              <a:rPr lang="es-ES" sz="800" i="1" spc="0" dirty="0">
                <a:solidFill>
                  <a:srgbClr val="404040"/>
                </a:solidFill>
                <a:latin typeface="Arial"/>
                <a:cs typeface="Arial"/>
              </a:rPr>
              <a:t>t</a:t>
            </a:r>
            <a:r>
              <a:rPr lang="es-ES" sz="800" i="1" spc="-4" dirty="0">
                <a:solidFill>
                  <a:srgbClr val="404040"/>
                </a:solidFill>
                <a:latin typeface="Arial"/>
                <a:cs typeface="Arial"/>
              </a:rPr>
              <a:t>i</a:t>
            </a:r>
            <a:r>
              <a:rPr lang="es-ES" sz="800" i="1" spc="0" dirty="0">
                <a:solidFill>
                  <a:srgbClr val="404040"/>
                </a:solidFill>
                <a:latin typeface="Arial"/>
                <a:cs typeface="Arial"/>
              </a:rPr>
              <a:t>f</a:t>
            </a:r>
            <a:r>
              <a:rPr lang="es-ES" sz="800" i="1" spc="-4" dirty="0">
                <a:solidFill>
                  <a:srgbClr val="404040"/>
                </a:solidFill>
                <a:latin typeface="Arial"/>
                <a:cs typeface="Arial"/>
              </a:rPr>
              <a:t>i</a:t>
            </a:r>
            <a:r>
              <a:rPr lang="es-ES" sz="800" i="1" spc="4" dirty="0">
                <a:solidFill>
                  <a:srgbClr val="404040"/>
                </a:solidFill>
                <a:latin typeface="Arial"/>
                <a:cs typeface="Arial"/>
              </a:rPr>
              <a:t>c</a:t>
            </a:r>
            <a:r>
              <a:rPr lang="es-ES" sz="800" i="1" spc="0" dirty="0">
                <a:solidFill>
                  <a:srgbClr val="404040"/>
                </a:solidFill>
                <a:latin typeface="Arial"/>
                <a:cs typeface="Arial"/>
              </a:rPr>
              <a:t>ac</a:t>
            </a:r>
            <a:r>
              <a:rPr lang="es-ES" sz="800" i="1" spc="-4" dirty="0">
                <a:solidFill>
                  <a:srgbClr val="404040"/>
                </a:solidFill>
                <a:latin typeface="Arial"/>
                <a:cs typeface="Arial"/>
              </a:rPr>
              <a:t>i</a:t>
            </a:r>
            <a:r>
              <a:rPr lang="es-ES" sz="800" i="1" spc="0" dirty="0">
                <a:solidFill>
                  <a:srgbClr val="404040"/>
                </a:solidFill>
                <a:latin typeface="Arial"/>
                <a:cs typeface="Arial"/>
              </a:rPr>
              <a:t>ón</a:t>
            </a:r>
            <a:r>
              <a:rPr sz="800" i="1" spc="-34" dirty="0">
                <a:solidFill>
                  <a:srgbClr val="404040"/>
                </a:solidFill>
                <a:latin typeface="Arial"/>
                <a:cs typeface="Arial"/>
              </a:rPr>
              <a:t> </a:t>
            </a:r>
            <a:r>
              <a:rPr lang="es-ES" sz="800" i="1" spc="-34" dirty="0">
                <a:solidFill>
                  <a:srgbClr val="404040"/>
                </a:solidFill>
                <a:latin typeface="Arial"/>
                <a:cs typeface="Arial"/>
              </a:rPr>
              <a:t>por </a:t>
            </a:r>
            <a:r>
              <a:rPr lang="en-US" sz="800" i="1" dirty="0">
                <a:solidFill>
                  <a:srgbClr val="404040"/>
                </a:solidFill>
                <a:latin typeface="Arial"/>
                <a:cs typeface="Arial"/>
              </a:rPr>
              <a:t>EDA</a:t>
            </a:r>
            <a:r>
              <a:rPr sz="800" i="1" spc="0" dirty="0">
                <a:solidFill>
                  <a:srgbClr val="404040"/>
                </a:solidFill>
                <a:latin typeface="Arial"/>
                <a:cs typeface="Arial"/>
              </a:rPr>
              <a:t>,</a:t>
            </a:r>
            <a:r>
              <a:rPr sz="800" i="1" spc="-15" dirty="0">
                <a:solidFill>
                  <a:srgbClr val="404040"/>
                </a:solidFill>
                <a:latin typeface="Arial"/>
                <a:cs typeface="Arial"/>
              </a:rPr>
              <a:t> </a:t>
            </a:r>
            <a:r>
              <a:rPr lang="es-ES" sz="800" i="1" spc="-15" dirty="0">
                <a:solidFill>
                  <a:srgbClr val="404040"/>
                </a:solidFill>
                <a:latin typeface="Arial"/>
                <a:cs typeface="Arial"/>
              </a:rPr>
              <a:t>Cartagena</a:t>
            </a:r>
            <a:r>
              <a:rPr sz="800" i="1" spc="0" dirty="0">
                <a:solidFill>
                  <a:srgbClr val="404040"/>
                </a:solidFill>
                <a:latin typeface="Arial"/>
                <a:cs typeface="Arial"/>
              </a:rPr>
              <a:t>,</a:t>
            </a:r>
            <a:r>
              <a:rPr sz="800" i="1" spc="-20" dirty="0">
                <a:solidFill>
                  <a:srgbClr val="404040"/>
                </a:solidFill>
                <a:latin typeface="Arial"/>
                <a:cs typeface="Arial"/>
              </a:rPr>
              <a:t> </a:t>
            </a:r>
            <a:r>
              <a:rPr sz="800" i="1" spc="0" dirty="0">
                <a:solidFill>
                  <a:srgbClr val="404040"/>
                </a:solidFill>
                <a:latin typeface="Arial"/>
                <a:cs typeface="Arial"/>
              </a:rPr>
              <a:t>2</a:t>
            </a:r>
            <a:r>
              <a:rPr sz="800" i="1" spc="-4" dirty="0">
                <a:solidFill>
                  <a:srgbClr val="404040"/>
                </a:solidFill>
                <a:latin typeface="Arial"/>
                <a:cs typeface="Arial"/>
              </a:rPr>
              <a:t>0</a:t>
            </a:r>
            <a:r>
              <a:rPr sz="800" i="1" spc="0" dirty="0">
                <a:solidFill>
                  <a:srgbClr val="404040"/>
                </a:solidFill>
                <a:latin typeface="Arial"/>
                <a:cs typeface="Arial"/>
              </a:rPr>
              <a:t>1</a:t>
            </a:r>
            <a:r>
              <a:rPr lang="es-ES" sz="800" i="1" dirty="0">
                <a:solidFill>
                  <a:srgbClr val="404040"/>
                </a:solidFill>
                <a:latin typeface="Arial"/>
                <a:cs typeface="Arial"/>
              </a:rPr>
              <a:t>7</a:t>
            </a:r>
            <a:r>
              <a:rPr sz="800" i="1" spc="4" dirty="0">
                <a:solidFill>
                  <a:srgbClr val="404040"/>
                </a:solidFill>
                <a:latin typeface="Arial"/>
                <a:cs typeface="Arial"/>
              </a:rPr>
              <a:t>-</a:t>
            </a:r>
            <a:r>
              <a:rPr sz="800" i="1" spc="0" dirty="0">
                <a:solidFill>
                  <a:srgbClr val="404040"/>
                </a:solidFill>
                <a:latin typeface="Arial"/>
                <a:cs typeface="Arial"/>
              </a:rPr>
              <a:t>202</a:t>
            </a:r>
            <a:r>
              <a:rPr lang="es-ES" sz="800" i="1" spc="0" dirty="0">
                <a:solidFill>
                  <a:srgbClr val="404040"/>
                </a:solidFill>
                <a:latin typeface="Arial"/>
                <a:cs typeface="Arial"/>
              </a:rPr>
              <a:t>4.</a:t>
            </a:r>
            <a:endParaRPr sz="800" dirty="0">
              <a:latin typeface="Arial"/>
              <a:cs typeface="Arial"/>
            </a:endParaRPr>
          </a:p>
        </p:txBody>
      </p:sp>
      <p:graphicFrame>
        <p:nvGraphicFramePr>
          <p:cNvPr id="152" name="Objeto 151"/>
          <p:cNvGraphicFramePr>
            <a:graphicFrameLocks noChangeAspect="1"/>
          </p:cNvGraphicFramePr>
          <p:nvPr>
            <p:extLst>
              <p:ext uri="{D42A27DB-BD31-4B8C-83A1-F6EECF244321}">
                <p14:modId xmlns:p14="http://schemas.microsoft.com/office/powerpoint/2010/main" val="3991231407"/>
              </p:ext>
            </p:extLst>
          </p:nvPr>
        </p:nvGraphicFramePr>
        <p:xfrm>
          <a:off x="928688" y="14033500"/>
          <a:ext cx="6154737" cy="3398838"/>
        </p:xfrm>
        <a:graphic>
          <a:graphicData uri="http://schemas.openxmlformats.org/presentationml/2006/ole">
            <mc:AlternateContent xmlns:mc="http://schemas.openxmlformats.org/markup-compatibility/2006">
              <mc:Choice xmlns:v="urn:schemas-microsoft-com:vml" Requires="v">
                <p:oleObj name="Macro-Enabled Worksheet" r:id="rId35" imgW="5848280" imgH="3229259" progId="Excel.SheetMacroEnabled.12">
                  <p:link updateAutomatic="1"/>
                </p:oleObj>
              </mc:Choice>
              <mc:Fallback>
                <p:oleObj name="Macro-Enabled Worksheet" r:id="rId35" imgW="5848280" imgH="3229259" progId="Excel.SheetMacroEnabled.12">
                  <p:link updateAutomatic="1"/>
                  <p:pic>
                    <p:nvPicPr>
                      <p:cNvPr id="0" name=""/>
                      <p:cNvPicPr/>
                      <p:nvPr/>
                    </p:nvPicPr>
                    <p:blipFill>
                      <a:blip r:embed="rId36"/>
                      <a:stretch>
                        <a:fillRect/>
                      </a:stretch>
                    </p:blipFill>
                    <p:spPr>
                      <a:xfrm>
                        <a:off x="928688" y="14033500"/>
                        <a:ext cx="6154737" cy="3398838"/>
                      </a:xfrm>
                      <a:prstGeom prst="rect">
                        <a:avLst/>
                      </a:prstGeom>
                    </p:spPr>
                  </p:pic>
                </p:oleObj>
              </mc:Fallback>
            </mc:AlternateContent>
          </a:graphicData>
        </a:graphic>
      </p:graphicFrame>
      <p:graphicFrame>
        <p:nvGraphicFramePr>
          <p:cNvPr id="156" name="Objeto 155"/>
          <p:cNvGraphicFramePr>
            <a:graphicFrameLocks noChangeAspect="1"/>
          </p:cNvGraphicFramePr>
          <p:nvPr>
            <p:extLst>
              <p:ext uri="{D42A27DB-BD31-4B8C-83A1-F6EECF244321}">
                <p14:modId xmlns:p14="http://schemas.microsoft.com/office/powerpoint/2010/main" val="993435984"/>
              </p:ext>
            </p:extLst>
          </p:nvPr>
        </p:nvGraphicFramePr>
        <p:xfrm>
          <a:off x="2597150" y="6951663"/>
          <a:ext cx="5213350" cy="3240087"/>
        </p:xfrm>
        <a:graphic>
          <a:graphicData uri="http://schemas.openxmlformats.org/presentationml/2006/ole">
            <mc:AlternateContent xmlns:mc="http://schemas.openxmlformats.org/markup-compatibility/2006">
              <mc:Choice xmlns:v="urn:schemas-microsoft-com:vml" Requires="v">
                <p:oleObj name="Macro-Enabled Worksheet" r:id="rId37" imgW="5934179" imgH="3543432" progId="Excel.SheetMacroEnabled.12">
                  <p:link updateAutomatic="1"/>
                </p:oleObj>
              </mc:Choice>
              <mc:Fallback>
                <p:oleObj name="Macro-Enabled Worksheet" r:id="rId37" imgW="5934179" imgH="3543432" progId="Excel.SheetMacroEnabled.12">
                  <p:link updateAutomatic="1"/>
                  <p:pic>
                    <p:nvPicPr>
                      <p:cNvPr id="0" name=""/>
                      <p:cNvPicPr/>
                      <p:nvPr/>
                    </p:nvPicPr>
                    <p:blipFill>
                      <a:blip r:embed="rId38"/>
                      <a:stretch>
                        <a:fillRect/>
                      </a:stretch>
                    </p:blipFill>
                    <p:spPr>
                      <a:xfrm>
                        <a:off x="2597150" y="6951663"/>
                        <a:ext cx="5213350" cy="3240087"/>
                      </a:xfrm>
                      <a:prstGeom prst="rect">
                        <a:avLst/>
                      </a:prstGeom>
                    </p:spPr>
                  </p:pic>
                </p:oleObj>
              </mc:Fallback>
            </mc:AlternateContent>
          </a:graphicData>
        </a:graphic>
      </p:graphicFrame>
      <p:sp>
        <p:nvSpPr>
          <p:cNvPr id="62" name="object 57"/>
          <p:cNvSpPr txBox="1"/>
          <p:nvPr/>
        </p:nvSpPr>
        <p:spPr>
          <a:xfrm>
            <a:off x="2752350" y="10128250"/>
            <a:ext cx="5013700" cy="182866"/>
          </a:xfrm>
          <a:prstGeom prst="rect">
            <a:avLst/>
          </a:prstGeom>
        </p:spPr>
        <p:txBody>
          <a:bodyPr wrap="square" lIns="0" tIns="0" rIns="0" bIns="0" rtlCol="0">
            <a:noAutofit/>
          </a:bodyPr>
          <a:lstStyle/>
          <a:p>
            <a:pPr marL="12700">
              <a:lnSpc>
                <a:spcPct val="95825"/>
              </a:lnSpc>
              <a:spcBef>
                <a:spcPts val="25"/>
              </a:spcBef>
            </a:pPr>
            <a:r>
              <a:rPr lang="es-ES" sz="800" i="1" dirty="0">
                <a:solidFill>
                  <a:srgbClr val="404040"/>
                </a:solidFill>
                <a:latin typeface="Arial"/>
                <a:cs typeface="Arial"/>
              </a:rPr>
              <a:t>Comportamiento notificación casos de EDA, Cartagena, 2022-2024.</a:t>
            </a:r>
            <a:endParaRPr sz="800" dirty="0">
              <a:latin typeface="Arial"/>
              <a:cs typeface="Arial"/>
            </a:endParaRPr>
          </a:p>
        </p:txBody>
      </p:sp>
      <p:graphicFrame>
        <p:nvGraphicFramePr>
          <p:cNvPr id="3" name="Objeto 2">
            <a:extLst>
              <a:ext uri="{FF2B5EF4-FFF2-40B4-BE49-F238E27FC236}">
                <a16:creationId xmlns:a16="http://schemas.microsoft.com/office/drawing/2014/main" id="{5241CACC-6EDE-4AC1-9025-CD34037E9C9D}"/>
              </a:ext>
            </a:extLst>
          </p:cNvPr>
          <p:cNvGraphicFramePr>
            <a:graphicFrameLocks noChangeAspect="1"/>
          </p:cNvGraphicFramePr>
          <p:nvPr>
            <p:extLst>
              <p:ext uri="{D42A27DB-BD31-4B8C-83A1-F6EECF244321}">
                <p14:modId xmlns:p14="http://schemas.microsoft.com/office/powerpoint/2010/main" val="420098167"/>
              </p:ext>
            </p:extLst>
          </p:nvPr>
        </p:nvGraphicFramePr>
        <p:xfrm>
          <a:off x="242888" y="4889500"/>
          <a:ext cx="847725" cy="895350"/>
        </p:xfrm>
        <a:graphic>
          <a:graphicData uri="http://schemas.openxmlformats.org/presentationml/2006/ole">
            <mc:AlternateContent xmlns:mc="http://schemas.openxmlformats.org/markup-compatibility/2006">
              <mc:Choice xmlns:v="urn:schemas-microsoft-com:vml" Requires="v">
                <p:oleObj name="Macro-Enabled Worksheet" r:id="rId39" imgW="847620" imgH="895161" progId="Excel.SheetMacroEnabled.12">
                  <p:link updateAutomatic="1"/>
                </p:oleObj>
              </mc:Choice>
              <mc:Fallback>
                <p:oleObj name="Macro-Enabled Worksheet" r:id="rId39" imgW="847620" imgH="895161" progId="Excel.SheetMacroEnabled.12">
                  <p:link updateAutomatic="1"/>
                  <p:pic>
                    <p:nvPicPr>
                      <p:cNvPr id="0" name=""/>
                      <p:cNvPicPr/>
                      <p:nvPr/>
                    </p:nvPicPr>
                    <p:blipFill>
                      <a:blip r:embed="rId40"/>
                      <a:stretch>
                        <a:fillRect/>
                      </a:stretch>
                    </p:blipFill>
                    <p:spPr>
                      <a:xfrm>
                        <a:off x="242888" y="4889500"/>
                        <a:ext cx="847725" cy="895350"/>
                      </a:xfrm>
                      <a:prstGeom prst="rect">
                        <a:avLst/>
                      </a:prstGeom>
                    </p:spPr>
                  </p:pic>
                </p:oleObj>
              </mc:Fallback>
            </mc:AlternateContent>
          </a:graphicData>
        </a:graphic>
      </p:graphicFrame>
      <p:sp>
        <p:nvSpPr>
          <p:cNvPr id="65" name="object 57">
            <a:extLst>
              <a:ext uri="{FF2B5EF4-FFF2-40B4-BE49-F238E27FC236}">
                <a16:creationId xmlns:a16="http://schemas.microsoft.com/office/drawing/2014/main" id="{775FC7D0-9F2F-4EFB-B4BD-2F13CE2D9F6C}"/>
              </a:ext>
            </a:extLst>
          </p:cNvPr>
          <p:cNvSpPr txBox="1"/>
          <p:nvPr/>
        </p:nvSpPr>
        <p:spPr>
          <a:xfrm>
            <a:off x="992000" y="17512051"/>
            <a:ext cx="5013700" cy="182866"/>
          </a:xfrm>
          <a:prstGeom prst="rect">
            <a:avLst/>
          </a:prstGeom>
        </p:spPr>
        <p:txBody>
          <a:bodyPr wrap="square" lIns="0" tIns="0" rIns="0" bIns="0" rtlCol="0">
            <a:noAutofit/>
          </a:bodyPr>
          <a:lstStyle/>
          <a:p>
            <a:pPr marL="12700">
              <a:lnSpc>
                <a:spcPct val="95825"/>
              </a:lnSpc>
              <a:spcBef>
                <a:spcPts val="25"/>
              </a:spcBef>
            </a:pPr>
            <a:r>
              <a:rPr lang="es-ES" sz="800" i="1" dirty="0">
                <a:solidFill>
                  <a:srgbClr val="404040"/>
                </a:solidFill>
                <a:latin typeface="Arial"/>
                <a:cs typeface="Arial"/>
              </a:rPr>
              <a:t>Fuente. Sistema de Vigilancia en Salud Pública - SIVIGILA.</a:t>
            </a:r>
            <a:endParaRPr sz="800" dirty="0">
              <a:latin typeface="Arial"/>
              <a:cs typeface="Arial"/>
            </a:endParaRPr>
          </a:p>
        </p:txBody>
      </p:sp>
      <p:graphicFrame>
        <p:nvGraphicFramePr>
          <p:cNvPr id="4" name="Objeto 3">
            <a:extLst>
              <a:ext uri="{FF2B5EF4-FFF2-40B4-BE49-F238E27FC236}">
                <a16:creationId xmlns:a16="http://schemas.microsoft.com/office/drawing/2014/main" id="{01CE7382-B2BB-4CEA-BDC2-600912A202EF}"/>
              </a:ext>
            </a:extLst>
          </p:cNvPr>
          <p:cNvGraphicFramePr>
            <a:graphicFrameLocks noChangeAspect="1"/>
          </p:cNvGraphicFramePr>
          <p:nvPr>
            <p:extLst>
              <p:ext uri="{D42A27DB-BD31-4B8C-83A1-F6EECF244321}">
                <p14:modId xmlns:p14="http://schemas.microsoft.com/office/powerpoint/2010/main" val="3513263570"/>
              </p:ext>
            </p:extLst>
          </p:nvPr>
        </p:nvGraphicFramePr>
        <p:xfrm>
          <a:off x="2687638" y="969963"/>
          <a:ext cx="4333875" cy="533400"/>
        </p:xfrm>
        <a:graphic>
          <a:graphicData uri="http://schemas.openxmlformats.org/presentationml/2006/ole">
            <mc:AlternateContent xmlns:mc="http://schemas.openxmlformats.org/markup-compatibility/2006">
              <mc:Choice xmlns:v="urn:schemas-microsoft-com:vml" Requires="v">
                <p:oleObj name="Macro-Enabled Worksheet" r:id="rId41" imgW="4333681" imgH="533206" progId="Excel.SheetMacroEnabled.12">
                  <p:link updateAutomatic="1"/>
                </p:oleObj>
              </mc:Choice>
              <mc:Fallback>
                <p:oleObj name="Macro-Enabled Worksheet" r:id="rId41" imgW="4333681" imgH="533206" progId="Excel.SheetMacroEnabled.12">
                  <p:link updateAutomatic="1"/>
                  <p:pic>
                    <p:nvPicPr>
                      <p:cNvPr id="0" name=""/>
                      <p:cNvPicPr/>
                      <p:nvPr/>
                    </p:nvPicPr>
                    <p:blipFill>
                      <a:blip r:embed="rId42"/>
                      <a:stretch>
                        <a:fillRect/>
                      </a:stretch>
                    </p:blipFill>
                    <p:spPr>
                      <a:xfrm>
                        <a:off x="2687638" y="969963"/>
                        <a:ext cx="4333875" cy="533400"/>
                      </a:xfrm>
                      <a:prstGeom prst="rect">
                        <a:avLst/>
                      </a:prstGeom>
                    </p:spPr>
                  </p:pic>
                </p:oleObj>
              </mc:Fallback>
            </mc:AlternateContent>
          </a:graphicData>
        </a:graphic>
      </p:graphicFrame>
      <p:pic>
        <p:nvPicPr>
          <p:cNvPr id="66" name="Imagen 65">
            <a:extLst>
              <a:ext uri="{FF2B5EF4-FFF2-40B4-BE49-F238E27FC236}">
                <a16:creationId xmlns:a16="http://schemas.microsoft.com/office/drawing/2014/main" id="{DA8EC935-3AD3-493C-A30E-D05E527B7035}"/>
              </a:ext>
            </a:extLst>
          </p:cNvPr>
          <p:cNvPicPr>
            <a:picLocks noChangeAspect="1"/>
          </p:cNvPicPr>
          <p:nvPr/>
        </p:nvPicPr>
        <p:blipFill>
          <a:blip r:embed="rId43"/>
          <a:stretch>
            <a:fillRect/>
          </a:stretch>
        </p:blipFill>
        <p:spPr>
          <a:xfrm>
            <a:off x="3062908" y="18205450"/>
            <a:ext cx="1786283" cy="466385"/>
          </a:xfrm>
          <a:prstGeom prst="rect">
            <a:avLst/>
          </a:prstGeom>
        </p:spPr>
      </p:pic>
      <p:pic>
        <p:nvPicPr>
          <p:cNvPr id="2" name="Imagen 1">
            <a:extLst>
              <a:ext uri="{FF2B5EF4-FFF2-40B4-BE49-F238E27FC236}">
                <a16:creationId xmlns:a16="http://schemas.microsoft.com/office/drawing/2014/main" id="{39039195-49A2-701E-9C2F-5A9182B6B07C}"/>
              </a:ext>
            </a:extLst>
          </p:cNvPr>
          <p:cNvPicPr>
            <a:picLocks noChangeAspect="1"/>
          </p:cNvPicPr>
          <p:nvPr/>
        </p:nvPicPr>
        <p:blipFill>
          <a:blip r:embed="rId44"/>
          <a:stretch>
            <a:fillRect/>
          </a:stretch>
        </p:blipFill>
        <p:spPr>
          <a:xfrm>
            <a:off x="124257" y="9433106"/>
            <a:ext cx="2246260" cy="4000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object 172"/>
          <p:cNvSpPr/>
          <p:nvPr/>
        </p:nvSpPr>
        <p:spPr>
          <a:xfrm>
            <a:off x="0" y="0"/>
            <a:ext cx="3647" cy="3096585"/>
          </a:xfrm>
          <a:custGeom>
            <a:avLst/>
            <a:gdLst/>
            <a:ahLst/>
            <a:cxnLst/>
            <a:rect l="l" t="t" r="r" b="b"/>
            <a:pathLst>
              <a:path w="3647" h="3096585">
                <a:moveTo>
                  <a:pt x="0" y="3096585"/>
                </a:moveTo>
                <a:lnTo>
                  <a:pt x="3647" y="3096585"/>
                </a:lnTo>
                <a:lnTo>
                  <a:pt x="3647" y="0"/>
                </a:lnTo>
                <a:lnTo>
                  <a:pt x="0" y="0"/>
                </a:lnTo>
                <a:lnTo>
                  <a:pt x="0" y="3096585"/>
                </a:lnTo>
                <a:close/>
              </a:path>
            </a:pathLst>
          </a:custGeom>
          <a:solidFill>
            <a:srgbClr val="43B4D5"/>
          </a:solidFill>
        </p:spPr>
        <p:txBody>
          <a:bodyPr wrap="square" lIns="0" tIns="0" rIns="0" bIns="0" rtlCol="0">
            <a:noAutofit/>
          </a:bodyPr>
          <a:lstStyle/>
          <a:p>
            <a:endParaRPr/>
          </a:p>
        </p:txBody>
      </p:sp>
      <p:sp>
        <p:nvSpPr>
          <p:cNvPr id="323" name="object 323"/>
          <p:cNvSpPr/>
          <p:nvPr/>
        </p:nvSpPr>
        <p:spPr>
          <a:xfrm>
            <a:off x="3647" y="0"/>
            <a:ext cx="2465597" cy="3136706"/>
          </a:xfrm>
          <a:custGeom>
            <a:avLst/>
            <a:gdLst/>
            <a:ahLst/>
            <a:cxnLst/>
            <a:rect l="l" t="t" r="r" b="b"/>
            <a:pathLst>
              <a:path w="2465597" h="3136706">
                <a:moveTo>
                  <a:pt x="2465597" y="0"/>
                </a:moveTo>
                <a:lnTo>
                  <a:pt x="0" y="0"/>
                </a:lnTo>
                <a:lnTo>
                  <a:pt x="0" y="3136706"/>
                </a:lnTo>
                <a:lnTo>
                  <a:pt x="2465597" y="3136706"/>
                </a:lnTo>
                <a:lnTo>
                  <a:pt x="2465597" y="0"/>
                </a:lnTo>
                <a:close/>
              </a:path>
            </a:pathLst>
          </a:custGeom>
          <a:solidFill>
            <a:srgbClr val="43B4D5"/>
          </a:solidFill>
        </p:spPr>
        <p:txBody>
          <a:bodyPr wrap="square" lIns="0" tIns="0" rIns="0" bIns="0" rtlCol="0">
            <a:noAutofit/>
          </a:bodyPr>
          <a:lstStyle/>
          <a:p>
            <a:endParaRPr/>
          </a:p>
        </p:txBody>
      </p:sp>
      <p:sp>
        <p:nvSpPr>
          <p:cNvPr id="324" name="object 324"/>
          <p:cNvSpPr/>
          <p:nvPr/>
        </p:nvSpPr>
        <p:spPr>
          <a:xfrm>
            <a:off x="2679574" y="1822450"/>
            <a:ext cx="5056419" cy="819434"/>
          </a:xfrm>
          <a:prstGeom prst="rect">
            <a:avLst/>
          </a:prstGeom>
          <a:blipFill>
            <a:blip r:embed="rId2" cstate="print"/>
            <a:stretch>
              <a:fillRect/>
            </a:stretch>
          </a:blipFill>
        </p:spPr>
        <p:txBody>
          <a:bodyPr wrap="square" lIns="0" tIns="0" rIns="0" bIns="0" rtlCol="0">
            <a:noAutofit/>
          </a:bodyPr>
          <a:lstStyle/>
          <a:p>
            <a:endParaRPr/>
          </a:p>
        </p:txBody>
      </p:sp>
      <p:sp>
        <p:nvSpPr>
          <p:cNvPr id="325" name="object 325"/>
          <p:cNvSpPr/>
          <p:nvPr/>
        </p:nvSpPr>
        <p:spPr>
          <a:xfrm>
            <a:off x="2713615" y="1838255"/>
            <a:ext cx="2922729" cy="754997"/>
          </a:xfrm>
          <a:custGeom>
            <a:avLst/>
            <a:gdLst/>
            <a:ahLst/>
            <a:cxnLst/>
            <a:rect l="l" t="t" r="r" b="b"/>
            <a:pathLst>
              <a:path w="2922729" h="754997">
                <a:moveTo>
                  <a:pt x="0" y="754997"/>
                </a:moveTo>
                <a:lnTo>
                  <a:pt x="2922729" y="754997"/>
                </a:lnTo>
                <a:lnTo>
                  <a:pt x="2922729" y="0"/>
                </a:lnTo>
                <a:lnTo>
                  <a:pt x="0" y="0"/>
                </a:lnTo>
                <a:lnTo>
                  <a:pt x="0" y="754997"/>
                </a:lnTo>
                <a:close/>
              </a:path>
            </a:pathLst>
          </a:custGeom>
          <a:solidFill>
            <a:srgbClr val="FFFFFF"/>
          </a:solidFill>
        </p:spPr>
        <p:txBody>
          <a:bodyPr wrap="square" lIns="0" tIns="0" rIns="0" bIns="0" rtlCol="0">
            <a:noAutofit/>
          </a:bodyPr>
          <a:lstStyle/>
          <a:p>
            <a:endParaRPr/>
          </a:p>
        </p:txBody>
      </p:sp>
      <p:sp>
        <p:nvSpPr>
          <p:cNvPr id="326" name="object 326"/>
          <p:cNvSpPr/>
          <p:nvPr/>
        </p:nvSpPr>
        <p:spPr>
          <a:xfrm>
            <a:off x="5602303" y="1822450"/>
            <a:ext cx="2162868" cy="819434"/>
          </a:xfrm>
          <a:prstGeom prst="rect">
            <a:avLst/>
          </a:prstGeom>
          <a:blipFill>
            <a:blip r:embed="rId3" cstate="print"/>
            <a:stretch>
              <a:fillRect/>
            </a:stretch>
          </a:blipFill>
        </p:spPr>
        <p:txBody>
          <a:bodyPr wrap="square" lIns="0" tIns="0" rIns="0" bIns="0" rtlCol="0">
            <a:noAutofit/>
          </a:bodyPr>
          <a:lstStyle/>
          <a:p>
            <a:endParaRPr/>
          </a:p>
        </p:txBody>
      </p:sp>
      <p:sp>
        <p:nvSpPr>
          <p:cNvPr id="327" name="object 327"/>
          <p:cNvSpPr/>
          <p:nvPr/>
        </p:nvSpPr>
        <p:spPr>
          <a:xfrm>
            <a:off x="5636345" y="1838255"/>
            <a:ext cx="2098432" cy="754997"/>
          </a:xfrm>
          <a:custGeom>
            <a:avLst/>
            <a:gdLst/>
            <a:ahLst/>
            <a:cxnLst/>
            <a:rect l="l" t="t" r="r" b="b"/>
            <a:pathLst>
              <a:path w="2098432" h="754997">
                <a:moveTo>
                  <a:pt x="0" y="754997"/>
                </a:moveTo>
                <a:lnTo>
                  <a:pt x="2098432" y="754997"/>
                </a:lnTo>
                <a:lnTo>
                  <a:pt x="2098432" y="0"/>
                </a:lnTo>
                <a:lnTo>
                  <a:pt x="0" y="0"/>
                </a:lnTo>
                <a:lnTo>
                  <a:pt x="0" y="754997"/>
                </a:lnTo>
                <a:close/>
              </a:path>
            </a:pathLst>
          </a:custGeom>
          <a:solidFill>
            <a:srgbClr val="AEE996"/>
          </a:solidFill>
        </p:spPr>
        <p:txBody>
          <a:bodyPr wrap="square" lIns="0" tIns="0" rIns="0" bIns="0" rtlCol="0">
            <a:noAutofit/>
          </a:bodyPr>
          <a:lstStyle/>
          <a:p>
            <a:endParaRPr/>
          </a:p>
        </p:txBody>
      </p:sp>
      <p:sp>
        <p:nvSpPr>
          <p:cNvPr id="328" name="object 328"/>
          <p:cNvSpPr/>
          <p:nvPr/>
        </p:nvSpPr>
        <p:spPr>
          <a:xfrm>
            <a:off x="548376" y="347915"/>
            <a:ext cx="1366777" cy="164737"/>
          </a:xfrm>
          <a:custGeom>
            <a:avLst/>
            <a:gdLst/>
            <a:ahLst/>
            <a:cxnLst/>
            <a:rect l="l" t="t" r="r" b="b"/>
            <a:pathLst>
              <a:path w="1366777" h="164737">
                <a:moveTo>
                  <a:pt x="241068" y="18743"/>
                </a:moveTo>
                <a:lnTo>
                  <a:pt x="327429" y="18743"/>
                </a:lnTo>
                <a:lnTo>
                  <a:pt x="327429" y="0"/>
                </a:lnTo>
                <a:lnTo>
                  <a:pt x="219994" y="0"/>
                </a:lnTo>
                <a:lnTo>
                  <a:pt x="219994" y="159165"/>
                </a:lnTo>
                <a:lnTo>
                  <a:pt x="241068" y="159165"/>
                </a:lnTo>
                <a:lnTo>
                  <a:pt x="241068" y="86826"/>
                </a:lnTo>
                <a:lnTo>
                  <a:pt x="315808" y="86826"/>
                </a:lnTo>
                <a:lnTo>
                  <a:pt x="315808" y="68083"/>
                </a:lnTo>
                <a:lnTo>
                  <a:pt x="241068" y="68083"/>
                </a:lnTo>
                <a:lnTo>
                  <a:pt x="241068" y="18743"/>
                </a:lnTo>
                <a:close/>
              </a:path>
              <a:path w="1366777" h="164737">
                <a:moveTo>
                  <a:pt x="386515" y="30597"/>
                </a:moveTo>
                <a:lnTo>
                  <a:pt x="389163" y="28219"/>
                </a:lnTo>
                <a:lnTo>
                  <a:pt x="399947" y="21029"/>
                </a:lnTo>
                <a:lnTo>
                  <a:pt x="411904" y="16728"/>
                </a:lnTo>
                <a:lnTo>
                  <a:pt x="425035" y="15298"/>
                </a:lnTo>
                <a:lnTo>
                  <a:pt x="429366" y="15452"/>
                </a:lnTo>
                <a:lnTo>
                  <a:pt x="441976" y="17882"/>
                </a:lnTo>
                <a:lnTo>
                  <a:pt x="453444" y="23302"/>
                </a:lnTo>
                <a:lnTo>
                  <a:pt x="465899" y="34458"/>
                </a:lnTo>
                <a:lnTo>
                  <a:pt x="472674" y="45692"/>
                </a:lnTo>
                <a:lnTo>
                  <a:pt x="475710" y="53844"/>
                </a:lnTo>
                <a:lnTo>
                  <a:pt x="478367" y="66137"/>
                </a:lnTo>
                <a:lnTo>
                  <a:pt x="479259" y="79734"/>
                </a:lnTo>
                <a:lnTo>
                  <a:pt x="478399" y="93429"/>
                </a:lnTo>
                <a:lnTo>
                  <a:pt x="475543" y="106484"/>
                </a:lnTo>
                <a:lnTo>
                  <a:pt x="470696" y="117724"/>
                </a:lnTo>
                <a:lnTo>
                  <a:pt x="463869" y="127150"/>
                </a:lnTo>
                <a:lnTo>
                  <a:pt x="460545" y="130480"/>
                </a:lnTo>
                <a:lnTo>
                  <a:pt x="450098" y="137917"/>
                </a:lnTo>
                <a:lnTo>
                  <a:pt x="438153" y="142379"/>
                </a:lnTo>
                <a:lnTo>
                  <a:pt x="424812" y="161901"/>
                </a:lnTo>
                <a:lnTo>
                  <a:pt x="439531" y="160610"/>
                </a:lnTo>
                <a:lnTo>
                  <a:pt x="451798" y="157347"/>
                </a:lnTo>
                <a:lnTo>
                  <a:pt x="463494" y="152073"/>
                </a:lnTo>
                <a:lnTo>
                  <a:pt x="475514" y="143645"/>
                </a:lnTo>
                <a:lnTo>
                  <a:pt x="484163" y="134305"/>
                </a:lnTo>
                <a:lnTo>
                  <a:pt x="491214" y="123097"/>
                </a:lnTo>
                <a:lnTo>
                  <a:pt x="493760" y="117641"/>
                </a:lnTo>
                <a:lnTo>
                  <a:pt x="497749" y="105885"/>
                </a:lnTo>
                <a:lnTo>
                  <a:pt x="500143" y="93273"/>
                </a:lnTo>
                <a:lnTo>
                  <a:pt x="500940" y="79836"/>
                </a:lnTo>
                <a:lnTo>
                  <a:pt x="500789" y="73736"/>
                </a:lnTo>
                <a:lnTo>
                  <a:pt x="499330" y="60648"/>
                </a:lnTo>
                <a:lnTo>
                  <a:pt x="496312" y="48439"/>
                </a:lnTo>
                <a:lnTo>
                  <a:pt x="491721" y="37081"/>
                </a:lnTo>
                <a:lnTo>
                  <a:pt x="483803" y="24457"/>
                </a:lnTo>
                <a:lnTo>
                  <a:pt x="475101" y="15227"/>
                </a:lnTo>
                <a:lnTo>
                  <a:pt x="464680" y="7699"/>
                </a:lnTo>
                <a:lnTo>
                  <a:pt x="450503" y="1152"/>
                </a:lnTo>
                <a:lnTo>
                  <a:pt x="438128" y="-1845"/>
                </a:lnTo>
                <a:lnTo>
                  <a:pt x="424924" y="-2836"/>
                </a:lnTo>
                <a:lnTo>
                  <a:pt x="415470" y="-2374"/>
                </a:lnTo>
                <a:lnTo>
                  <a:pt x="402389" y="18"/>
                </a:lnTo>
                <a:lnTo>
                  <a:pt x="390442" y="4462"/>
                </a:lnTo>
                <a:lnTo>
                  <a:pt x="379629" y="10970"/>
                </a:lnTo>
                <a:lnTo>
                  <a:pt x="371765" y="62689"/>
                </a:lnTo>
                <a:lnTo>
                  <a:pt x="374888" y="49719"/>
                </a:lnTo>
                <a:lnTo>
                  <a:pt x="379805" y="39030"/>
                </a:lnTo>
                <a:lnTo>
                  <a:pt x="386515" y="30597"/>
                </a:lnTo>
                <a:close/>
              </a:path>
              <a:path w="1366777" h="164737">
                <a:moveTo>
                  <a:pt x="438153" y="142379"/>
                </a:moveTo>
                <a:lnTo>
                  <a:pt x="424711" y="143867"/>
                </a:lnTo>
                <a:lnTo>
                  <a:pt x="420238" y="143711"/>
                </a:lnTo>
                <a:lnTo>
                  <a:pt x="407356" y="141257"/>
                </a:lnTo>
                <a:lnTo>
                  <a:pt x="395899" y="135810"/>
                </a:lnTo>
                <a:lnTo>
                  <a:pt x="385867" y="127352"/>
                </a:lnTo>
                <a:lnTo>
                  <a:pt x="380160" y="120029"/>
                </a:lnTo>
                <a:lnTo>
                  <a:pt x="374732" y="109069"/>
                </a:lnTo>
                <a:lnTo>
                  <a:pt x="371473" y="96385"/>
                </a:lnTo>
                <a:lnTo>
                  <a:pt x="370386" y="81963"/>
                </a:lnTo>
                <a:lnTo>
                  <a:pt x="370438" y="77963"/>
                </a:lnTo>
                <a:lnTo>
                  <a:pt x="371765" y="62689"/>
                </a:lnTo>
                <a:lnTo>
                  <a:pt x="379629" y="10970"/>
                </a:lnTo>
                <a:lnTo>
                  <a:pt x="369951" y="19553"/>
                </a:lnTo>
                <a:lnTo>
                  <a:pt x="361407" y="30602"/>
                </a:lnTo>
                <a:lnTo>
                  <a:pt x="355832" y="41437"/>
                </a:lnTo>
                <a:lnTo>
                  <a:pt x="351849" y="53555"/>
                </a:lnTo>
                <a:lnTo>
                  <a:pt x="349461" y="66961"/>
                </a:lnTo>
                <a:lnTo>
                  <a:pt x="348664" y="81659"/>
                </a:lnTo>
                <a:lnTo>
                  <a:pt x="348703" y="84377"/>
                </a:lnTo>
                <a:lnTo>
                  <a:pt x="349958" y="97151"/>
                </a:lnTo>
                <a:lnTo>
                  <a:pt x="352985" y="109490"/>
                </a:lnTo>
                <a:lnTo>
                  <a:pt x="357783" y="121375"/>
                </a:lnTo>
                <a:lnTo>
                  <a:pt x="365599" y="134083"/>
                </a:lnTo>
                <a:lnTo>
                  <a:pt x="374247" y="143388"/>
                </a:lnTo>
                <a:lnTo>
                  <a:pt x="384621" y="151060"/>
                </a:lnTo>
                <a:lnTo>
                  <a:pt x="399153" y="157894"/>
                </a:lnTo>
                <a:lnTo>
                  <a:pt x="411540" y="160905"/>
                </a:lnTo>
                <a:lnTo>
                  <a:pt x="424812" y="161901"/>
                </a:lnTo>
                <a:lnTo>
                  <a:pt x="438153" y="142379"/>
                </a:lnTo>
                <a:close/>
              </a:path>
              <a:path w="1366777" h="164737">
                <a:moveTo>
                  <a:pt x="594454" y="70211"/>
                </a:moveTo>
                <a:lnTo>
                  <a:pt x="549065" y="70211"/>
                </a:lnTo>
                <a:lnTo>
                  <a:pt x="549065" y="88447"/>
                </a:lnTo>
                <a:lnTo>
                  <a:pt x="578953" y="88447"/>
                </a:lnTo>
                <a:lnTo>
                  <a:pt x="582904" y="88751"/>
                </a:lnTo>
                <a:lnTo>
                  <a:pt x="585336" y="89258"/>
                </a:lnTo>
                <a:lnTo>
                  <a:pt x="588578" y="90068"/>
                </a:lnTo>
                <a:lnTo>
                  <a:pt x="594454" y="70211"/>
                </a:lnTo>
                <a:close/>
              </a:path>
              <a:path w="1366777" h="164737">
                <a:moveTo>
                  <a:pt x="687562" y="159165"/>
                </a:moveTo>
                <a:lnTo>
                  <a:pt x="707825" y="159165"/>
                </a:lnTo>
                <a:lnTo>
                  <a:pt x="707825" y="23606"/>
                </a:lnTo>
                <a:lnTo>
                  <a:pt x="753924" y="159165"/>
                </a:lnTo>
                <a:lnTo>
                  <a:pt x="772971" y="159165"/>
                </a:lnTo>
                <a:lnTo>
                  <a:pt x="819170" y="25936"/>
                </a:lnTo>
                <a:lnTo>
                  <a:pt x="819170" y="159165"/>
                </a:lnTo>
                <a:lnTo>
                  <a:pt x="839535" y="159165"/>
                </a:lnTo>
                <a:lnTo>
                  <a:pt x="839535" y="0"/>
                </a:lnTo>
                <a:lnTo>
                  <a:pt x="811166" y="0"/>
                </a:lnTo>
                <a:lnTo>
                  <a:pt x="773072" y="110737"/>
                </a:lnTo>
                <a:lnTo>
                  <a:pt x="772433" y="112607"/>
                </a:lnTo>
                <a:lnTo>
                  <a:pt x="767820" y="126265"/>
                </a:lnTo>
                <a:lnTo>
                  <a:pt x="764562" y="136268"/>
                </a:lnTo>
                <a:lnTo>
                  <a:pt x="762941" y="131101"/>
                </a:lnTo>
                <a:lnTo>
                  <a:pt x="760408" y="123198"/>
                </a:lnTo>
                <a:lnTo>
                  <a:pt x="756963" y="112763"/>
                </a:lnTo>
                <a:lnTo>
                  <a:pt x="719274" y="0"/>
                </a:lnTo>
                <a:lnTo>
                  <a:pt x="687562" y="0"/>
                </a:lnTo>
                <a:lnTo>
                  <a:pt x="687562" y="159165"/>
                </a:lnTo>
                <a:close/>
              </a:path>
              <a:path w="1366777" h="164737">
                <a:moveTo>
                  <a:pt x="894548" y="140422"/>
                </a:moveTo>
                <a:lnTo>
                  <a:pt x="894548" y="86218"/>
                </a:lnTo>
                <a:lnTo>
                  <a:pt x="982591" y="86218"/>
                </a:lnTo>
                <a:lnTo>
                  <a:pt x="982591" y="67475"/>
                </a:lnTo>
                <a:lnTo>
                  <a:pt x="894548" y="67475"/>
                </a:lnTo>
                <a:lnTo>
                  <a:pt x="894548" y="18743"/>
                </a:lnTo>
                <a:lnTo>
                  <a:pt x="988569" y="18743"/>
                </a:lnTo>
                <a:lnTo>
                  <a:pt x="988569" y="0"/>
                </a:lnTo>
                <a:lnTo>
                  <a:pt x="873475" y="0"/>
                </a:lnTo>
                <a:lnTo>
                  <a:pt x="873475" y="159165"/>
                </a:lnTo>
                <a:lnTo>
                  <a:pt x="992317" y="159165"/>
                </a:lnTo>
                <a:lnTo>
                  <a:pt x="992317" y="140422"/>
                </a:lnTo>
                <a:lnTo>
                  <a:pt x="894548" y="140422"/>
                </a:lnTo>
                <a:close/>
              </a:path>
              <a:path w="1366777" h="164737">
                <a:moveTo>
                  <a:pt x="1183802" y="152073"/>
                </a:moveTo>
                <a:lnTo>
                  <a:pt x="1189071" y="148527"/>
                </a:lnTo>
                <a:lnTo>
                  <a:pt x="1194238" y="144981"/>
                </a:lnTo>
                <a:lnTo>
                  <a:pt x="1199101" y="140219"/>
                </a:lnTo>
                <a:lnTo>
                  <a:pt x="1203559" y="134039"/>
                </a:lnTo>
                <a:lnTo>
                  <a:pt x="1209593" y="123598"/>
                </a:lnTo>
                <a:lnTo>
                  <a:pt x="1214399" y="110838"/>
                </a:lnTo>
                <a:lnTo>
                  <a:pt x="1216039" y="104601"/>
                </a:lnTo>
                <a:lnTo>
                  <a:pt x="1218001" y="92286"/>
                </a:lnTo>
                <a:lnTo>
                  <a:pt x="1218655" y="78721"/>
                </a:lnTo>
                <a:lnTo>
                  <a:pt x="1218654" y="78379"/>
                </a:lnTo>
                <a:lnTo>
                  <a:pt x="1217926" y="64836"/>
                </a:lnTo>
                <a:lnTo>
                  <a:pt x="1215825" y="52312"/>
                </a:lnTo>
                <a:lnTo>
                  <a:pt x="1212373" y="40829"/>
                </a:lnTo>
                <a:lnTo>
                  <a:pt x="1209146" y="33485"/>
                </a:lnTo>
                <a:lnTo>
                  <a:pt x="1202280" y="22711"/>
                </a:lnTo>
                <a:lnTo>
                  <a:pt x="1193528" y="13677"/>
                </a:lnTo>
                <a:lnTo>
                  <a:pt x="1182613" y="6538"/>
                </a:lnTo>
                <a:lnTo>
                  <a:pt x="1170226" y="2228"/>
                </a:lnTo>
                <a:lnTo>
                  <a:pt x="1156661" y="432"/>
                </a:lnTo>
                <a:lnTo>
                  <a:pt x="1141858" y="0"/>
                </a:lnTo>
                <a:lnTo>
                  <a:pt x="1086945" y="0"/>
                </a:lnTo>
                <a:lnTo>
                  <a:pt x="1086945" y="159165"/>
                </a:lnTo>
                <a:lnTo>
                  <a:pt x="1144391" y="159165"/>
                </a:lnTo>
                <a:lnTo>
                  <a:pt x="1152597" y="140422"/>
                </a:lnTo>
                <a:lnTo>
                  <a:pt x="1108019" y="140422"/>
                </a:lnTo>
                <a:lnTo>
                  <a:pt x="1108019" y="18743"/>
                </a:lnTo>
                <a:lnTo>
                  <a:pt x="1144285" y="18761"/>
                </a:lnTo>
                <a:lnTo>
                  <a:pt x="1158729" y="19692"/>
                </a:lnTo>
                <a:lnTo>
                  <a:pt x="1168808" y="21985"/>
                </a:lnTo>
                <a:lnTo>
                  <a:pt x="1180134" y="29245"/>
                </a:lnTo>
                <a:lnTo>
                  <a:pt x="1188665" y="40019"/>
                </a:lnTo>
                <a:lnTo>
                  <a:pt x="1193438" y="50908"/>
                </a:lnTo>
                <a:lnTo>
                  <a:pt x="1196013" y="63433"/>
                </a:lnTo>
                <a:lnTo>
                  <a:pt x="1196872" y="78417"/>
                </a:lnTo>
                <a:lnTo>
                  <a:pt x="1196743" y="84708"/>
                </a:lnTo>
                <a:lnTo>
                  <a:pt x="1195455" y="97780"/>
                </a:lnTo>
                <a:lnTo>
                  <a:pt x="1192718" y="109116"/>
                </a:lnTo>
                <a:lnTo>
                  <a:pt x="1189982" y="117525"/>
                </a:lnTo>
                <a:lnTo>
                  <a:pt x="1186031" y="124211"/>
                </a:lnTo>
                <a:lnTo>
                  <a:pt x="1181067" y="129277"/>
                </a:lnTo>
                <a:lnTo>
                  <a:pt x="1177521" y="132823"/>
                </a:lnTo>
                <a:lnTo>
                  <a:pt x="1172759" y="135559"/>
                </a:lnTo>
                <a:lnTo>
                  <a:pt x="1166781" y="137484"/>
                </a:lnTo>
                <a:lnTo>
                  <a:pt x="1160804" y="139409"/>
                </a:lnTo>
                <a:lnTo>
                  <a:pt x="1170023" y="156531"/>
                </a:lnTo>
                <a:lnTo>
                  <a:pt x="1177419" y="154707"/>
                </a:lnTo>
                <a:lnTo>
                  <a:pt x="1183802" y="152073"/>
                </a:lnTo>
                <a:close/>
              </a:path>
              <a:path w="1366777" h="164737">
                <a:moveTo>
                  <a:pt x="1144391" y="159165"/>
                </a:moveTo>
                <a:lnTo>
                  <a:pt x="1144806" y="159165"/>
                </a:lnTo>
                <a:lnTo>
                  <a:pt x="1158263" y="158513"/>
                </a:lnTo>
                <a:lnTo>
                  <a:pt x="1170023" y="156531"/>
                </a:lnTo>
                <a:lnTo>
                  <a:pt x="1160804" y="139409"/>
                </a:lnTo>
                <a:lnTo>
                  <a:pt x="1152597" y="140422"/>
                </a:lnTo>
                <a:lnTo>
                  <a:pt x="1144391" y="159165"/>
                </a:lnTo>
                <a:close/>
              </a:path>
              <a:path w="1366777" h="164737">
                <a:moveTo>
                  <a:pt x="1269008" y="140422"/>
                </a:moveTo>
                <a:lnTo>
                  <a:pt x="1269008" y="86218"/>
                </a:lnTo>
                <a:lnTo>
                  <a:pt x="1357051" y="86218"/>
                </a:lnTo>
                <a:lnTo>
                  <a:pt x="1357051" y="67475"/>
                </a:lnTo>
                <a:lnTo>
                  <a:pt x="1269008" y="67475"/>
                </a:lnTo>
                <a:lnTo>
                  <a:pt x="1269008" y="18743"/>
                </a:lnTo>
                <a:lnTo>
                  <a:pt x="1363028" y="18743"/>
                </a:lnTo>
                <a:lnTo>
                  <a:pt x="1363028" y="0"/>
                </a:lnTo>
                <a:lnTo>
                  <a:pt x="1247935" y="0"/>
                </a:lnTo>
                <a:lnTo>
                  <a:pt x="1247935" y="159165"/>
                </a:lnTo>
                <a:lnTo>
                  <a:pt x="1366777" y="159165"/>
                </a:lnTo>
                <a:lnTo>
                  <a:pt x="1366777" y="140422"/>
                </a:lnTo>
                <a:lnTo>
                  <a:pt x="1269008" y="140422"/>
                </a:lnTo>
                <a:close/>
              </a:path>
              <a:path w="1366777" h="164737">
                <a:moveTo>
                  <a:pt x="549065" y="159165"/>
                </a:moveTo>
                <a:lnTo>
                  <a:pt x="549065" y="17527"/>
                </a:lnTo>
                <a:lnTo>
                  <a:pt x="601524" y="17551"/>
                </a:lnTo>
                <a:lnTo>
                  <a:pt x="615616" y="19565"/>
                </a:lnTo>
                <a:lnTo>
                  <a:pt x="625456" y="24822"/>
                </a:lnTo>
                <a:lnTo>
                  <a:pt x="630927" y="29685"/>
                </a:lnTo>
                <a:lnTo>
                  <a:pt x="633663" y="35865"/>
                </a:lnTo>
                <a:lnTo>
                  <a:pt x="633663" y="48529"/>
                </a:lnTo>
                <a:lnTo>
                  <a:pt x="632244" y="53291"/>
                </a:lnTo>
                <a:lnTo>
                  <a:pt x="629408" y="57648"/>
                </a:lnTo>
                <a:lnTo>
                  <a:pt x="626571" y="62105"/>
                </a:lnTo>
                <a:lnTo>
                  <a:pt x="622417" y="65246"/>
                </a:lnTo>
                <a:lnTo>
                  <a:pt x="617047" y="67273"/>
                </a:lnTo>
                <a:lnTo>
                  <a:pt x="611576" y="69198"/>
                </a:lnTo>
                <a:lnTo>
                  <a:pt x="604079" y="70211"/>
                </a:lnTo>
                <a:lnTo>
                  <a:pt x="594454" y="70211"/>
                </a:lnTo>
                <a:lnTo>
                  <a:pt x="588578" y="90068"/>
                </a:lnTo>
                <a:lnTo>
                  <a:pt x="591719" y="91487"/>
                </a:lnTo>
                <a:lnTo>
                  <a:pt x="594859" y="93513"/>
                </a:lnTo>
                <a:lnTo>
                  <a:pt x="598101" y="95539"/>
                </a:lnTo>
                <a:lnTo>
                  <a:pt x="601647" y="99085"/>
                </a:lnTo>
                <a:lnTo>
                  <a:pt x="605599" y="104151"/>
                </a:lnTo>
                <a:lnTo>
                  <a:pt x="612718" y="113936"/>
                </a:lnTo>
                <a:lnTo>
                  <a:pt x="620796" y="126035"/>
                </a:lnTo>
                <a:lnTo>
                  <a:pt x="641869" y="159165"/>
                </a:lnTo>
                <a:lnTo>
                  <a:pt x="668414" y="159165"/>
                </a:lnTo>
                <a:lnTo>
                  <a:pt x="640654" y="115904"/>
                </a:lnTo>
                <a:lnTo>
                  <a:pt x="631563" y="103438"/>
                </a:lnTo>
                <a:lnTo>
                  <a:pt x="623227" y="94729"/>
                </a:lnTo>
                <a:lnTo>
                  <a:pt x="620289" y="92095"/>
                </a:lnTo>
                <a:lnTo>
                  <a:pt x="616034" y="89460"/>
                </a:lnTo>
                <a:lnTo>
                  <a:pt x="610462" y="86725"/>
                </a:lnTo>
                <a:lnTo>
                  <a:pt x="623699" y="83951"/>
                </a:lnTo>
                <a:lnTo>
                  <a:pt x="635469" y="78956"/>
                </a:lnTo>
                <a:lnTo>
                  <a:pt x="644402" y="71933"/>
                </a:lnTo>
                <a:lnTo>
                  <a:pt x="647802" y="67853"/>
                </a:lnTo>
                <a:lnTo>
                  <a:pt x="653459" y="56551"/>
                </a:lnTo>
                <a:lnTo>
                  <a:pt x="655344" y="43362"/>
                </a:lnTo>
                <a:lnTo>
                  <a:pt x="655344" y="34649"/>
                </a:lnTo>
                <a:lnTo>
                  <a:pt x="653115" y="26645"/>
                </a:lnTo>
                <a:lnTo>
                  <a:pt x="648759" y="19351"/>
                </a:lnTo>
                <a:lnTo>
                  <a:pt x="644301" y="12157"/>
                </a:lnTo>
                <a:lnTo>
                  <a:pt x="638425" y="7092"/>
                </a:lnTo>
                <a:lnTo>
                  <a:pt x="631029" y="4255"/>
                </a:lnTo>
                <a:lnTo>
                  <a:pt x="625574" y="2567"/>
                </a:lnTo>
                <a:lnTo>
                  <a:pt x="613660" y="641"/>
                </a:lnTo>
                <a:lnTo>
                  <a:pt x="598608" y="0"/>
                </a:lnTo>
                <a:lnTo>
                  <a:pt x="527991" y="0"/>
                </a:lnTo>
                <a:lnTo>
                  <a:pt x="527991" y="159165"/>
                </a:lnTo>
                <a:lnTo>
                  <a:pt x="549065" y="159165"/>
                </a:lnTo>
                <a:close/>
              </a:path>
              <a:path w="1366777" h="164737">
                <a:moveTo>
                  <a:pt x="0" y="0"/>
                </a:moveTo>
                <a:lnTo>
                  <a:pt x="0" y="159165"/>
                </a:lnTo>
                <a:lnTo>
                  <a:pt x="21073" y="159165"/>
                </a:lnTo>
                <a:lnTo>
                  <a:pt x="21073" y="0"/>
                </a:lnTo>
                <a:lnTo>
                  <a:pt x="0" y="0"/>
                </a:lnTo>
                <a:close/>
              </a:path>
              <a:path w="1366777" h="164737">
                <a:moveTo>
                  <a:pt x="58205" y="159165"/>
                </a:moveTo>
                <a:lnTo>
                  <a:pt x="78407" y="159165"/>
                </a:lnTo>
                <a:lnTo>
                  <a:pt x="78407" y="34041"/>
                </a:lnTo>
                <a:lnTo>
                  <a:pt x="162063" y="159165"/>
                </a:lnTo>
                <a:lnTo>
                  <a:pt x="183683" y="159165"/>
                </a:lnTo>
                <a:lnTo>
                  <a:pt x="183683" y="0"/>
                </a:lnTo>
                <a:lnTo>
                  <a:pt x="163471" y="0"/>
                </a:lnTo>
                <a:lnTo>
                  <a:pt x="163471" y="125022"/>
                </a:lnTo>
                <a:lnTo>
                  <a:pt x="79825" y="0"/>
                </a:lnTo>
                <a:lnTo>
                  <a:pt x="58205" y="0"/>
                </a:lnTo>
                <a:lnTo>
                  <a:pt x="58205" y="159165"/>
                </a:lnTo>
                <a:close/>
              </a:path>
            </a:pathLst>
          </a:custGeom>
          <a:solidFill>
            <a:srgbClr val="FFFFFF"/>
          </a:solidFill>
        </p:spPr>
        <p:txBody>
          <a:bodyPr wrap="square" lIns="0" tIns="0" rIns="0" bIns="0" rtlCol="0">
            <a:noAutofit/>
          </a:bodyPr>
          <a:lstStyle/>
          <a:p>
            <a:endParaRPr/>
          </a:p>
        </p:txBody>
      </p:sp>
      <p:sp>
        <p:nvSpPr>
          <p:cNvPr id="329" name="object 329"/>
          <p:cNvSpPr/>
          <p:nvPr/>
        </p:nvSpPr>
        <p:spPr>
          <a:xfrm>
            <a:off x="535286" y="634939"/>
            <a:ext cx="1195251" cy="288240"/>
          </a:xfrm>
          <a:custGeom>
            <a:avLst/>
            <a:gdLst/>
            <a:ahLst/>
            <a:cxnLst/>
            <a:rect l="l" t="t" r="r" b="b"/>
            <a:pathLst>
              <a:path w="1195251" h="288240">
                <a:moveTo>
                  <a:pt x="1186391" y="206725"/>
                </a:moveTo>
                <a:lnTo>
                  <a:pt x="1181350" y="195497"/>
                </a:lnTo>
                <a:lnTo>
                  <a:pt x="1177425" y="183427"/>
                </a:lnTo>
                <a:lnTo>
                  <a:pt x="1174620" y="170513"/>
                </a:lnTo>
                <a:lnTo>
                  <a:pt x="1172936" y="156752"/>
                </a:lnTo>
                <a:lnTo>
                  <a:pt x="1173894" y="248525"/>
                </a:lnTo>
                <a:lnTo>
                  <a:pt x="1175860" y="250625"/>
                </a:lnTo>
                <a:lnTo>
                  <a:pt x="1185203" y="259432"/>
                </a:lnTo>
                <a:lnTo>
                  <a:pt x="1195251" y="267069"/>
                </a:lnTo>
                <a:lnTo>
                  <a:pt x="1192548" y="217112"/>
                </a:lnTo>
                <a:lnTo>
                  <a:pt x="1186391" y="206725"/>
                </a:lnTo>
                <a:close/>
              </a:path>
              <a:path w="1195251" h="288240">
                <a:moveTo>
                  <a:pt x="1172374" y="142144"/>
                </a:moveTo>
                <a:lnTo>
                  <a:pt x="1172957" y="127420"/>
                </a:lnTo>
                <a:lnTo>
                  <a:pt x="1174676" y="113719"/>
                </a:lnTo>
                <a:lnTo>
                  <a:pt x="1177528" y="100842"/>
                </a:lnTo>
                <a:lnTo>
                  <a:pt x="1181512" y="88788"/>
                </a:lnTo>
                <a:lnTo>
                  <a:pt x="1186625" y="77556"/>
                </a:lnTo>
                <a:lnTo>
                  <a:pt x="1192867" y="67142"/>
                </a:lnTo>
                <a:lnTo>
                  <a:pt x="1200236" y="57546"/>
                </a:lnTo>
                <a:lnTo>
                  <a:pt x="1212147" y="45900"/>
                </a:lnTo>
                <a:lnTo>
                  <a:pt x="1222586" y="38494"/>
                </a:lnTo>
                <a:lnTo>
                  <a:pt x="1233878" y="32734"/>
                </a:lnTo>
                <a:lnTo>
                  <a:pt x="1246024" y="28620"/>
                </a:lnTo>
                <a:lnTo>
                  <a:pt x="1259024" y="26151"/>
                </a:lnTo>
                <a:lnTo>
                  <a:pt x="1272878" y="25328"/>
                </a:lnTo>
                <a:lnTo>
                  <a:pt x="1275172" y="25348"/>
                </a:lnTo>
                <a:lnTo>
                  <a:pt x="1289362" y="26409"/>
                </a:lnTo>
                <a:lnTo>
                  <a:pt x="1302522" y="29087"/>
                </a:lnTo>
                <a:lnTo>
                  <a:pt x="1314650" y="33381"/>
                </a:lnTo>
                <a:lnTo>
                  <a:pt x="1325742" y="39287"/>
                </a:lnTo>
                <a:lnTo>
                  <a:pt x="1335797" y="46802"/>
                </a:lnTo>
                <a:lnTo>
                  <a:pt x="1344812" y="55925"/>
                </a:lnTo>
                <a:lnTo>
                  <a:pt x="1352439" y="66359"/>
                </a:lnTo>
                <a:lnTo>
                  <a:pt x="1358057" y="76600"/>
                </a:lnTo>
                <a:lnTo>
                  <a:pt x="1362658" y="87839"/>
                </a:lnTo>
                <a:lnTo>
                  <a:pt x="1366239" y="100076"/>
                </a:lnTo>
                <a:lnTo>
                  <a:pt x="1368800" y="113308"/>
                </a:lnTo>
                <a:lnTo>
                  <a:pt x="1370337" y="127534"/>
                </a:lnTo>
                <a:lnTo>
                  <a:pt x="1370850" y="142752"/>
                </a:lnTo>
                <a:lnTo>
                  <a:pt x="1370849" y="143285"/>
                </a:lnTo>
                <a:lnTo>
                  <a:pt x="1370271" y="158321"/>
                </a:lnTo>
                <a:lnTo>
                  <a:pt x="1368610" y="172383"/>
                </a:lnTo>
                <a:lnTo>
                  <a:pt x="1365865" y="185467"/>
                </a:lnTo>
                <a:lnTo>
                  <a:pt x="1362033" y="197570"/>
                </a:lnTo>
                <a:lnTo>
                  <a:pt x="1357113" y="208689"/>
                </a:lnTo>
                <a:lnTo>
                  <a:pt x="1351103" y="218819"/>
                </a:lnTo>
                <a:lnTo>
                  <a:pt x="1344001" y="227958"/>
                </a:lnTo>
                <a:lnTo>
                  <a:pt x="1332320" y="239003"/>
                </a:lnTo>
                <a:lnTo>
                  <a:pt x="1321957" y="245969"/>
                </a:lnTo>
                <a:lnTo>
                  <a:pt x="1310589" y="251387"/>
                </a:lnTo>
                <a:lnTo>
                  <a:pt x="1298214" y="255256"/>
                </a:lnTo>
                <a:lnTo>
                  <a:pt x="1284834" y="257578"/>
                </a:lnTo>
                <a:lnTo>
                  <a:pt x="1270447" y="258352"/>
                </a:lnTo>
                <a:lnTo>
                  <a:pt x="1268793" y="258341"/>
                </a:lnTo>
                <a:lnTo>
                  <a:pt x="1255072" y="257289"/>
                </a:lnTo>
                <a:lnTo>
                  <a:pt x="1242228" y="254531"/>
                </a:lnTo>
                <a:lnTo>
                  <a:pt x="1230262" y="250067"/>
                </a:lnTo>
                <a:lnTo>
                  <a:pt x="1219173" y="243897"/>
                </a:lnTo>
                <a:lnTo>
                  <a:pt x="1208962" y="236021"/>
                </a:lnTo>
                <a:lnTo>
                  <a:pt x="1199628" y="226438"/>
                </a:lnTo>
                <a:lnTo>
                  <a:pt x="1192548" y="217112"/>
                </a:lnTo>
                <a:lnTo>
                  <a:pt x="1195251" y="267069"/>
                </a:lnTo>
                <a:lnTo>
                  <a:pt x="1206004" y="273533"/>
                </a:lnTo>
                <a:lnTo>
                  <a:pt x="1217467" y="278825"/>
                </a:lnTo>
                <a:lnTo>
                  <a:pt x="1229640" y="282942"/>
                </a:lnTo>
                <a:lnTo>
                  <a:pt x="1242526" y="285885"/>
                </a:lnTo>
                <a:lnTo>
                  <a:pt x="1256128" y="287651"/>
                </a:lnTo>
                <a:lnTo>
                  <a:pt x="1270447" y="288240"/>
                </a:lnTo>
                <a:lnTo>
                  <a:pt x="1275978" y="288157"/>
                </a:lnTo>
                <a:lnTo>
                  <a:pt x="1290081" y="287146"/>
                </a:lnTo>
                <a:lnTo>
                  <a:pt x="1303474" y="284984"/>
                </a:lnTo>
                <a:lnTo>
                  <a:pt x="1316158" y="281673"/>
                </a:lnTo>
                <a:lnTo>
                  <a:pt x="1328131" y="277213"/>
                </a:lnTo>
                <a:lnTo>
                  <a:pt x="1339395" y="271607"/>
                </a:lnTo>
                <a:lnTo>
                  <a:pt x="1349948" y="264855"/>
                </a:lnTo>
                <a:lnTo>
                  <a:pt x="1359791" y="256958"/>
                </a:lnTo>
                <a:lnTo>
                  <a:pt x="1368925" y="247917"/>
                </a:lnTo>
                <a:lnTo>
                  <a:pt x="1377354" y="237652"/>
                </a:lnTo>
                <a:lnTo>
                  <a:pt x="1383998" y="227680"/>
                </a:lnTo>
                <a:lnTo>
                  <a:pt x="1389756" y="217004"/>
                </a:lnTo>
                <a:lnTo>
                  <a:pt x="1394628" y="205626"/>
                </a:lnTo>
                <a:lnTo>
                  <a:pt x="1398615" y="193545"/>
                </a:lnTo>
                <a:lnTo>
                  <a:pt x="1401715" y="180761"/>
                </a:lnTo>
                <a:lnTo>
                  <a:pt x="1403930" y="167275"/>
                </a:lnTo>
                <a:lnTo>
                  <a:pt x="1405259" y="153085"/>
                </a:lnTo>
                <a:lnTo>
                  <a:pt x="1405702" y="138193"/>
                </a:lnTo>
                <a:lnTo>
                  <a:pt x="1405520" y="129228"/>
                </a:lnTo>
                <a:lnTo>
                  <a:pt x="1404444" y="115136"/>
                </a:lnTo>
                <a:lnTo>
                  <a:pt x="1402401" y="101701"/>
                </a:lnTo>
                <a:lnTo>
                  <a:pt x="1399390" y="88920"/>
                </a:lnTo>
                <a:lnTo>
                  <a:pt x="1395413" y="76796"/>
                </a:lnTo>
                <a:lnTo>
                  <a:pt x="1390470" y="65326"/>
                </a:lnTo>
                <a:lnTo>
                  <a:pt x="1384559" y="54513"/>
                </a:lnTo>
                <a:lnTo>
                  <a:pt x="1377681" y="44354"/>
                </a:lnTo>
                <a:lnTo>
                  <a:pt x="1369836" y="34852"/>
                </a:lnTo>
                <a:lnTo>
                  <a:pt x="1359857" y="25008"/>
                </a:lnTo>
                <a:lnTo>
                  <a:pt x="1349862" y="17123"/>
                </a:lnTo>
                <a:lnTo>
                  <a:pt x="1339165" y="10446"/>
                </a:lnTo>
                <a:lnTo>
                  <a:pt x="1327766" y="4977"/>
                </a:lnTo>
                <a:lnTo>
                  <a:pt x="1315669" y="720"/>
                </a:lnTo>
                <a:lnTo>
                  <a:pt x="1302875" y="-2323"/>
                </a:lnTo>
                <a:lnTo>
                  <a:pt x="1289388" y="-4151"/>
                </a:lnTo>
                <a:lnTo>
                  <a:pt x="1275208" y="-4761"/>
                </a:lnTo>
                <a:lnTo>
                  <a:pt x="1267178" y="-4595"/>
                </a:lnTo>
                <a:lnTo>
                  <a:pt x="1253043" y="-3428"/>
                </a:lnTo>
                <a:lnTo>
                  <a:pt x="1239640" y="-1146"/>
                </a:lnTo>
                <a:lnTo>
                  <a:pt x="1226969" y="2250"/>
                </a:lnTo>
                <a:lnTo>
                  <a:pt x="1215031" y="6763"/>
                </a:lnTo>
                <a:lnTo>
                  <a:pt x="1203825" y="12391"/>
                </a:lnTo>
                <a:lnTo>
                  <a:pt x="1193352" y="19134"/>
                </a:lnTo>
                <a:lnTo>
                  <a:pt x="1183611" y="26993"/>
                </a:lnTo>
                <a:lnTo>
                  <a:pt x="1174603" y="35966"/>
                </a:lnTo>
                <a:lnTo>
                  <a:pt x="1166390" y="45976"/>
                </a:lnTo>
                <a:lnTo>
                  <a:pt x="1159654" y="56012"/>
                </a:lnTo>
                <a:lnTo>
                  <a:pt x="1153814" y="66720"/>
                </a:lnTo>
                <a:lnTo>
                  <a:pt x="1148870" y="78100"/>
                </a:lnTo>
                <a:lnTo>
                  <a:pt x="1144823" y="90152"/>
                </a:lnTo>
                <a:lnTo>
                  <a:pt x="1141674" y="102876"/>
                </a:lnTo>
                <a:lnTo>
                  <a:pt x="1139424" y="116273"/>
                </a:lnTo>
                <a:lnTo>
                  <a:pt x="1138073" y="130341"/>
                </a:lnTo>
                <a:lnTo>
                  <a:pt x="1137623" y="145082"/>
                </a:lnTo>
                <a:lnTo>
                  <a:pt x="1137816" y="154268"/>
                </a:lnTo>
                <a:lnTo>
                  <a:pt x="1138916" y="168294"/>
                </a:lnTo>
                <a:lnTo>
                  <a:pt x="1140987" y="181677"/>
                </a:lnTo>
                <a:lnTo>
                  <a:pt x="1144032" y="194418"/>
                </a:lnTo>
                <a:lnTo>
                  <a:pt x="1148052" y="206518"/>
                </a:lnTo>
                <a:lnTo>
                  <a:pt x="1153047" y="217978"/>
                </a:lnTo>
                <a:lnTo>
                  <a:pt x="1159018" y="228798"/>
                </a:lnTo>
                <a:lnTo>
                  <a:pt x="1165967" y="238980"/>
                </a:lnTo>
                <a:lnTo>
                  <a:pt x="1173894" y="248525"/>
                </a:lnTo>
                <a:lnTo>
                  <a:pt x="1172936" y="156752"/>
                </a:lnTo>
                <a:lnTo>
                  <a:pt x="1172374" y="142144"/>
                </a:lnTo>
                <a:close/>
              </a:path>
              <a:path w="1195251" h="288240">
                <a:moveTo>
                  <a:pt x="273438" y="283478"/>
                </a:moveTo>
                <a:lnTo>
                  <a:pt x="310003" y="283478"/>
                </a:lnTo>
                <a:lnTo>
                  <a:pt x="414975" y="0"/>
                </a:lnTo>
                <a:lnTo>
                  <a:pt x="379201" y="0"/>
                </a:lnTo>
                <a:lnTo>
                  <a:pt x="299131" y="224412"/>
                </a:lnTo>
                <a:lnTo>
                  <a:pt x="298779" y="225397"/>
                </a:lnTo>
                <a:lnTo>
                  <a:pt x="294913" y="238055"/>
                </a:lnTo>
                <a:lnTo>
                  <a:pt x="292607" y="249943"/>
                </a:lnTo>
                <a:lnTo>
                  <a:pt x="291759" y="249531"/>
                </a:lnTo>
                <a:lnTo>
                  <a:pt x="289356" y="236325"/>
                </a:lnTo>
                <a:lnTo>
                  <a:pt x="286082" y="224817"/>
                </a:lnTo>
                <a:lnTo>
                  <a:pt x="207604" y="0"/>
                </a:lnTo>
                <a:lnTo>
                  <a:pt x="170644" y="0"/>
                </a:lnTo>
                <a:lnTo>
                  <a:pt x="273438" y="283478"/>
                </a:lnTo>
                <a:close/>
              </a:path>
              <a:path w="1195251" h="288240">
                <a:moveTo>
                  <a:pt x="33210" y="253489"/>
                </a:moveTo>
                <a:lnTo>
                  <a:pt x="33210" y="154201"/>
                </a:lnTo>
                <a:lnTo>
                  <a:pt x="135609" y="154201"/>
                </a:lnTo>
                <a:lnTo>
                  <a:pt x="135609" y="124414"/>
                </a:lnTo>
                <a:lnTo>
                  <a:pt x="33210" y="124414"/>
                </a:lnTo>
                <a:lnTo>
                  <a:pt x="33210" y="30090"/>
                </a:lnTo>
                <a:lnTo>
                  <a:pt x="143907" y="30090"/>
                </a:lnTo>
                <a:lnTo>
                  <a:pt x="143907" y="0"/>
                </a:lnTo>
                <a:lnTo>
                  <a:pt x="0" y="0"/>
                </a:lnTo>
                <a:lnTo>
                  <a:pt x="0" y="283478"/>
                </a:lnTo>
                <a:lnTo>
                  <a:pt x="150239" y="283478"/>
                </a:lnTo>
                <a:lnTo>
                  <a:pt x="150239" y="253489"/>
                </a:lnTo>
                <a:lnTo>
                  <a:pt x="33210" y="253489"/>
                </a:lnTo>
                <a:close/>
              </a:path>
              <a:path w="1195251" h="288240">
                <a:moveTo>
                  <a:pt x="489107" y="253489"/>
                </a:moveTo>
                <a:lnTo>
                  <a:pt x="489107" y="154201"/>
                </a:lnTo>
                <a:lnTo>
                  <a:pt x="591536" y="154201"/>
                </a:lnTo>
                <a:lnTo>
                  <a:pt x="591536" y="124414"/>
                </a:lnTo>
                <a:lnTo>
                  <a:pt x="489107" y="124414"/>
                </a:lnTo>
                <a:lnTo>
                  <a:pt x="489107" y="30090"/>
                </a:lnTo>
                <a:lnTo>
                  <a:pt x="599844" y="30090"/>
                </a:lnTo>
                <a:lnTo>
                  <a:pt x="599844" y="0"/>
                </a:lnTo>
                <a:lnTo>
                  <a:pt x="455916" y="0"/>
                </a:lnTo>
                <a:lnTo>
                  <a:pt x="455916" y="283478"/>
                </a:lnTo>
                <a:lnTo>
                  <a:pt x="606125" y="283478"/>
                </a:lnTo>
                <a:lnTo>
                  <a:pt x="606125" y="253489"/>
                </a:lnTo>
                <a:lnTo>
                  <a:pt x="489107" y="253489"/>
                </a:lnTo>
                <a:close/>
              </a:path>
              <a:path w="1195251" h="288240">
                <a:moveTo>
                  <a:pt x="855782" y="220159"/>
                </a:moveTo>
                <a:lnTo>
                  <a:pt x="856458" y="232376"/>
                </a:lnTo>
                <a:lnTo>
                  <a:pt x="857488" y="241433"/>
                </a:lnTo>
                <a:lnTo>
                  <a:pt x="856677" y="241433"/>
                </a:lnTo>
                <a:lnTo>
                  <a:pt x="854955" y="237988"/>
                </a:lnTo>
                <a:lnTo>
                  <a:pt x="851105" y="231605"/>
                </a:lnTo>
                <a:lnTo>
                  <a:pt x="845228" y="222386"/>
                </a:lnTo>
                <a:lnTo>
                  <a:pt x="703286" y="0"/>
                </a:lnTo>
                <a:lnTo>
                  <a:pt x="660126" y="0"/>
                </a:lnTo>
                <a:lnTo>
                  <a:pt x="660126" y="283478"/>
                </a:lnTo>
                <a:lnTo>
                  <a:pt x="693358" y="283478"/>
                </a:lnTo>
                <a:lnTo>
                  <a:pt x="693357" y="77298"/>
                </a:lnTo>
                <a:lnTo>
                  <a:pt x="693172" y="60360"/>
                </a:lnTo>
                <a:lnTo>
                  <a:pt x="692666" y="47839"/>
                </a:lnTo>
                <a:lnTo>
                  <a:pt x="691838" y="39715"/>
                </a:lnTo>
                <a:lnTo>
                  <a:pt x="692952" y="39715"/>
                </a:lnTo>
                <a:lnTo>
                  <a:pt x="695384" y="45996"/>
                </a:lnTo>
                <a:lnTo>
                  <a:pt x="698423" y="51873"/>
                </a:lnTo>
                <a:lnTo>
                  <a:pt x="702071" y="57546"/>
                </a:lnTo>
                <a:lnTo>
                  <a:pt x="847964" y="283478"/>
                </a:lnTo>
                <a:lnTo>
                  <a:pt x="888692" y="283478"/>
                </a:lnTo>
                <a:lnTo>
                  <a:pt x="888692" y="0"/>
                </a:lnTo>
                <a:lnTo>
                  <a:pt x="855461" y="0"/>
                </a:lnTo>
                <a:lnTo>
                  <a:pt x="855478" y="204764"/>
                </a:lnTo>
                <a:lnTo>
                  <a:pt x="855782" y="220159"/>
                </a:lnTo>
                <a:close/>
              </a:path>
              <a:path w="1195251" h="288240">
                <a:moveTo>
                  <a:pt x="1015437" y="283478"/>
                </a:moveTo>
                <a:lnTo>
                  <a:pt x="1048669" y="283478"/>
                </a:lnTo>
                <a:lnTo>
                  <a:pt x="1048669" y="30090"/>
                </a:lnTo>
                <a:lnTo>
                  <a:pt x="1130531" y="30090"/>
                </a:lnTo>
                <a:lnTo>
                  <a:pt x="1130531" y="0"/>
                </a:lnTo>
                <a:lnTo>
                  <a:pt x="933879" y="0"/>
                </a:lnTo>
                <a:lnTo>
                  <a:pt x="933879" y="30090"/>
                </a:lnTo>
                <a:lnTo>
                  <a:pt x="1015437" y="30090"/>
                </a:lnTo>
                <a:lnTo>
                  <a:pt x="1015437" y="283478"/>
                </a:lnTo>
                <a:close/>
              </a:path>
            </a:pathLst>
          </a:custGeom>
          <a:solidFill>
            <a:srgbClr val="FFFFFF"/>
          </a:solidFill>
        </p:spPr>
        <p:txBody>
          <a:bodyPr wrap="square" lIns="0" tIns="0" rIns="0" bIns="0" rtlCol="0">
            <a:noAutofit/>
          </a:bodyPr>
          <a:lstStyle/>
          <a:p>
            <a:endParaRPr/>
          </a:p>
        </p:txBody>
      </p:sp>
      <p:sp>
        <p:nvSpPr>
          <p:cNvPr id="330" name="object 330"/>
          <p:cNvSpPr/>
          <p:nvPr/>
        </p:nvSpPr>
        <p:spPr>
          <a:xfrm>
            <a:off x="2905708" y="1974422"/>
            <a:ext cx="888733" cy="504547"/>
          </a:xfrm>
          <a:prstGeom prst="rect">
            <a:avLst/>
          </a:prstGeom>
          <a:blipFill>
            <a:blip r:embed="rId4" cstate="print"/>
            <a:stretch>
              <a:fillRect/>
            </a:stretch>
          </a:blipFill>
        </p:spPr>
        <p:txBody>
          <a:bodyPr wrap="square" lIns="0" tIns="0" rIns="0" bIns="0" rtlCol="0">
            <a:noAutofit/>
          </a:bodyPr>
          <a:lstStyle/>
          <a:p>
            <a:endParaRPr/>
          </a:p>
        </p:txBody>
      </p:sp>
      <p:sp>
        <p:nvSpPr>
          <p:cNvPr id="331" name="object 331"/>
          <p:cNvSpPr/>
          <p:nvPr/>
        </p:nvSpPr>
        <p:spPr>
          <a:xfrm>
            <a:off x="417011" y="1135536"/>
            <a:ext cx="1660752" cy="1660752"/>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txBox="1"/>
          <p:nvPr/>
        </p:nvSpPr>
        <p:spPr>
          <a:xfrm>
            <a:off x="5636345" y="1838255"/>
            <a:ext cx="2098432" cy="754997"/>
          </a:xfrm>
          <a:prstGeom prst="rect">
            <a:avLst/>
          </a:prstGeom>
        </p:spPr>
        <p:txBody>
          <a:bodyPr wrap="square" lIns="0" tIns="0" rIns="0" bIns="0" rtlCol="0">
            <a:noAutofit/>
          </a:bodyPr>
          <a:lstStyle/>
          <a:p>
            <a:pPr>
              <a:lnSpc>
                <a:spcPts val="750"/>
              </a:lnSpc>
              <a:spcBef>
                <a:spcPts val="6"/>
              </a:spcBef>
            </a:pPr>
            <a:endParaRPr sz="750"/>
          </a:p>
          <a:p>
            <a:pPr marL="180644">
              <a:lnSpc>
                <a:spcPct val="95825"/>
              </a:lnSpc>
              <a:spcBef>
                <a:spcPts val="1000"/>
              </a:spcBef>
            </a:pPr>
            <a:r>
              <a:rPr sz="2200" spc="0" dirty="0">
                <a:solidFill>
                  <a:srgbClr val="333333"/>
                </a:solidFill>
                <a:latin typeface="Arial"/>
                <a:cs typeface="Arial"/>
              </a:rPr>
              <a:t>No.</a:t>
            </a:r>
            <a:r>
              <a:rPr sz="2200" spc="44" dirty="0">
                <a:solidFill>
                  <a:srgbClr val="333333"/>
                </a:solidFill>
                <a:latin typeface="Arial"/>
                <a:cs typeface="Arial"/>
              </a:rPr>
              <a:t> </a:t>
            </a:r>
            <a:r>
              <a:rPr sz="2200" spc="9" dirty="0">
                <a:solidFill>
                  <a:srgbClr val="333333"/>
                </a:solidFill>
                <a:latin typeface="Arial"/>
                <a:cs typeface="Arial"/>
              </a:rPr>
              <a:t>d</a:t>
            </a:r>
            <a:r>
              <a:rPr sz="2200" spc="0" dirty="0">
                <a:solidFill>
                  <a:srgbClr val="333333"/>
                </a:solidFill>
                <a:latin typeface="Arial"/>
                <a:cs typeface="Arial"/>
              </a:rPr>
              <a:t>e</a:t>
            </a:r>
            <a:r>
              <a:rPr sz="2200" spc="44" dirty="0">
                <a:solidFill>
                  <a:srgbClr val="333333"/>
                </a:solidFill>
                <a:latin typeface="Arial"/>
                <a:cs typeface="Arial"/>
              </a:rPr>
              <a:t> </a:t>
            </a:r>
            <a:r>
              <a:rPr sz="2200" b="1" spc="0" dirty="0">
                <a:solidFill>
                  <a:srgbClr val="333333"/>
                </a:solidFill>
                <a:latin typeface="Arial"/>
                <a:cs typeface="Arial"/>
              </a:rPr>
              <a:t>c</a:t>
            </a:r>
            <a:r>
              <a:rPr sz="2200" b="1" spc="4" dirty="0">
                <a:solidFill>
                  <a:srgbClr val="333333"/>
                </a:solidFill>
                <a:latin typeface="Arial"/>
                <a:cs typeface="Arial"/>
              </a:rPr>
              <a:t>a</a:t>
            </a:r>
            <a:r>
              <a:rPr sz="2200" b="1" spc="0" dirty="0">
                <a:solidFill>
                  <a:srgbClr val="333333"/>
                </a:solidFill>
                <a:latin typeface="Arial"/>
                <a:cs typeface="Arial"/>
              </a:rPr>
              <a:t>sos</a:t>
            </a:r>
            <a:endParaRPr sz="2200">
              <a:latin typeface="Arial"/>
              <a:cs typeface="Arial"/>
            </a:endParaRPr>
          </a:p>
        </p:txBody>
      </p:sp>
      <p:graphicFrame>
        <p:nvGraphicFramePr>
          <p:cNvPr id="138" name="Objeto 137"/>
          <p:cNvGraphicFramePr>
            <a:graphicFrameLocks noChangeAspect="1"/>
          </p:cNvGraphicFramePr>
          <p:nvPr>
            <p:extLst>
              <p:ext uri="{D42A27DB-BD31-4B8C-83A1-F6EECF244321}">
                <p14:modId xmlns:p14="http://schemas.microsoft.com/office/powerpoint/2010/main" val="1330792784"/>
              </p:ext>
            </p:extLst>
          </p:nvPr>
        </p:nvGraphicFramePr>
        <p:xfrm>
          <a:off x="3521075" y="1973263"/>
          <a:ext cx="2314575" cy="485775"/>
        </p:xfrm>
        <a:graphic>
          <a:graphicData uri="http://schemas.openxmlformats.org/presentationml/2006/ole">
            <mc:AlternateContent xmlns:mc="http://schemas.openxmlformats.org/markup-compatibility/2006">
              <mc:Choice xmlns:v="urn:schemas-microsoft-com:vml" Requires="v">
                <p:oleObj name="Macro-Enabled Worksheet" r:id="rId6" imgW="2314637" imgH="485848" progId="Excel.SheetMacroEnabled.12">
                  <p:link updateAutomatic="1"/>
                </p:oleObj>
              </mc:Choice>
              <mc:Fallback>
                <p:oleObj name="Macro-Enabled Worksheet" r:id="rId6" imgW="2314637" imgH="485848" progId="Excel.SheetMacroEnabled.12">
                  <p:link updateAutomatic="1"/>
                  <p:pic>
                    <p:nvPicPr>
                      <p:cNvPr id="138" name="Objeto 137"/>
                      <p:cNvPicPr/>
                      <p:nvPr/>
                    </p:nvPicPr>
                    <p:blipFill>
                      <a:blip r:embed="rId7"/>
                      <a:stretch>
                        <a:fillRect/>
                      </a:stretch>
                    </p:blipFill>
                    <p:spPr>
                      <a:xfrm>
                        <a:off x="3521075" y="1973263"/>
                        <a:ext cx="2314575" cy="485775"/>
                      </a:xfrm>
                      <a:prstGeom prst="rect">
                        <a:avLst/>
                      </a:prstGeom>
                    </p:spPr>
                  </p:pic>
                </p:oleObj>
              </mc:Fallback>
            </mc:AlternateContent>
          </a:graphicData>
        </a:graphic>
      </p:graphicFrame>
      <p:sp>
        <p:nvSpPr>
          <p:cNvPr id="63" name="object 171">
            <a:extLst>
              <a:ext uri="{FF2B5EF4-FFF2-40B4-BE49-F238E27FC236}">
                <a16:creationId xmlns:a16="http://schemas.microsoft.com/office/drawing/2014/main" id="{3C8B631C-F27E-4544-A6FC-DDFFECA54FDB}"/>
              </a:ext>
            </a:extLst>
          </p:cNvPr>
          <p:cNvSpPr/>
          <p:nvPr/>
        </p:nvSpPr>
        <p:spPr>
          <a:xfrm>
            <a:off x="-4863" y="3117850"/>
            <a:ext cx="7943395" cy="813974"/>
          </a:xfrm>
          <a:custGeom>
            <a:avLst/>
            <a:gdLst/>
            <a:ahLst/>
            <a:cxnLst/>
            <a:rect l="l" t="t" r="r" b="b"/>
            <a:pathLst>
              <a:path w="7934165" h="1060158">
                <a:moveTo>
                  <a:pt x="7904986" y="0"/>
                </a:moveTo>
                <a:lnTo>
                  <a:pt x="4863" y="0"/>
                </a:lnTo>
                <a:lnTo>
                  <a:pt x="4863" y="1060158"/>
                </a:lnTo>
                <a:lnTo>
                  <a:pt x="7904986" y="1060158"/>
                </a:lnTo>
                <a:lnTo>
                  <a:pt x="7904986" y="0"/>
                </a:lnTo>
                <a:close/>
              </a:path>
            </a:pathLst>
          </a:custGeom>
          <a:solidFill>
            <a:srgbClr val="FA9951"/>
          </a:solidFill>
        </p:spPr>
        <p:txBody>
          <a:bodyPr wrap="square" lIns="0" tIns="0" rIns="0" bIns="0" rtlCol="0">
            <a:noAutofit/>
          </a:bodyPr>
          <a:lstStyle/>
          <a:p>
            <a:pPr algn="ctr"/>
            <a:endParaRPr lang="es-ES" sz="400" b="1" dirty="0">
              <a:solidFill>
                <a:srgbClr val="FFFFFF"/>
              </a:solidFill>
              <a:latin typeface="Arial"/>
              <a:cs typeface="Arial"/>
            </a:endParaRPr>
          </a:p>
          <a:p>
            <a:pPr algn="ctr"/>
            <a:r>
              <a:rPr lang="es-ES" sz="2200" b="1" i="1" dirty="0">
                <a:solidFill>
                  <a:srgbClr val="FFFFFF"/>
                </a:solidFill>
                <a:latin typeface="Arial"/>
                <a:cs typeface="Arial"/>
              </a:rPr>
              <a:t>Proporción e</a:t>
            </a:r>
            <a:r>
              <a:rPr lang="es-ES" sz="2200" dirty="0">
                <a:solidFill>
                  <a:srgbClr val="FFFFFF"/>
                </a:solidFill>
                <a:latin typeface="Arial"/>
                <a:cs typeface="Arial"/>
              </a:rPr>
              <a:t> </a:t>
            </a:r>
            <a:r>
              <a:rPr lang="es-ES" sz="2200" b="1" i="1" dirty="0">
                <a:solidFill>
                  <a:srgbClr val="FFFFFF"/>
                </a:solidFill>
                <a:latin typeface="Arial"/>
                <a:cs typeface="Arial"/>
              </a:rPr>
              <a:t>incidencia de Morbilidad por EDA</a:t>
            </a:r>
            <a:r>
              <a:rPr lang="es-ES" sz="2200" dirty="0">
                <a:solidFill>
                  <a:srgbClr val="FFFFFF"/>
                </a:solidFill>
                <a:latin typeface="Arial"/>
                <a:cs typeface="Arial"/>
              </a:rPr>
              <a:t> por 1000</a:t>
            </a:r>
          </a:p>
          <a:p>
            <a:pPr algn="ctr"/>
            <a:r>
              <a:rPr lang="es-ES" sz="2200" dirty="0">
                <a:solidFill>
                  <a:srgbClr val="FFFFFF"/>
                </a:solidFill>
                <a:latin typeface="Arial"/>
                <a:cs typeface="Arial"/>
              </a:rPr>
              <a:t>habitantes, según principales UPGD notificadoras</a:t>
            </a:r>
            <a:endParaRPr sz="2200" dirty="0"/>
          </a:p>
        </p:txBody>
      </p:sp>
      <p:sp>
        <p:nvSpPr>
          <p:cNvPr id="64" name="Rectángulo 63">
            <a:extLst>
              <a:ext uri="{FF2B5EF4-FFF2-40B4-BE49-F238E27FC236}">
                <a16:creationId xmlns:a16="http://schemas.microsoft.com/office/drawing/2014/main" id="{879244C4-E48F-4061-A7B3-E5594FB29DE4}"/>
              </a:ext>
            </a:extLst>
          </p:cNvPr>
          <p:cNvSpPr/>
          <p:nvPr/>
        </p:nvSpPr>
        <p:spPr>
          <a:xfrm>
            <a:off x="603250" y="10661650"/>
            <a:ext cx="6781800" cy="4656659"/>
          </a:xfrm>
          <a:prstGeom prst="rect">
            <a:avLst/>
          </a:prstGeom>
        </p:spPr>
        <p:txBody>
          <a:bodyPr wrap="square">
            <a:spAutoFit/>
          </a:bodyPr>
          <a:lstStyle/>
          <a:p>
            <a:pPr algn="just">
              <a:lnSpc>
                <a:spcPct val="107000"/>
              </a:lnSpc>
              <a:spcAft>
                <a:spcPts val="800"/>
              </a:spcAft>
            </a:pPr>
            <a:r>
              <a:rPr lang="es-ES" sz="900" b="1" kern="100" dirty="0">
                <a:effectLst/>
                <a:ea typeface="Calibri" panose="020F0502020204030204" pitchFamily="34" charset="0"/>
                <a:cs typeface="Calibri" panose="020F0502020204030204" pitchFamily="34" charset="0"/>
              </a:rPr>
              <a:t>Ficha Técnica:</a:t>
            </a:r>
            <a:r>
              <a:rPr lang="es-ES" sz="900" kern="100" dirty="0">
                <a:effectLst/>
                <a:ea typeface="Calibri" panose="020F0502020204030204" pitchFamily="34" charset="0"/>
                <a:cs typeface="Calibri" panose="020F0502020204030204" pitchFamily="34" charset="0"/>
              </a:rPr>
              <a:t> Este informe corresponde a la información notificada al Sivigila durante la vigencia 2024.</a:t>
            </a:r>
            <a:r>
              <a:rPr lang="es-CO" sz="900" kern="100" dirty="0">
                <a:effectLst/>
                <a:ea typeface="Calibri" panose="020F0502020204030204" pitchFamily="34" charset="0"/>
                <a:cs typeface="Calibri" panose="020F0502020204030204" pitchFamily="34" charset="0"/>
              </a:rPr>
              <a:t>  </a:t>
            </a:r>
            <a:r>
              <a:rPr lang="es-ES" sz="900" kern="100" dirty="0">
                <a:effectLst/>
                <a:ea typeface="Calibri" panose="020F0502020204030204" pitchFamily="34" charset="0"/>
                <a:cs typeface="Calibri" panose="020F0502020204030204" pitchFamily="34" charset="0"/>
              </a:rPr>
              <a:t>Las variables de estudio incluyeron las definidas en la ficha de datos colectivos código 998.</a:t>
            </a:r>
            <a:r>
              <a:rPr lang="es-CO" sz="900" kern="100" dirty="0">
                <a:effectLst/>
                <a:ea typeface="Calibri" panose="020F0502020204030204" pitchFamily="34" charset="0"/>
                <a:cs typeface="Calibri" panose="020F0502020204030204" pitchFamily="34" charset="0"/>
              </a:rPr>
              <a:t>  </a:t>
            </a:r>
            <a:r>
              <a:rPr lang="es-ES" sz="900" kern="100" dirty="0">
                <a:effectLst/>
                <a:ea typeface="Calibri" panose="020F0502020204030204" pitchFamily="34" charset="0"/>
                <a:cs typeface="Calibri" panose="020F0502020204030204" pitchFamily="34" charset="0"/>
              </a:rPr>
              <a:t>El plan de análisis incluyó la descripción de los casos por sexo, tipo de consulta, grupo de edad y UPGD notificadora, para el análisis de indicadores de la vigilancia.</a:t>
            </a:r>
            <a:r>
              <a:rPr lang="es-CO" sz="900" kern="100" dirty="0">
                <a:ea typeface="Calibri" panose="020F0502020204030204" pitchFamily="34" charset="0"/>
                <a:cs typeface="Calibri" panose="020F0502020204030204" pitchFamily="34" charset="0"/>
              </a:rPr>
              <a:t>  </a:t>
            </a:r>
            <a:r>
              <a:rPr lang="es-ES" sz="900" kern="100" dirty="0">
                <a:effectLst/>
                <a:ea typeface="Calibri" panose="020F0502020204030204" pitchFamily="34" charset="0"/>
                <a:cs typeface="Calibri" panose="020F0502020204030204" pitchFamily="34" charset="0"/>
              </a:rPr>
              <a:t>La tasa de incidencia se calculó con base en la notificación de casos de las UPGD, sobre el total de la población del distrito de Cartagena, en el periodo referido.</a:t>
            </a:r>
            <a:r>
              <a:rPr lang="es-CO" sz="900" kern="100" dirty="0">
                <a:ea typeface="Calibri" panose="020F0502020204030204" pitchFamily="34" charset="0"/>
                <a:cs typeface="Calibri" panose="020F0502020204030204" pitchFamily="34" charset="0"/>
              </a:rPr>
              <a:t>  </a:t>
            </a:r>
            <a:r>
              <a:rPr lang="es-ES" sz="900" kern="100" dirty="0">
                <a:effectLst/>
                <a:ea typeface="Calibri" panose="020F0502020204030204" pitchFamily="34" charset="0"/>
                <a:cs typeface="Calibri" panose="020F0502020204030204" pitchFamily="34" charset="0"/>
              </a:rPr>
              <a:t>El canal endémico se realizó con la metodología de </a:t>
            </a:r>
            <a:r>
              <a:rPr lang="es-ES" sz="900" kern="100" dirty="0" err="1">
                <a:effectLst/>
                <a:ea typeface="Calibri" panose="020F0502020204030204" pitchFamily="34" charset="0"/>
                <a:cs typeface="Calibri" panose="020F0502020204030204" pitchFamily="34" charset="0"/>
              </a:rPr>
              <a:t>Bortman</a:t>
            </a:r>
            <a:r>
              <a:rPr lang="es-ES" sz="900" kern="100" dirty="0">
                <a:effectLst/>
                <a:ea typeface="Calibri" panose="020F0502020204030204" pitchFamily="34" charset="0"/>
                <a:cs typeface="Calibri" panose="020F0502020204030204" pitchFamily="34" charset="0"/>
              </a:rPr>
              <a:t> con los datos de la morbilidad por enfermedad diarreica aguda mediante el cálculo de la media geométrica de los años 2017 a 2024 y el intervalo de confianza.</a:t>
            </a:r>
            <a:endParaRPr lang="es-CO" sz="900" kern="100" dirty="0">
              <a:effectLst/>
              <a:ea typeface="Calibri" panose="020F0502020204030204" pitchFamily="34" charset="0"/>
              <a:cs typeface="Calibri" panose="020F0502020204030204" pitchFamily="34" charset="0"/>
            </a:endParaRPr>
          </a:p>
          <a:p>
            <a:pPr algn="just">
              <a:lnSpc>
                <a:spcPct val="107000"/>
              </a:lnSpc>
              <a:spcAft>
                <a:spcPts val="800"/>
              </a:spcAft>
            </a:pPr>
            <a:r>
              <a:rPr lang="es-CO" sz="900" kern="100" dirty="0">
                <a:effectLst/>
                <a:ea typeface="Calibri" panose="020F0502020204030204" pitchFamily="34" charset="0"/>
                <a:cs typeface="Calibri" panose="020F0502020204030204" pitchFamily="34" charset="0"/>
              </a:rPr>
              <a:t>Los comportamientos inusuales se definieron mediante la metodología </a:t>
            </a:r>
            <a:r>
              <a:rPr lang="es-CO" sz="900" kern="100" dirty="0" err="1">
                <a:effectLst/>
                <a:ea typeface="Calibri" panose="020F0502020204030204" pitchFamily="34" charset="0"/>
                <a:cs typeface="Calibri" panose="020F0502020204030204" pitchFamily="34" charset="0"/>
              </a:rPr>
              <a:t>Morbidity</a:t>
            </a:r>
            <a:r>
              <a:rPr lang="es-CO" sz="900" kern="100" dirty="0">
                <a:effectLst/>
                <a:ea typeface="Calibri" panose="020F0502020204030204" pitchFamily="34" charset="0"/>
                <a:cs typeface="Calibri" panose="020F0502020204030204" pitchFamily="34" charset="0"/>
              </a:rPr>
              <a:t> and </a:t>
            </a:r>
            <a:r>
              <a:rPr lang="es-CO" sz="900" kern="100" dirty="0" err="1">
                <a:effectLst/>
                <a:ea typeface="Calibri" panose="020F0502020204030204" pitchFamily="34" charset="0"/>
                <a:cs typeface="Calibri" panose="020F0502020204030204" pitchFamily="34" charset="0"/>
              </a:rPr>
              <a:t>Mortality</a:t>
            </a:r>
            <a:r>
              <a:rPr lang="es-CO" sz="900" kern="100" dirty="0">
                <a:effectLst/>
                <a:ea typeface="Calibri" panose="020F0502020204030204" pitchFamily="34" charset="0"/>
                <a:cs typeface="Calibri" panose="020F0502020204030204" pitchFamily="34" charset="0"/>
              </a:rPr>
              <a:t> </a:t>
            </a:r>
            <a:r>
              <a:rPr lang="es-CO" sz="900" kern="100" dirty="0" err="1">
                <a:effectLst/>
                <a:ea typeface="Calibri" panose="020F0502020204030204" pitchFamily="34" charset="0"/>
                <a:cs typeface="Calibri" panose="020F0502020204030204" pitchFamily="34" charset="0"/>
              </a:rPr>
              <a:t>Weekly</a:t>
            </a:r>
            <a:r>
              <a:rPr lang="es-CO" sz="900" kern="100" dirty="0">
                <a:effectLst/>
                <a:ea typeface="Calibri" panose="020F0502020204030204" pitchFamily="34" charset="0"/>
                <a:cs typeface="Calibri" panose="020F0502020204030204" pitchFamily="34" charset="0"/>
              </a:rPr>
              <a:t> </a:t>
            </a:r>
            <a:r>
              <a:rPr lang="es-CO" sz="900" kern="100" dirty="0" err="1">
                <a:effectLst/>
                <a:ea typeface="Calibri" panose="020F0502020204030204" pitchFamily="34" charset="0"/>
                <a:cs typeface="Calibri" panose="020F0502020204030204" pitchFamily="34" charset="0"/>
              </a:rPr>
              <a:t>Report</a:t>
            </a:r>
            <a:r>
              <a:rPr lang="es-CO" sz="900" kern="100" dirty="0">
                <a:effectLst/>
                <a:ea typeface="Calibri" panose="020F0502020204030204" pitchFamily="34" charset="0"/>
                <a:cs typeface="Calibri" panose="020F0502020204030204" pitchFamily="34" charset="0"/>
              </a:rPr>
              <a:t> (MMWR), comparando el valor observado con el valor esperado, teniendo en cuenta un histórico de cinco años (2017 al 2023 exceptuando el año 2020 y 2021, teniendo en cuenta que en esa vigencia se presentó una notificación atípica del evento).  </a:t>
            </a:r>
            <a:r>
              <a:rPr lang="es-ES" sz="900" kern="100" dirty="0">
                <a:effectLst/>
                <a:ea typeface="Calibri" panose="020F0502020204030204" pitchFamily="34" charset="0"/>
                <a:cs typeface="Calibri" panose="020F0502020204030204" pitchFamily="34" charset="0"/>
              </a:rPr>
              <a:t>El análisis de los casos de morbilidad por enfermedad diarreica aguda (EDA) se realizó previa revisión y depuración de la base de datos.</a:t>
            </a:r>
            <a:endParaRPr lang="es-CO" sz="900" kern="100" dirty="0">
              <a:effectLst/>
              <a:ea typeface="Calibri" panose="020F0502020204030204" pitchFamily="34" charset="0"/>
              <a:cs typeface="Calibri" panose="020F0502020204030204" pitchFamily="34" charset="0"/>
            </a:endParaRPr>
          </a:p>
          <a:p>
            <a:pPr algn="just">
              <a:lnSpc>
                <a:spcPct val="107000"/>
              </a:lnSpc>
              <a:spcAft>
                <a:spcPts val="800"/>
              </a:spcAft>
            </a:pPr>
            <a:r>
              <a:rPr lang="es-ES" sz="900" b="1" kern="100" dirty="0">
                <a:effectLst/>
                <a:ea typeface="Calibri" panose="020F0502020204030204" pitchFamily="34" charset="0"/>
                <a:cs typeface="Calibri" panose="020F0502020204030204" pitchFamily="34" charset="0"/>
              </a:rPr>
              <a:t>Análisis del evento:</a:t>
            </a:r>
            <a:r>
              <a:rPr lang="es-ES" sz="900" kern="100" dirty="0">
                <a:effectLst/>
                <a:ea typeface="Calibri" panose="020F0502020204030204" pitchFamily="34" charset="0"/>
                <a:cs typeface="Calibri" panose="020F0502020204030204" pitchFamily="34" charset="0"/>
              </a:rPr>
              <a:t> El comportamiento epidemiológico de la enfermedad diarreica aguda a semana epidemiológica 40 del año 2024 en el Distrito de Cartagena, presenta una notificación de 45159 casos, en el mismo periodo del año 2023 se notificaron 37813 casos y para el año 2022 se notificaron 33406 casos.</a:t>
            </a:r>
            <a:r>
              <a:rPr lang="es-CO" sz="900" kern="100" dirty="0">
                <a:ea typeface="Calibri" panose="020F0502020204030204" pitchFamily="34" charset="0"/>
                <a:cs typeface="Calibri" panose="020F0502020204030204" pitchFamily="34" charset="0"/>
              </a:rPr>
              <a:t>  </a:t>
            </a:r>
            <a:r>
              <a:rPr lang="es-ES" sz="900" kern="100" dirty="0">
                <a:effectLst/>
                <a:ea typeface="Calibri" panose="020F0502020204030204" pitchFamily="34" charset="0"/>
                <a:cs typeface="Calibri" panose="020F0502020204030204" pitchFamily="34" charset="0"/>
              </a:rPr>
              <a:t>Si comparamos la notificación del evento con el año anterior aumentó en un 19,4 %; las semanas que más casos han notificado fue la 21 (n= </a:t>
            </a:r>
            <a:r>
              <a:rPr lang="es-CO" sz="900" kern="100" dirty="0">
                <a:effectLst/>
                <a:ea typeface="Calibri" panose="020F0502020204030204" pitchFamily="34" charset="0"/>
                <a:cs typeface="Calibri" panose="020F0502020204030204" pitchFamily="34" charset="0"/>
              </a:rPr>
              <a:t>1697) </a:t>
            </a:r>
            <a:r>
              <a:rPr lang="es-ES" sz="900" kern="100" dirty="0">
                <a:effectLst/>
                <a:ea typeface="Calibri" panose="020F0502020204030204" pitchFamily="34" charset="0"/>
                <a:cs typeface="Calibri" panose="020F0502020204030204" pitchFamily="34" charset="0"/>
              </a:rPr>
              <a:t>y 19 (n=</a:t>
            </a:r>
            <a:r>
              <a:rPr lang="es-CO" sz="900" kern="100" dirty="0">
                <a:effectLst/>
                <a:ea typeface="Calibri" panose="020F0502020204030204" pitchFamily="34" charset="0"/>
                <a:cs typeface="Calibri" panose="020F0502020204030204" pitchFamily="34" charset="0"/>
              </a:rPr>
              <a:t>1589</a:t>
            </a:r>
            <a:r>
              <a:rPr lang="es-ES" sz="900" kern="100" dirty="0">
                <a:effectLst/>
                <a:ea typeface="Calibri" panose="020F0502020204030204" pitchFamily="34" charset="0"/>
                <a:cs typeface="Calibri" panose="020F0502020204030204" pitchFamily="34" charset="0"/>
              </a:rPr>
              <a:t>).</a:t>
            </a:r>
            <a:endParaRPr lang="es-CO" sz="900" kern="100" dirty="0">
              <a:effectLst/>
              <a:ea typeface="Calibri" panose="020F0502020204030204" pitchFamily="34" charset="0"/>
              <a:cs typeface="Calibri" panose="020F0502020204030204" pitchFamily="34" charset="0"/>
            </a:endParaRPr>
          </a:p>
          <a:p>
            <a:pPr algn="just">
              <a:lnSpc>
                <a:spcPct val="107000"/>
              </a:lnSpc>
              <a:spcAft>
                <a:spcPts val="800"/>
              </a:spcAft>
            </a:pPr>
            <a:r>
              <a:rPr lang="es-CO" sz="900" kern="100" dirty="0">
                <a:effectLst/>
                <a:ea typeface="Calibri" panose="020F0502020204030204" pitchFamily="34" charset="0"/>
                <a:cs typeface="Calibri" panose="020F0502020204030204" pitchFamily="34" charset="0"/>
              </a:rPr>
              <a:t>La tasa de incidencia en el distrito de Cartagena 2024 a semana epidemiológica 40 del año 2024 es de 42,6 casos por cada 1.000 habitantes  De acuerdo con el comportamiento según sexo, se observa que el sexo femenino es quien registra el mayor número de casos con un 53,1 % (n=23961); al sexo masculino le correspondió un porcentaje de 46,9 % (n=21194).</a:t>
            </a:r>
          </a:p>
          <a:p>
            <a:pPr algn="just">
              <a:lnSpc>
                <a:spcPct val="107000"/>
              </a:lnSpc>
              <a:spcAft>
                <a:spcPts val="800"/>
              </a:spcAft>
            </a:pPr>
            <a:r>
              <a:rPr lang="es-CO" sz="900" kern="100" dirty="0">
                <a:effectLst/>
                <a:ea typeface="Calibri" panose="020F0502020204030204" pitchFamily="34" charset="0"/>
                <a:cs typeface="Calibri" panose="020F0502020204030204" pitchFamily="34" charset="0"/>
              </a:rPr>
              <a:t>De la misma manera podemos observar que la morbilidad por Enfermedad diarreica aguda (EDA), teniendo en cuenta los grupos de edad, el más afectado fue el comprendido de 1 a 4 años con un 11,9 % (n=5390), seguido del grupo de 30 a 34 con un 10,0 % (n=4535), le sigue los grupos de 25 a 29 años con un 9,9 % (n=4508).</a:t>
            </a:r>
          </a:p>
          <a:p>
            <a:pPr algn="just">
              <a:lnSpc>
                <a:spcPct val="107000"/>
              </a:lnSpc>
              <a:spcAft>
                <a:spcPts val="800"/>
              </a:spcAft>
            </a:pPr>
            <a:r>
              <a:rPr lang="es-CO" sz="900" kern="100" dirty="0">
                <a:effectLst/>
                <a:ea typeface="Calibri" panose="020F0502020204030204" pitchFamily="34" charset="0"/>
                <a:cs typeface="Calibri" panose="020F0502020204030204" pitchFamily="34" charset="0"/>
              </a:rPr>
              <a:t>Analizando el comportamiento del evento morbilidad por Enfermedad diarreica aguda (EDA) por UPGD se puede observar que a semana epidemiológica 40 del año 2024 quien ha notificado más casos ha sido </a:t>
            </a:r>
            <a:r>
              <a:rPr lang="es-CO" sz="900" kern="100" dirty="0">
                <a:solidFill>
                  <a:srgbClr val="000000"/>
                </a:solidFill>
                <a:effectLst/>
                <a:ea typeface="Calibri" panose="020F0502020204030204" pitchFamily="34" charset="0"/>
                <a:cs typeface="Calibri" panose="020F0502020204030204" pitchFamily="34" charset="0"/>
              </a:rPr>
              <a:t>Virrey Solís IPS SA</a:t>
            </a:r>
            <a:r>
              <a:rPr lang="es-CO" sz="900" kern="100" dirty="0">
                <a:effectLst/>
                <a:ea typeface="Calibri" panose="020F0502020204030204" pitchFamily="34" charset="0"/>
                <a:cs typeface="Calibri" panose="020F0502020204030204" pitchFamily="34" charset="0"/>
              </a:rPr>
              <a:t> </a:t>
            </a:r>
            <a:r>
              <a:rPr lang="es-CO" sz="900" kern="100" dirty="0">
                <a:solidFill>
                  <a:srgbClr val="000000"/>
                </a:solidFill>
                <a:effectLst/>
                <a:ea typeface="Calibri" panose="020F0502020204030204" pitchFamily="34" charset="0"/>
                <a:cs typeface="Calibri" panose="020F0502020204030204" pitchFamily="34" charset="0"/>
              </a:rPr>
              <a:t>Clínica Divina Providencia </a:t>
            </a:r>
            <a:r>
              <a:rPr lang="es-CO" sz="900" kern="100" dirty="0">
                <a:effectLst/>
                <a:ea typeface="Calibri" panose="020F0502020204030204" pitchFamily="34" charset="0"/>
                <a:cs typeface="Calibri" panose="020F0502020204030204" pitchFamily="34" charset="0"/>
              </a:rPr>
              <a:t>con un 7,6 % (n= 3427), le sigue</a:t>
            </a:r>
            <a:r>
              <a:rPr lang="es-CO" sz="900" kern="100" dirty="0">
                <a:solidFill>
                  <a:srgbClr val="000000"/>
                </a:solidFill>
                <a:effectLst/>
                <a:ea typeface="Calibri" panose="020F0502020204030204" pitchFamily="34" charset="0"/>
                <a:cs typeface="Calibri" panose="020F0502020204030204" pitchFamily="34" charset="0"/>
              </a:rPr>
              <a:t> IPS Salud Del Caribe SA con </a:t>
            </a:r>
            <a:r>
              <a:rPr lang="es-CO" sz="900" kern="100" dirty="0">
                <a:effectLst/>
                <a:ea typeface="Calibri" panose="020F0502020204030204" pitchFamily="34" charset="0"/>
                <a:cs typeface="Calibri" panose="020F0502020204030204" pitchFamily="34" charset="0"/>
              </a:rPr>
              <a:t>un 5,9 % (n=2675), </a:t>
            </a:r>
            <a:r>
              <a:rPr lang="es-CO" sz="900" kern="100" dirty="0">
                <a:solidFill>
                  <a:srgbClr val="000000"/>
                </a:solidFill>
                <a:effectLst/>
                <a:ea typeface="Calibri" panose="020F0502020204030204" pitchFamily="34" charset="0"/>
                <a:cs typeface="Calibri" panose="020F0502020204030204" pitchFamily="34" charset="0"/>
              </a:rPr>
              <a:t>EPS Sanitas Centro Médico Providencia S.A, </a:t>
            </a:r>
            <a:r>
              <a:rPr lang="es-CO" sz="900" kern="100" dirty="0">
                <a:effectLst/>
                <a:ea typeface="Calibri" panose="020F0502020204030204" pitchFamily="34" charset="0"/>
                <a:cs typeface="Calibri" panose="020F0502020204030204" pitchFamily="34" charset="0"/>
              </a:rPr>
              <a:t>siguiendo con un 5,0 % (n=2268).</a:t>
            </a:r>
          </a:p>
          <a:p>
            <a:pPr algn="just">
              <a:lnSpc>
                <a:spcPct val="107000"/>
              </a:lnSpc>
              <a:spcAft>
                <a:spcPts val="800"/>
              </a:spcAft>
            </a:pPr>
            <a:r>
              <a:rPr lang="es-CO" sz="900" kern="100" dirty="0">
                <a:effectLst/>
                <a:ea typeface="Calibri" panose="020F0502020204030204" pitchFamily="34" charset="0"/>
                <a:cs typeface="Calibri" panose="020F0502020204030204" pitchFamily="34" charset="0"/>
              </a:rPr>
              <a:t> De acuerdo con el comportamiento según servicios de atención se observa que el servicio ambulatorio registra el mayor número </a:t>
            </a:r>
            <a:r>
              <a:rPr lang="es-CO" sz="900" kern="100" dirty="0">
                <a:effectLst/>
                <a:ea typeface="Aptos" panose="020B0004020202020204" pitchFamily="34" charset="0"/>
                <a:cs typeface="Times New Roman" panose="02020603050405020304" pitchFamily="18" charset="0"/>
              </a:rPr>
              <a:t>de casos con un 97,9 % (n = 44189); mientras que el servicio de hospitalización un porcentaje de 2,1 % (n = 970).  El 85,3 % (n=157) del total de las UPGD del Distrito de Cartagena (184) han notificados casos de morbilidad por EDA.</a:t>
            </a:r>
          </a:p>
        </p:txBody>
      </p:sp>
      <p:sp>
        <p:nvSpPr>
          <p:cNvPr id="23" name="object 57">
            <a:extLst>
              <a:ext uri="{FF2B5EF4-FFF2-40B4-BE49-F238E27FC236}">
                <a16:creationId xmlns:a16="http://schemas.microsoft.com/office/drawing/2014/main" id="{3F6FFEA0-E436-4DB9-936B-7D09B1484DCB}"/>
              </a:ext>
            </a:extLst>
          </p:cNvPr>
          <p:cNvSpPr txBox="1"/>
          <p:nvPr/>
        </p:nvSpPr>
        <p:spPr>
          <a:xfrm>
            <a:off x="941388" y="7361832"/>
            <a:ext cx="5013700" cy="182866"/>
          </a:xfrm>
          <a:prstGeom prst="rect">
            <a:avLst/>
          </a:prstGeom>
        </p:spPr>
        <p:txBody>
          <a:bodyPr wrap="square" lIns="0" tIns="0" rIns="0" bIns="0" rtlCol="0">
            <a:noAutofit/>
          </a:bodyPr>
          <a:lstStyle/>
          <a:p>
            <a:pPr marL="12700">
              <a:lnSpc>
                <a:spcPct val="95825"/>
              </a:lnSpc>
              <a:spcBef>
                <a:spcPts val="25"/>
              </a:spcBef>
            </a:pPr>
            <a:r>
              <a:rPr lang="es-ES" sz="800" i="1" dirty="0">
                <a:solidFill>
                  <a:srgbClr val="404040"/>
                </a:solidFill>
                <a:latin typeface="Arial"/>
                <a:cs typeface="Arial"/>
              </a:rPr>
              <a:t>Fuente. Sistema de Vigilancia en Salud Pública - SIVIGILA, DANE.</a:t>
            </a:r>
            <a:endParaRPr sz="800" dirty="0">
              <a:latin typeface="Arial"/>
              <a:cs typeface="Arial"/>
            </a:endParaRPr>
          </a:p>
        </p:txBody>
      </p:sp>
      <p:sp>
        <p:nvSpPr>
          <p:cNvPr id="24" name="object 169">
            <a:extLst>
              <a:ext uri="{FF2B5EF4-FFF2-40B4-BE49-F238E27FC236}">
                <a16:creationId xmlns:a16="http://schemas.microsoft.com/office/drawing/2014/main" id="{A28F37F9-C548-4DD1-9306-357F0275C14D}"/>
              </a:ext>
            </a:extLst>
          </p:cNvPr>
          <p:cNvSpPr txBox="1"/>
          <p:nvPr/>
        </p:nvSpPr>
        <p:spPr>
          <a:xfrm>
            <a:off x="2660650" y="298450"/>
            <a:ext cx="5125750" cy="1247797"/>
          </a:xfrm>
          <a:prstGeom prst="rect">
            <a:avLst/>
          </a:prstGeom>
        </p:spPr>
        <p:txBody>
          <a:bodyPr wrap="square" lIns="0" tIns="0" rIns="0" bIns="0" rtlCol="0">
            <a:noAutofit/>
          </a:bodyPr>
          <a:lstStyle/>
          <a:p>
            <a:pPr marL="12700" marR="60728">
              <a:lnSpc>
                <a:spcPts val="3350"/>
              </a:lnSpc>
              <a:spcBef>
                <a:spcPts val="167"/>
              </a:spcBef>
            </a:pPr>
            <a:r>
              <a:rPr sz="3150" b="1" spc="0" dirty="0">
                <a:solidFill>
                  <a:srgbClr val="DE0924"/>
                </a:solidFill>
                <a:latin typeface="Arial"/>
                <a:cs typeface="Arial"/>
              </a:rPr>
              <a:t>EN</a:t>
            </a:r>
            <a:r>
              <a:rPr sz="3150" b="1" spc="-10" dirty="0">
                <a:solidFill>
                  <a:srgbClr val="DE0924"/>
                </a:solidFill>
                <a:latin typeface="Arial"/>
                <a:cs typeface="Arial"/>
              </a:rPr>
              <a:t>F</a:t>
            </a:r>
            <a:r>
              <a:rPr sz="3150" b="1" spc="0" dirty="0">
                <a:solidFill>
                  <a:srgbClr val="DE0924"/>
                </a:solidFill>
                <a:latin typeface="Arial"/>
                <a:cs typeface="Arial"/>
              </a:rPr>
              <a:t>ERM</a:t>
            </a:r>
            <a:r>
              <a:rPr sz="3150" b="1" spc="-10" dirty="0">
                <a:solidFill>
                  <a:srgbClr val="DE0924"/>
                </a:solidFill>
                <a:latin typeface="Arial"/>
                <a:cs typeface="Arial"/>
              </a:rPr>
              <a:t>E</a:t>
            </a:r>
            <a:r>
              <a:rPr sz="3150" b="1" spc="0" dirty="0">
                <a:solidFill>
                  <a:srgbClr val="DE0924"/>
                </a:solidFill>
                <a:latin typeface="Arial"/>
                <a:cs typeface="Arial"/>
              </a:rPr>
              <a:t>DAD</a:t>
            </a:r>
            <a:endParaRPr sz="3150" dirty="0">
              <a:latin typeface="Arial"/>
              <a:cs typeface="Arial"/>
            </a:endParaRPr>
          </a:p>
          <a:p>
            <a:pPr marL="12700">
              <a:lnSpc>
                <a:spcPct val="95825"/>
              </a:lnSpc>
              <a:spcBef>
                <a:spcPts val="37"/>
              </a:spcBef>
            </a:pPr>
            <a:r>
              <a:rPr sz="3150" b="1" spc="0" dirty="0">
                <a:solidFill>
                  <a:srgbClr val="DE0924"/>
                </a:solidFill>
                <a:latin typeface="Arial"/>
                <a:cs typeface="Arial"/>
              </a:rPr>
              <a:t>DIAR</a:t>
            </a:r>
            <a:r>
              <a:rPr sz="3150" b="1" spc="-14" dirty="0">
                <a:solidFill>
                  <a:srgbClr val="DE0924"/>
                </a:solidFill>
                <a:latin typeface="Arial"/>
                <a:cs typeface="Arial"/>
              </a:rPr>
              <a:t>R</a:t>
            </a:r>
            <a:r>
              <a:rPr sz="3150" b="1" spc="0" dirty="0">
                <a:solidFill>
                  <a:srgbClr val="DE0924"/>
                </a:solidFill>
                <a:latin typeface="Arial"/>
                <a:cs typeface="Arial"/>
              </a:rPr>
              <a:t>EICA</a:t>
            </a:r>
            <a:r>
              <a:rPr sz="3150" b="1" spc="-25" dirty="0">
                <a:solidFill>
                  <a:srgbClr val="DE0924"/>
                </a:solidFill>
                <a:latin typeface="Arial"/>
                <a:cs typeface="Arial"/>
              </a:rPr>
              <a:t> </a:t>
            </a:r>
            <a:r>
              <a:rPr sz="3150" b="1" spc="0" dirty="0">
                <a:solidFill>
                  <a:srgbClr val="DE0924"/>
                </a:solidFill>
                <a:latin typeface="Arial"/>
                <a:cs typeface="Arial"/>
              </a:rPr>
              <a:t>AGU</a:t>
            </a:r>
            <a:r>
              <a:rPr sz="3150" b="1" spc="-14" dirty="0">
                <a:solidFill>
                  <a:srgbClr val="DE0924"/>
                </a:solidFill>
                <a:latin typeface="Arial"/>
                <a:cs typeface="Arial"/>
              </a:rPr>
              <a:t>D</a:t>
            </a:r>
            <a:r>
              <a:rPr sz="3150" b="1" spc="0" dirty="0">
                <a:solidFill>
                  <a:srgbClr val="DE0924"/>
                </a:solidFill>
                <a:latin typeface="Arial"/>
                <a:cs typeface="Arial"/>
              </a:rPr>
              <a:t>A</a:t>
            </a:r>
            <a:r>
              <a:rPr sz="3150" b="1" spc="30" dirty="0">
                <a:solidFill>
                  <a:srgbClr val="DE0924"/>
                </a:solidFill>
                <a:latin typeface="Arial"/>
                <a:cs typeface="Arial"/>
              </a:rPr>
              <a:t> </a:t>
            </a:r>
            <a:r>
              <a:rPr sz="3150" b="1" spc="0" dirty="0">
                <a:solidFill>
                  <a:srgbClr val="DE0924"/>
                </a:solidFill>
                <a:latin typeface="Arial"/>
                <a:cs typeface="Arial"/>
              </a:rPr>
              <a:t>(EDA)</a:t>
            </a:r>
            <a:endParaRPr sz="3150" dirty="0">
              <a:latin typeface="Arial"/>
              <a:cs typeface="Arial"/>
            </a:endParaRPr>
          </a:p>
          <a:p>
            <a:pPr marL="32861" marR="60728">
              <a:lnSpc>
                <a:spcPct val="95825"/>
              </a:lnSpc>
              <a:spcBef>
                <a:spcPts val="1301"/>
              </a:spcBef>
            </a:pPr>
            <a:endParaRPr sz="1100" dirty="0">
              <a:latin typeface="Arial"/>
              <a:cs typeface="Arial"/>
            </a:endParaRPr>
          </a:p>
        </p:txBody>
      </p:sp>
      <p:graphicFrame>
        <p:nvGraphicFramePr>
          <p:cNvPr id="26" name="Objeto 25">
            <a:extLst>
              <a:ext uri="{FF2B5EF4-FFF2-40B4-BE49-F238E27FC236}">
                <a16:creationId xmlns:a16="http://schemas.microsoft.com/office/drawing/2014/main" id="{0C4F145F-F8F5-44DA-A5A0-C519CD1FEE62}"/>
              </a:ext>
            </a:extLst>
          </p:cNvPr>
          <p:cNvGraphicFramePr>
            <a:graphicFrameLocks noChangeAspect="1"/>
          </p:cNvGraphicFramePr>
          <p:nvPr>
            <p:extLst>
              <p:ext uri="{D42A27DB-BD31-4B8C-83A1-F6EECF244321}">
                <p14:modId xmlns:p14="http://schemas.microsoft.com/office/powerpoint/2010/main" val="2009049303"/>
              </p:ext>
            </p:extLst>
          </p:nvPr>
        </p:nvGraphicFramePr>
        <p:xfrm>
          <a:off x="2687638" y="969963"/>
          <a:ext cx="4333875" cy="533400"/>
        </p:xfrm>
        <a:graphic>
          <a:graphicData uri="http://schemas.openxmlformats.org/presentationml/2006/ole">
            <mc:AlternateContent xmlns:mc="http://schemas.openxmlformats.org/markup-compatibility/2006">
              <mc:Choice xmlns:v="urn:schemas-microsoft-com:vml" Requires="v">
                <p:oleObj name="Macro-Enabled Worksheet" r:id="rId8" imgW="4333681" imgH="533206" progId="Excel.SheetMacroEnabled.12">
                  <p:link updateAutomatic="1"/>
                </p:oleObj>
              </mc:Choice>
              <mc:Fallback>
                <p:oleObj name="Macro-Enabled Worksheet" r:id="rId8" imgW="4333681" imgH="533206" progId="Excel.SheetMacroEnabled.12">
                  <p:link updateAutomatic="1"/>
                  <p:pic>
                    <p:nvPicPr>
                      <p:cNvPr id="4" name="Objeto 3">
                        <a:extLst>
                          <a:ext uri="{FF2B5EF4-FFF2-40B4-BE49-F238E27FC236}">
                            <a16:creationId xmlns:a16="http://schemas.microsoft.com/office/drawing/2014/main" id="{01CE7382-B2BB-4CEA-BDC2-600912A202EF}"/>
                          </a:ext>
                        </a:extLst>
                      </p:cNvPr>
                      <p:cNvPicPr/>
                      <p:nvPr/>
                    </p:nvPicPr>
                    <p:blipFill>
                      <a:blip r:embed="rId9"/>
                      <a:stretch>
                        <a:fillRect/>
                      </a:stretch>
                    </p:blipFill>
                    <p:spPr>
                      <a:xfrm>
                        <a:off x="2687638" y="969963"/>
                        <a:ext cx="4333875" cy="533400"/>
                      </a:xfrm>
                      <a:prstGeom prst="rect">
                        <a:avLst/>
                      </a:prstGeom>
                    </p:spPr>
                  </p:pic>
                </p:oleObj>
              </mc:Fallback>
            </mc:AlternateContent>
          </a:graphicData>
        </a:graphic>
      </p:graphicFrame>
      <p:cxnSp>
        <p:nvCxnSpPr>
          <p:cNvPr id="29" name="Conector recto 28">
            <a:extLst>
              <a:ext uri="{FF2B5EF4-FFF2-40B4-BE49-F238E27FC236}">
                <a16:creationId xmlns:a16="http://schemas.microsoft.com/office/drawing/2014/main" id="{8EB49770-4A90-4037-ACED-A76A18A3D7B6}"/>
              </a:ext>
            </a:extLst>
          </p:cNvPr>
          <p:cNvCxnSpPr/>
          <p:nvPr/>
        </p:nvCxnSpPr>
        <p:spPr>
          <a:xfrm>
            <a:off x="-6350" y="10509250"/>
            <a:ext cx="7904986" cy="0"/>
          </a:xfrm>
          <a:prstGeom prst="line">
            <a:avLst/>
          </a:prstGeom>
          <a:ln w="12700" cap="flat" cmpd="sng" algn="ctr">
            <a:solidFill>
              <a:schemeClr val="accent1">
                <a:lumMod val="75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0" name="Conector recto 29">
            <a:extLst>
              <a:ext uri="{FF2B5EF4-FFF2-40B4-BE49-F238E27FC236}">
                <a16:creationId xmlns:a16="http://schemas.microsoft.com/office/drawing/2014/main" id="{2BB32369-84D1-49F6-AEF7-12BACB7A06D5}"/>
              </a:ext>
            </a:extLst>
          </p:cNvPr>
          <p:cNvCxnSpPr/>
          <p:nvPr/>
        </p:nvCxnSpPr>
        <p:spPr>
          <a:xfrm>
            <a:off x="-6350" y="15081250"/>
            <a:ext cx="7904986" cy="0"/>
          </a:xfrm>
          <a:prstGeom prst="line">
            <a:avLst/>
          </a:prstGeom>
          <a:ln w="12700" cap="flat" cmpd="sng" algn="ctr">
            <a:solidFill>
              <a:schemeClr val="accent1">
                <a:lumMod val="75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4" name="Objeto 3">
            <a:extLst>
              <a:ext uri="{FF2B5EF4-FFF2-40B4-BE49-F238E27FC236}">
                <a16:creationId xmlns:a16="http://schemas.microsoft.com/office/drawing/2014/main" id="{6E27BECE-140B-449F-9C16-390BBAA6EE08}"/>
              </a:ext>
            </a:extLst>
          </p:cNvPr>
          <p:cNvGraphicFramePr>
            <a:graphicFrameLocks noChangeAspect="1"/>
          </p:cNvGraphicFramePr>
          <p:nvPr>
            <p:extLst>
              <p:ext uri="{D42A27DB-BD31-4B8C-83A1-F6EECF244321}">
                <p14:modId xmlns:p14="http://schemas.microsoft.com/office/powerpoint/2010/main" val="1976216704"/>
              </p:ext>
            </p:extLst>
          </p:nvPr>
        </p:nvGraphicFramePr>
        <p:xfrm>
          <a:off x="947738" y="4124325"/>
          <a:ext cx="6016625" cy="3141663"/>
        </p:xfrm>
        <a:graphic>
          <a:graphicData uri="http://schemas.openxmlformats.org/presentationml/2006/ole">
            <mc:AlternateContent xmlns:mc="http://schemas.openxmlformats.org/markup-compatibility/2006">
              <mc:Choice xmlns:v="urn:schemas-microsoft-com:vml" Requires="v">
                <p:oleObj name="Macro-Enabled Worksheet" r:id="rId10" imgW="5219619" imgH="2723961" progId="Excel.SheetMacroEnabled.12">
                  <p:link updateAutomatic="1"/>
                </p:oleObj>
              </mc:Choice>
              <mc:Fallback>
                <p:oleObj name="Macro-Enabled Worksheet" r:id="rId10" imgW="5219619" imgH="2723961" progId="Excel.SheetMacroEnabled.12">
                  <p:link updateAutomatic="1"/>
                  <p:pic>
                    <p:nvPicPr>
                      <p:cNvPr id="0" name=""/>
                      <p:cNvPicPr/>
                      <p:nvPr/>
                    </p:nvPicPr>
                    <p:blipFill>
                      <a:blip r:embed="rId11"/>
                      <a:stretch>
                        <a:fillRect/>
                      </a:stretch>
                    </p:blipFill>
                    <p:spPr>
                      <a:xfrm>
                        <a:off x="947738" y="4124325"/>
                        <a:ext cx="6016625" cy="3141663"/>
                      </a:xfrm>
                      <a:prstGeom prst="rect">
                        <a:avLst/>
                      </a:prstGeom>
                    </p:spPr>
                  </p:pic>
                </p:oleObj>
              </mc:Fallback>
            </mc:AlternateContent>
          </a:graphicData>
        </a:graphic>
      </p:graphicFrame>
      <p:sp>
        <p:nvSpPr>
          <p:cNvPr id="33" name="CuadroTexto 32">
            <a:extLst>
              <a:ext uri="{FF2B5EF4-FFF2-40B4-BE49-F238E27FC236}">
                <a16:creationId xmlns:a16="http://schemas.microsoft.com/office/drawing/2014/main" id="{6ECF0BDE-8CA1-4940-A2B1-2A9113B654CF}"/>
              </a:ext>
            </a:extLst>
          </p:cNvPr>
          <p:cNvSpPr txBox="1"/>
          <p:nvPr/>
        </p:nvSpPr>
        <p:spPr>
          <a:xfrm>
            <a:off x="3422650" y="15351820"/>
            <a:ext cx="3816429" cy="3539430"/>
          </a:xfrm>
          <a:prstGeom prst="rect">
            <a:avLst/>
          </a:prstGeom>
          <a:noFill/>
          <a:ln>
            <a:noFill/>
          </a:ln>
        </p:spPr>
        <p:txBody>
          <a:bodyPr wrap="none" rtlCol="0">
            <a:spAutoFit/>
          </a:bodyPr>
          <a:lstStyle/>
          <a:p>
            <a:pPr algn="ctr"/>
            <a:r>
              <a:rPr lang="es-ES" sz="1400" b="1" dirty="0">
                <a:solidFill>
                  <a:srgbClr val="002060"/>
                </a:solidFill>
                <a:latin typeface="Arial Narrow" panose="020B0606020202030204" pitchFamily="34" charset="0"/>
                <a:cs typeface="Arial" panose="020B0604020202020204" pitchFamily="34" charset="0"/>
              </a:rPr>
              <a:t>PROGRAMA DE VIGILANCIA EN SALUD PÚBLICA</a:t>
            </a:r>
          </a:p>
          <a:p>
            <a:pPr algn="ctr"/>
            <a:r>
              <a:rPr lang="es-ES" sz="1400" b="1" dirty="0">
                <a:solidFill>
                  <a:srgbClr val="002060"/>
                </a:solidFill>
                <a:latin typeface="Arial Narrow" panose="020B0606020202030204" pitchFamily="34" charset="0"/>
                <a:cs typeface="Arial" panose="020B0604020202020204" pitchFamily="34" charset="0"/>
              </a:rPr>
              <a:t> DEPARTAMENTO ADMINISTRATIVO DISTRITAL DE </a:t>
            </a:r>
          </a:p>
          <a:p>
            <a:pPr algn="ctr"/>
            <a:r>
              <a:rPr lang="es-ES" sz="1400" b="1" dirty="0">
                <a:solidFill>
                  <a:srgbClr val="002060"/>
                </a:solidFill>
                <a:latin typeface="Arial Narrow" panose="020B0606020202030204" pitchFamily="34" charset="0"/>
                <a:cs typeface="Arial" panose="020B0604020202020204" pitchFamily="34" charset="0"/>
              </a:rPr>
              <a:t>SALUD DADIS</a:t>
            </a:r>
          </a:p>
          <a:p>
            <a:pPr algn="ctr"/>
            <a:endParaRPr lang="es-ES" sz="1400" dirty="0">
              <a:solidFill>
                <a:srgbClr val="002060"/>
              </a:solidFill>
              <a:latin typeface="Arial Narrow" panose="020B0606020202030204" pitchFamily="34" charset="0"/>
              <a:cs typeface="Arial" panose="020B0604020202020204" pitchFamily="34" charset="0"/>
            </a:endParaRPr>
          </a:p>
          <a:p>
            <a:pPr algn="ctr"/>
            <a:r>
              <a:rPr lang="es-ES" sz="1400" b="1" dirty="0">
                <a:solidFill>
                  <a:srgbClr val="002060"/>
                </a:solidFill>
                <a:latin typeface="Arial Narrow" panose="020B0606020202030204" pitchFamily="34" charset="0"/>
                <a:cs typeface="Arial" panose="020B0604020202020204" pitchFamily="34" charset="0"/>
              </a:rPr>
              <a:t>ALEX ALBERTO TEJADA NÚÑEZ</a:t>
            </a:r>
          </a:p>
          <a:p>
            <a:pPr algn="ctr"/>
            <a:r>
              <a:rPr lang="es-ES" sz="1400" dirty="0">
                <a:solidFill>
                  <a:srgbClr val="002060"/>
                </a:solidFill>
                <a:latin typeface="Arial Narrow" panose="020B0606020202030204" pitchFamily="34" charset="0"/>
                <a:cs typeface="Arial" panose="020B0604020202020204" pitchFamily="34" charset="0"/>
              </a:rPr>
              <a:t>Director DADIS</a:t>
            </a:r>
          </a:p>
          <a:p>
            <a:pPr algn="ctr"/>
            <a:endParaRPr lang="es-ES" sz="1400" dirty="0">
              <a:solidFill>
                <a:srgbClr val="002060"/>
              </a:solidFill>
              <a:latin typeface="Arial Narrow" panose="020B0606020202030204" pitchFamily="34" charset="0"/>
              <a:cs typeface="Arial" panose="020B0604020202020204" pitchFamily="34" charset="0"/>
            </a:endParaRPr>
          </a:p>
          <a:p>
            <a:pPr algn="ctr"/>
            <a:r>
              <a:rPr lang="es-ES" sz="1400" b="1" dirty="0">
                <a:solidFill>
                  <a:srgbClr val="002060"/>
                </a:solidFill>
                <a:latin typeface="Arial Narrow" panose="020B0606020202030204" pitchFamily="34" charset="0"/>
                <a:cs typeface="Arial" panose="020B0604020202020204" pitchFamily="34" charset="0"/>
              </a:rPr>
              <a:t>MÓNICA JURADO MÁRQUEZ</a:t>
            </a:r>
          </a:p>
          <a:p>
            <a:pPr algn="ctr"/>
            <a:r>
              <a:rPr lang="es-ES" sz="1400" dirty="0">
                <a:solidFill>
                  <a:srgbClr val="002060"/>
                </a:solidFill>
                <a:latin typeface="Arial Narrow" panose="020B0606020202030204" pitchFamily="34" charset="0"/>
                <a:cs typeface="Arial" panose="020B0604020202020204" pitchFamily="34" charset="0"/>
              </a:rPr>
              <a:t>Directora Operativa</a:t>
            </a:r>
          </a:p>
          <a:p>
            <a:pPr algn="ctr"/>
            <a:endParaRPr lang="es-ES" sz="1400" dirty="0">
              <a:solidFill>
                <a:srgbClr val="002060"/>
              </a:solidFill>
              <a:latin typeface="Arial Narrow" panose="020B0606020202030204" pitchFamily="34" charset="0"/>
              <a:cs typeface="Arial" panose="020B0604020202020204" pitchFamily="34" charset="0"/>
            </a:endParaRPr>
          </a:p>
          <a:p>
            <a:pPr algn="ctr"/>
            <a:r>
              <a:rPr lang="es-ES" sz="1400" b="1" dirty="0">
                <a:solidFill>
                  <a:srgbClr val="002060"/>
                </a:solidFill>
                <a:latin typeface="Arial Narrow" panose="020B0606020202030204" pitchFamily="34" charset="0"/>
                <a:cs typeface="Arial" panose="020B0604020202020204" pitchFamily="34" charset="0"/>
              </a:rPr>
              <a:t>EVA MASIEL PÉREZ TORRES</a:t>
            </a:r>
          </a:p>
          <a:p>
            <a:pPr algn="ctr"/>
            <a:r>
              <a:rPr lang="es-ES" sz="1400" dirty="0">
                <a:solidFill>
                  <a:srgbClr val="002060"/>
                </a:solidFill>
                <a:latin typeface="Arial Narrow" panose="020B0606020202030204" pitchFamily="34" charset="0"/>
                <a:cs typeface="Arial" panose="020B0604020202020204" pitchFamily="34" charset="0"/>
              </a:rPr>
              <a:t>Líder Programa de Vigilancia en Salud Pública</a:t>
            </a:r>
          </a:p>
          <a:p>
            <a:pPr algn="ctr"/>
            <a:endParaRPr lang="es-ES" sz="1400" dirty="0">
              <a:solidFill>
                <a:srgbClr val="002060"/>
              </a:solidFill>
              <a:latin typeface="Arial Narrow" panose="020B0606020202030204" pitchFamily="34" charset="0"/>
              <a:cs typeface="Arial" panose="020B0604020202020204" pitchFamily="34" charset="0"/>
            </a:endParaRPr>
          </a:p>
          <a:p>
            <a:pPr algn="ctr"/>
            <a:r>
              <a:rPr lang="es-ES" sz="1400" dirty="0">
                <a:solidFill>
                  <a:srgbClr val="002060"/>
                </a:solidFill>
                <a:latin typeface="Arial Narrow" panose="020B0606020202030204" pitchFamily="34" charset="0"/>
                <a:cs typeface="Arial" panose="020B0604020202020204" pitchFamily="34" charset="0"/>
              </a:rPr>
              <a:t>Elaborado por</a:t>
            </a:r>
          </a:p>
          <a:p>
            <a:pPr algn="ctr"/>
            <a:r>
              <a:rPr lang="es-ES" sz="1400" b="1" dirty="0">
                <a:solidFill>
                  <a:srgbClr val="002060"/>
                </a:solidFill>
                <a:latin typeface="Arial Narrow" panose="020B0606020202030204" pitchFamily="34" charset="0"/>
                <a:cs typeface="Arial" panose="020B0604020202020204" pitchFamily="34" charset="0"/>
              </a:rPr>
              <a:t>TATIANA PAOLA SÁNCHEZ TRUCCO</a:t>
            </a:r>
          </a:p>
          <a:p>
            <a:pPr algn="ctr"/>
            <a:r>
              <a:rPr lang="es-ES" sz="1400" dirty="0">
                <a:solidFill>
                  <a:srgbClr val="002060"/>
                </a:solidFill>
                <a:latin typeface="Arial Narrow" panose="020B0606020202030204" pitchFamily="34" charset="0"/>
                <a:cs typeface="Arial" panose="020B0604020202020204" pitchFamily="34" charset="0"/>
              </a:rPr>
              <a:t>Contratista, Referente Morbilidad por EDA</a:t>
            </a:r>
          </a:p>
        </p:txBody>
      </p:sp>
      <p:pic>
        <p:nvPicPr>
          <p:cNvPr id="34" name="Imagen 33">
            <a:extLst>
              <a:ext uri="{FF2B5EF4-FFF2-40B4-BE49-F238E27FC236}">
                <a16:creationId xmlns:a16="http://schemas.microsoft.com/office/drawing/2014/main" id="{626CDC77-2672-4691-9938-6D0D67C0D6DD}"/>
              </a:ext>
            </a:extLst>
          </p:cNvPr>
          <p:cNvPicPr>
            <a:picLocks noChangeAspect="1"/>
          </p:cNvPicPr>
          <p:nvPr/>
        </p:nvPicPr>
        <p:blipFill rotWithShape="1">
          <a:blip r:embed="rId12"/>
          <a:srcRect l="9109" t="8584" r="64101" b="22694"/>
          <a:stretch/>
        </p:blipFill>
        <p:spPr>
          <a:xfrm>
            <a:off x="908050" y="15603501"/>
            <a:ext cx="1943985" cy="2689661"/>
          </a:xfrm>
          <a:prstGeom prst="rect">
            <a:avLst/>
          </a:prstGeom>
        </p:spPr>
      </p:pic>
      <p:graphicFrame>
        <p:nvGraphicFramePr>
          <p:cNvPr id="2" name="Objeto 1">
            <a:extLst>
              <a:ext uri="{FF2B5EF4-FFF2-40B4-BE49-F238E27FC236}">
                <a16:creationId xmlns:a16="http://schemas.microsoft.com/office/drawing/2014/main" id="{315B1531-B064-417B-B7C4-C018064F30FE}"/>
              </a:ext>
            </a:extLst>
          </p:cNvPr>
          <p:cNvGraphicFramePr>
            <a:graphicFrameLocks noChangeAspect="1"/>
          </p:cNvGraphicFramePr>
          <p:nvPr>
            <p:extLst>
              <p:ext uri="{D42A27DB-BD31-4B8C-83A1-F6EECF244321}">
                <p14:modId xmlns:p14="http://schemas.microsoft.com/office/powerpoint/2010/main" val="1406361593"/>
              </p:ext>
            </p:extLst>
          </p:nvPr>
        </p:nvGraphicFramePr>
        <p:xfrm>
          <a:off x="604838" y="8383588"/>
          <a:ext cx="3343275" cy="1876425"/>
        </p:xfrm>
        <a:graphic>
          <a:graphicData uri="http://schemas.openxmlformats.org/presentationml/2006/ole">
            <mc:AlternateContent xmlns:mc="http://schemas.openxmlformats.org/markup-compatibility/2006">
              <mc:Choice xmlns:v="urn:schemas-microsoft-com:vml" Requires="v">
                <p:oleObj name="Macro-Enabled Worksheet" r:id="rId13" imgW="3343318" imgH="1876581" progId="Excel.SheetMacroEnabled.12">
                  <p:link updateAutomatic="1"/>
                </p:oleObj>
              </mc:Choice>
              <mc:Fallback>
                <p:oleObj name="Macro-Enabled Worksheet" r:id="rId13" imgW="3343318" imgH="1876581" progId="Excel.SheetMacroEnabled.12">
                  <p:link updateAutomatic="1"/>
                  <p:pic>
                    <p:nvPicPr>
                      <p:cNvPr id="0" name=""/>
                      <p:cNvPicPr/>
                      <p:nvPr/>
                    </p:nvPicPr>
                    <p:blipFill>
                      <a:blip r:embed="rId14"/>
                      <a:stretch>
                        <a:fillRect/>
                      </a:stretch>
                    </p:blipFill>
                    <p:spPr>
                      <a:xfrm>
                        <a:off x="604838" y="8383588"/>
                        <a:ext cx="3343275" cy="1876425"/>
                      </a:xfrm>
                      <a:prstGeom prst="rect">
                        <a:avLst/>
                      </a:prstGeom>
                    </p:spPr>
                  </p:pic>
                </p:oleObj>
              </mc:Fallback>
            </mc:AlternateContent>
          </a:graphicData>
        </a:graphic>
      </p:graphicFrame>
      <p:graphicFrame>
        <p:nvGraphicFramePr>
          <p:cNvPr id="3" name="Objeto 2">
            <a:extLst>
              <a:ext uri="{FF2B5EF4-FFF2-40B4-BE49-F238E27FC236}">
                <a16:creationId xmlns:a16="http://schemas.microsoft.com/office/drawing/2014/main" id="{FF779F93-B08F-4692-B433-574435985FBA}"/>
              </a:ext>
            </a:extLst>
          </p:cNvPr>
          <p:cNvGraphicFramePr>
            <a:graphicFrameLocks noChangeAspect="1"/>
          </p:cNvGraphicFramePr>
          <p:nvPr>
            <p:extLst>
              <p:ext uri="{D42A27DB-BD31-4B8C-83A1-F6EECF244321}">
                <p14:modId xmlns:p14="http://schemas.microsoft.com/office/powerpoint/2010/main" val="3037821833"/>
              </p:ext>
            </p:extLst>
          </p:nvPr>
        </p:nvGraphicFramePr>
        <p:xfrm>
          <a:off x="5375275" y="8383588"/>
          <a:ext cx="1685925" cy="1876425"/>
        </p:xfrm>
        <a:graphic>
          <a:graphicData uri="http://schemas.openxmlformats.org/presentationml/2006/ole">
            <mc:AlternateContent xmlns:mc="http://schemas.openxmlformats.org/markup-compatibility/2006">
              <mc:Choice xmlns:v="urn:schemas-microsoft-com:vml" Requires="v">
                <p:oleObj name="Macro-Enabled Worksheet" r:id="rId15" imgW="1685976" imgH="1876581" progId="Excel.SheetMacroEnabled.12">
                  <p:link updateAutomatic="1"/>
                </p:oleObj>
              </mc:Choice>
              <mc:Fallback>
                <p:oleObj name="Macro-Enabled Worksheet" r:id="rId15" imgW="1685976" imgH="1876581" progId="Excel.SheetMacroEnabled.12">
                  <p:link updateAutomatic="1"/>
                  <p:pic>
                    <p:nvPicPr>
                      <p:cNvPr id="0" name=""/>
                      <p:cNvPicPr/>
                      <p:nvPr/>
                    </p:nvPicPr>
                    <p:blipFill>
                      <a:blip r:embed="rId16"/>
                      <a:stretch>
                        <a:fillRect/>
                      </a:stretch>
                    </p:blipFill>
                    <p:spPr>
                      <a:xfrm>
                        <a:off x="5375275" y="8383588"/>
                        <a:ext cx="1685925" cy="1876425"/>
                      </a:xfrm>
                      <a:prstGeom prst="rect">
                        <a:avLst/>
                      </a:prstGeom>
                    </p:spPr>
                  </p:pic>
                </p:oleObj>
              </mc:Fallback>
            </mc:AlternateContent>
          </a:graphicData>
        </a:graphic>
      </p:graphicFrame>
      <p:sp>
        <p:nvSpPr>
          <p:cNvPr id="31" name="Rectángulo 30">
            <a:extLst>
              <a:ext uri="{FF2B5EF4-FFF2-40B4-BE49-F238E27FC236}">
                <a16:creationId xmlns:a16="http://schemas.microsoft.com/office/drawing/2014/main" id="{08DC7A44-BA56-4726-AC57-1667E490D3A6}"/>
              </a:ext>
            </a:extLst>
          </p:cNvPr>
          <p:cNvSpPr/>
          <p:nvPr/>
        </p:nvSpPr>
        <p:spPr>
          <a:xfrm>
            <a:off x="4575021" y="7674231"/>
            <a:ext cx="3337080" cy="53583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5" name="Rectángulo 34">
            <a:extLst>
              <a:ext uri="{FF2B5EF4-FFF2-40B4-BE49-F238E27FC236}">
                <a16:creationId xmlns:a16="http://schemas.microsoft.com/office/drawing/2014/main" id="{EE1B0833-9582-4D5A-A35F-3ABC478A5406}"/>
              </a:ext>
            </a:extLst>
          </p:cNvPr>
          <p:cNvSpPr/>
          <p:nvPr/>
        </p:nvSpPr>
        <p:spPr>
          <a:xfrm>
            <a:off x="-4863" y="7676456"/>
            <a:ext cx="4605789" cy="53583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CuadroTexto 35">
            <a:extLst>
              <a:ext uri="{FF2B5EF4-FFF2-40B4-BE49-F238E27FC236}">
                <a16:creationId xmlns:a16="http://schemas.microsoft.com/office/drawing/2014/main" id="{21B6D4FE-349D-4A0D-88AA-F92687206BCC}"/>
              </a:ext>
            </a:extLst>
          </p:cNvPr>
          <p:cNvSpPr txBox="1"/>
          <p:nvPr/>
        </p:nvSpPr>
        <p:spPr>
          <a:xfrm>
            <a:off x="0" y="7700030"/>
            <a:ext cx="4600926" cy="523220"/>
          </a:xfrm>
          <a:prstGeom prst="rect">
            <a:avLst/>
          </a:prstGeom>
          <a:noFill/>
          <a:ln>
            <a:noFill/>
          </a:ln>
        </p:spPr>
        <p:txBody>
          <a:bodyPr wrap="square">
            <a:spAutoFit/>
          </a:bodyPr>
          <a:lstStyle/>
          <a:p>
            <a:pPr algn="ctr"/>
            <a:r>
              <a:rPr lang="es-ES" sz="1400" b="1" dirty="0">
                <a:solidFill>
                  <a:schemeClr val="bg1"/>
                </a:solidFill>
                <a:latin typeface="Arial" panose="020B0604020202020204" pitchFamily="34" charset="0"/>
                <a:cs typeface="Arial" panose="020B0604020202020204" pitchFamily="34" charset="0"/>
              </a:rPr>
              <a:t>Variación porcentual de casos y tasa de</a:t>
            </a:r>
          </a:p>
          <a:p>
            <a:pPr algn="ctr"/>
            <a:r>
              <a:rPr lang="es-ES" sz="1400" b="1" dirty="0">
                <a:solidFill>
                  <a:schemeClr val="bg1"/>
                </a:solidFill>
                <a:latin typeface="Arial" panose="020B0604020202020204" pitchFamily="34" charset="0"/>
                <a:cs typeface="Arial" panose="020B0604020202020204" pitchFamily="34" charset="0"/>
              </a:rPr>
              <a:t>incidencia de EDA por año</a:t>
            </a:r>
            <a:endParaRPr lang="es-CO" sz="1400" b="1" dirty="0">
              <a:solidFill>
                <a:schemeClr val="bg1"/>
              </a:solidFill>
              <a:latin typeface="Arial" panose="020B0604020202020204" pitchFamily="34" charset="0"/>
              <a:cs typeface="Arial" panose="020B0604020202020204" pitchFamily="34" charset="0"/>
            </a:endParaRPr>
          </a:p>
        </p:txBody>
      </p:sp>
      <p:sp>
        <p:nvSpPr>
          <p:cNvPr id="37" name="CuadroTexto 36">
            <a:extLst>
              <a:ext uri="{FF2B5EF4-FFF2-40B4-BE49-F238E27FC236}">
                <a16:creationId xmlns:a16="http://schemas.microsoft.com/office/drawing/2014/main" id="{495F235D-56D5-491E-8A35-656FE0A64BD7}"/>
              </a:ext>
            </a:extLst>
          </p:cNvPr>
          <p:cNvSpPr txBox="1"/>
          <p:nvPr/>
        </p:nvSpPr>
        <p:spPr>
          <a:xfrm>
            <a:off x="4337050" y="7776230"/>
            <a:ext cx="3802500" cy="307777"/>
          </a:xfrm>
          <a:prstGeom prst="rect">
            <a:avLst/>
          </a:prstGeom>
          <a:noFill/>
        </p:spPr>
        <p:txBody>
          <a:bodyPr wrap="square">
            <a:spAutoFit/>
          </a:bodyPr>
          <a:lstStyle/>
          <a:p>
            <a:pPr algn="ctr"/>
            <a:r>
              <a:rPr lang="es-ES" sz="1400" b="1" dirty="0">
                <a:solidFill>
                  <a:schemeClr val="bg1"/>
                </a:solidFill>
                <a:latin typeface="Arial" panose="020B0604020202020204" pitchFamily="34" charset="0"/>
                <a:cs typeface="Arial" panose="020B0604020202020204" pitchFamily="34" charset="0"/>
              </a:rPr>
              <a:t>UPGD notificadoras</a:t>
            </a:r>
            <a:endParaRPr lang="es-CO" sz="1400" b="1" dirty="0">
              <a:solidFill>
                <a:schemeClr val="bg1"/>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361AC3B9-67D2-09EC-72F4-D12E0E34920F}"/>
              </a:ext>
            </a:extLst>
          </p:cNvPr>
          <p:cNvPicPr>
            <a:picLocks noChangeAspect="1"/>
          </p:cNvPicPr>
          <p:nvPr/>
        </p:nvPicPr>
        <p:blipFill>
          <a:blip r:embed="rId17"/>
          <a:stretch>
            <a:fillRect/>
          </a:stretch>
        </p:blipFill>
        <p:spPr>
          <a:xfrm>
            <a:off x="6330324" y="8938253"/>
            <a:ext cx="634039" cy="493819"/>
          </a:xfrm>
          <a:prstGeom prst="rect">
            <a:avLst/>
          </a:prstGeom>
        </p:spPr>
      </p:pic>
      <p:pic>
        <p:nvPicPr>
          <p:cNvPr id="6" name="Imagen 5">
            <a:extLst>
              <a:ext uri="{FF2B5EF4-FFF2-40B4-BE49-F238E27FC236}">
                <a16:creationId xmlns:a16="http://schemas.microsoft.com/office/drawing/2014/main" id="{7650841A-9C70-5408-1282-28275C409D54}"/>
              </a:ext>
            </a:extLst>
          </p:cNvPr>
          <p:cNvPicPr>
            <a:picLocks noChangeAspect="1"/>
          </p:cNvPicPr>
          <p:nvPr/>
        </p:nvPicPr>
        <p:blipFill>
          <a:blip r:embed="rId18"/>
          <a:stretch>
            <a:fillRect/>
          </a:stretch>
        </p:blipFill>
        <p:spPr>
          <a:xfrm>
            <a:off x="5506437" y="8692948"/>
            <a:ext cx="658425" cy="371888"/>
          </a:xfrm>
          <a:prstGeom prst="rect">
            <a:avLst/>
          </a:prstGeom>
        </p:spPr>
      </p:pic>
    </p:spTree>
    <p:extLst>
      <p:ext uri="{BB962C8B-B14F-4D97-AF65-F5344CB8AC3E}">
        <p14:creationId xmlns:p14="http://schemas.microsoft.com/office/powerpoint/2010/main" val="3547306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713</TotalTime>
  <Words>811</Words>
  <Application>Microsoft Office PowerPoint</Application>
  <PresentationFormat>Personalizado</PresentationFormat>
  <Paragraphs>56</Paragraphs>
  <Slides>2</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Vínculos</vt:lpstr>
      </vt:variant>
      <vt:variant>
        <vt:i4>21</vt:i4>
      </vt:variant>
      <vt:variant>
        <vt:lpstr>Títulos de diapositiva</vt:lpstr>
      </vt:variant>
      <vt:variant>
        <vt:i4>2</vt:i4>
      </vt:variant>
    </vt:vector>
  </HeadingPairs>
  <TitlesOfParts>
    <vt:vector size="28" baseType="lpstr">
      <vt:lpstr>Aptos</vt:lpstr>
      <vt:lpstr>Arial</vt:lpstr>
      <vt:lpstr>Arial Narrow</vt:lpstr>
      <vt:lpstr>Calibri</vt:lpstr>
      <vt:lpstr>Office Theme</vt:lpstr>
      <vt:lpstr>file:///C:\Users\HP\Desktop\escritorio\EDA%20-%20IRA\RUTINA%20EDA.xlsm!Canal!%5bRUTINA%20EDA.xlsm%5dCanal%20Gráfico%201</vt:lpstr>
      <vt:lpstr>file:///C:\Users\HP\Desktop\escritorio\EDA%20-%20IRA\RUTINA%20EDA.xlsm!Informe!F4C3</vt:lpstr>
      <vt:lpstr>file:///C:\Users\HP\Desktop\escritorio\EDA%20-%20IRA\RUTINA%20EDA.xlsm!Informe!F3C3</vt:lpstr>
      <vt:lpstr>file:///C:\Users\HP\Desktop\escritorio\EDA%20-%20IRA\RUTINA%20EDA.xlsm!Informe!F5C3</vt:lpstr>
      <vt:lpstr>file:///C:\Users\HP\Desktop\escritorio\EDA%20-%20IRA\RUTINA%20EDA.xlsm!Informe!F6C3</vt:lpstr>
      <vt:lpstr>file:///C:\Users\HP\Desktop\escritorio\EDA%20-%20IRA\RUTINA%20EDA.xlsm!Informe!F7C3</vt:lpstr>
      <vt:lpstr>file:///C:\Users\HP\Desktop\escritorio\EDA%20-%20IRA\RUTINA%20EDA.xlsm!Informe!F8C3</vt:lpstr>
      <vt:lpstr>file:///C:\Users\HP\Desktop\escritorio\EDA%20-%20IRA\RUTINA%20EDA.xlsm!Informe!F9C3</vt:lpstr>
      <vt:lpstr>file:///C:\Users\HP\Desktop\escritorio\EDA%20-%20IRA\RUTINA%20EDA.xlsm!Informe!F6C4:F6C6</vt:lpstr>
      <vt:lpstr>file:///C:\Users\HP\Desktop\escritorio\EDA%20-%20IRA\RUTINA%20EDA.xlsm!Informe!F7C4:F7C6</vt:lpstr>
      <vt:lpstr>file:///C:\Users\HP\Desktop\escritorio\EDA%20-%20IRA\RUTINA%20EDA.xlsm!Informe!F8C4:F8C6</vt:lpstr>
      <vt:lpstr>file:///C:\Users\HP\Desktop\escritorio\EDA%20-%20IRA\RUTINA%20EDA.xlsm!Informe!F9C4:F9C6</vt:lpstr>
      <vt:lpstr>file:///C:\Users\HP\Desktop\escritorio\EDA%20-%20IRA\RUTINA%20EDA.xlsm!Edad!%5bRUTINA%20EDA.xlsm%5dEdad%206%20Gráfico</vt:lpstr>
      <vt:lpstr>file:///C:\Users\HP\Desktop\escritorio\EDA%20-%20IRA\RUTINA%20EDA.xlsm!Grafica!%5bRUTINA%20EDA.xlsm%5dGrafica%201%20Gráfico</vt:lpstr>
      <vt:lpstr>file:///C:\Users\HP\Desktop\escritorio\EDA%20-%20IRA\RUTINA%20EDA.xlsm!Informe!F11C7</vt:lpstr>
      <vt:lpstr>file:///C:\Users\HP\Desktop\escritorio\EDA%20-%20IRA\RUTINA%20EDA.xlsm!Informe!F4C9:F4C16</vt:lpstr>
      <vt:lpstr>file:///C:\Users\HP\Desktop\escritorio\EDA%20-%20IRA\RUTINA%20EDA.xlsm!Informe!F3C3</vt:lpstr>
      <vt:lpstr>file:///C:\Users\HP\Desktop\escritorio\EDA%20-%20IRA\RUTINA%20EDA.xlsm!Informe!F4C9:F4C16</vt:lpstr>
      <vt:lpstr>file:///C:\Users\HP\Desktop\escritorio\EDA%20-%20IRA\RUTINA%20EDA.xlsm!Incidencia%20UPGD!F3C2:F15C6</vt:lpstr>
      <vt:lpstr>file:///C:\Users\HP\Desktop\escritorio\EDA%20-%20IRA\RUTINA%20EDA.xlsm!Variación!F3C2:F9C5</vt:lpstr>
      <vt:lpstr>file:///C:\Users\HP\Desktop\escritorio\EDA%20-%20IRA\RUTINA%20EDA.xlsm!Variación!F3C7:F9C8</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NELSON JARABA</dc:creator>
  <cp:lastModifiedBy>tatiana paola sanchez trucco</cp:lastModifiedBy>
  <cp:revision>104</cp:revision>
  <dcterms:modified xsi:type="dcterms:W3CDTF">2024-10-17T04:20:44Z</dcterms:modified>
</cp:coreProperties>
</file>