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7912100" cy="20104100"/>
  <p:notesSz cx="7912100" cy="201041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463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3690" autoAdjust="0"/>
  </p:normalViewPr>
  <p:slideViewPr>
    <p:cSldViewPr>
      <p:cViewPr>
        <p:scale>
          <a:sx n="100" d="100"/>
          <a:sy n="100" d="100"/>
        </p:scale>
        <p:origin x="822" y="7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26" Type="http://schemas.openxmlformats.org/officeDocument/2006/relationships/oleObject" Target="file:///C:\Users\HP\Desktop\escritorio\ETA\COLECTIVA\RUTINA%20ETA%20COLECTIVA.xlsm!Informe!F8C3" TargetMode="External"/><Relationship Id="rId21" Type="http://schemas.openxmlformats.org/officeDocument/2006/relationships/image" Target="../media/image20.png"/><Relationship Id="rId34" Type="http://schemas.openxmlformats.org/officeDocument/2006/relationships/oleObject" Target="file:///C:\Users\HP\Desktop\escritorio\ETA\COLECTIVA\RUTINA%20ETA%20COLECTIVA.xlsm!Caracterizaci&#243;n_Brote!F3C2:F25C6" TargetMode="External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5" Type="http://schemas.openxmlformats.org/officeDocument/2006/relationships/image" Target="../media/image22.emf"/><Relationship Id="rId33" Type="http://schemas.openxmlformats.org/officeDocument/2006/relationships/image" Target="../media/image26.emf"/><Relationship Id="rId38" Type="http://schemas.openxmlformats.org/officeDocument/2006/relationships/image" Target="../media/image29.emf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29" Type="http://schemas.openxmlformats.org/officeDocument/2006/relationships/image" Target="../media/image24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24" Type="http://schemas.openxmlformats.org/officeDocument/2006/relationships/oleObject" Target="file:///C:\Users\HP\Desktop\escritorio\ETA\COLECTIVA\RUTINA%20ETA%20COLECTIVA.xlsm!Informe!F7C3" TargetMode="External"/><Relationship Id="rId32" Type="http://schemas.openxmlformats.org/officeDocument/2006/relationships/oleObject" Target="file:///C:\Users\HP\Desktop\escritorio\ETA\COLECTIVA\RUTINA%20ETA%20COLECTIVA.xlsm!Lugar%20de%20consumo!F3C2:F16C6" TargetMode="External"/><Relationship Id="rId37" Type="http://schemas.openxmlformats.org/officeDocument/2006/relationships/image" Target="../media/image28.emf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23" Type="http://schemas.openxmlformats.org/officeDocument/2006/relationships/image" Target="../media/image21.emf"/><Relationship Id="rId28" Type="http://schemas.openxmlformats.org/officeDocument/2006/relationships/oleObject" Target="file:///C:\Users\HP\Desktop\escritorio\ETA\COLECTIVA\RUTINA%20ETA%20COLECTIVA.xlsm!Informe!F9C3" TargetMode="External"/><Relationship Id="rId36" Type="http://schemas.openxmlformats.org/officeDocument/2006/relationships/oleObject" Target="file:///C:\Users\HP\Desktop\escritorio\ETA\COLECTIVA\RUTINA%20ETA%20COLECTIVA.xlsm!Informe!F6C9:F6C16" TargetMode="External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31" Type="http://schemas.openxmlformats.org/officeDocument/2006/relationships/image" Target="../media/image25.emf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Relationship Id="rId22" Type="http://schemas.openxmlformats.org/officeDocument/2006/relationships/oleObject" Target="file:///C:\Users\HP\Desktop\escritorio\ETA\COLECTIVA\RUTINA%20ETA%20COLECTIVA.xlsm!Informe!F6C3" TargetMode="External"/><Relationship Id="rId27" Type="http://schemas.openxmlformats.org/officeDocument/2006/relationships/image" Target="../media/image23.emf"/><Relationship Id="rId30" Type="http://schemas.openxmlformats.org/officeDocument/2006/relationships/oleObject" Target="file:///C:\Users\HP\Desktop\escritorio\ETA\COLECTIVA\RUTINA%20ETA%20COLECTIVA.xlsm!Historico!%5bRUTINA%20ETA%20COLECTIVA.xlsm%5dHistorico%20Gr&#225;fico%201" TargetMode="External"/><Relationship Id="rId35" Type="http://schemas.openxmlformats.org/officeDocument/2006/relationships/image" Target="../media/image27.emf"/><Relationship Id="rId8" Type="http://schemas.openxmlformats.org/officeDocument/2006/relationships/image" Target="../media/image7.pn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oleObject" Target="file:///C:\Users\HP\Desktop\escritorio\ETA\COLECTIVA\RUTINA%20ETA%20COLECTIVA.xlsm!Indicadores!F3C2:F4C24" TargetMode="External"/><Relationship Id="rId18" Type="http://schemas.openxmlformats.org/officeDocument/2006/relationships/image" Target="../media/image38.emf"/><Relationship Id="rId3" Type="http://schemas.openxmlformats.org/officeDocument/2006/relationships/image" Target="../media/image31.png"/><Relationship Id="rId21" Type="http://schemas.openxmlformats.org/officeDocument/2006/relationships/image" Target="../media/image39.png"/><Relationship Id="rId7" Type="http://schemas.openxmlformats.org/officeDocument/2006/relationships/image" Target="../media/image34.png"/><Relationship Id="rId12" Type="http://schemas.openxmlformats.org/officeDocument/2006/relationships/image" Target="../media/image21.emf"/><Relationship Id="rId17" Type="http://schemas.openxmlformats.org/officeDocument/2006/relationships/oleObject" Target="file:///C:\Users\HP\Desktop\escritorio\ETA\COLECTIVA\RUTINA%20ETA%20COLECTIVA.xlsm!Indicadores!F5C6" TargetMode="External"/><Relationship Id="rId2" Type="http://schemas.openxmlformats.org/officeDocument/2006/relationships/image" Target="../media/image30.png"/><Relationship Id="rId16" Type="http://schemas.openxmlformats.org/officeDocument/2006/relationships/image" Target="../media/image37.emf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3.png"/><Relationship Id="rId11" Type="http://schemas.openxmlformats.org/officeDocument/2006/relationships/oleObject" Target="file:///C:\Users\HP\Desktop\escritorio\ETA\COLECTIVA\RUTINA%20ETA%20COLECTIVA.xlsm!Informe!F6C3" TargetMode="External"/><Relationship Id="rId5" Type="http://schemas.openxmlformats.org/officeDocument/2006/relationships/image" Target="../media/image8.png"/><Relationship Id="rId15" Type="http://schemas.openxmlformats.org/officeDocument/2006/relationships/oleObject" Target="file:///C:\Users\HP\Desktop\escritorio\ETA\COLECTIVA\RUTINA%20ETA%20COLECTIVA.xlsm!Indicadores!F8C2:F9C24" TargetMode="External"/><Relationship Id="rId23" Type="http://schemas.openxmlformats.org/officeDocument/2006/relationships/image" Target="../media/image40.emf"/><Relationship Id="rId10" Type="http://schemas.openxmlformats.org/officeDocument/2006/relationships/image" Target="../media/image35.emf"/><Relationship Id="rId19" Type="http://schemas.openxmlformats.org/officeDocument/2006/relationships/oleObject" Target="file:///C:\Users\HP\Desktop\escritorio\ETA\COLECTIVA\RUTINA%20ETA%20COLECTIVA.xlsm!Indicadores!F5C14" TargetMode="External"/><Relationship Id="rId4" Type="http://schemas.openxmlformats.org/officeDocument/2006/relationships/image" Target="../media/image32.png"/><Relationship Id="rId9" Type="http://schemas.openxmlformats.org/officeDocument/2006/relationships/oleObject" Target="file:///C:\Users\HP\Desktop\escritorio\ETA\COLECTIVA\RUTINA%20ETA%20COLECTIVA.xlsm!Informe!F6C9:F6C16" TargetMode="External"/><Relationship Id="rId14" Type="http://schemas.openxmlformats.org/officeDocument/2006/relationships/image" Target="../media/image36.emf"/><Relationship Id="rId22" Type="http://schemas.openxmlformats.org/officeDocument/2006/relationships/oleObject" Target="file:///C:\Users\HP\Desktop\escritorio\ETA\COLECTIVA\RUTINA%20ETA%20COLECTIVA.xlsm!Localidades!F3C2:F6C9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13" Type="http://schemas.openxmlformats.org/officeDocument/2006/relationships/image" Target="../media/image21.emf"/><Relationship Id="rId3" Type="http://schemas.openxmlformats.org/officeDocument/2006/relationships/image" Target="../media/image30.png"/><Relationship Id="rId7" Type="http://schemas.openxmlformats.org/officeDocument/2006/relationships/image" Target="../media/image33.png"/><Relationship Id="rId12" Type="http://schemas.openxmlformats.org/officeDocument/2006/relationships/oleObject" Target="file:///C:\Users\HP\Desktop\escritorio\ETA\COLECTIVA\RUTINA%20ETA%20COLECTIVA.xlsm!Informe!F6C3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11" Type="http://schemas.openxmlformats.org/officeDocument/2006/relationships/image" Target="../media/image41.emf"/><Relationship Id="rId5" Type="http://schemas.openxmlformats.org/officeDocument/2006/relationships/image" Target="../media/image32.png"/><Relationship Id="rId10" Type="http://schemas.openxmlformats.org/officeDocument/2006/relationships/oleObject" Target="file:///C:\Users\HP\Desktop\escritorio\ETA\COLECTIVA\RUTINA%20ETA%20COLECTIVA.xlsm!Informe!F6C9:F6C16" TargetMode="External"/><Relationship Id="rId4" Type="http://schemas.openxmlformats.org/officeDocument/2006/relationships/image" Target="../media/image31.png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" name="Imagen 70">
            <a:extLst>
              <a:ext uri="{FF2B5EF4-FFF2-40B4-BE49-F238E27FC236}">
                <a16:creationId xmlns:a16="http://schemas.microsoft.com/office/drawing/2014/main" id="{BBEBA64C-E8E8-45C5-A47B-B01F70CED41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08" y="18348665"/>
            <a:ext cx="1786283" cy="466385"/>
          </a:xfrm>
          <a:prstGeom prst="rect">
            <a:avLst/>
          </a:prstGeom>
        </p:spPr>
      </p:pic>
      <p:sp>
        <p:nvSpPr>
          <p:cNvPr id="306" name="object 306"/>
          <p:cNvSpPr/>
          <p:nvPr/>
        </p:nvSpPr>
        <p:spPr>
          <a:xfrm>
            <a:off x="-32825" y="3154893"/>
            <a:ext cx="7962128" cy="85052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7" name="object 307"/>
          <p:cNvSpPr/>
          <p:nvPr/>
        </p:nvSpPr>
        <p:spPr>
          <a:xfrm>
            <a:off x="0" y="0"/>
            <a:ext cx="7900123" cy="3187769"/>
          </a:xfrm>
          <a:custGeom>
            <a:avLst/>
            <a:gdLst/>
            <a:ahLst/>
            <a:cxnLst/>
            <a:rect l="l" t="t" r="r" b="b"/>
            <a:pathLst>
              <a:path w="7900123" h="3187769">
                <a:moveTo>
                  <a:pt x="7900123" y="0"/>
                </a:moveTo>
                <a:lnTo>
                  <a:pt x="0" y="0"/>
                </a:lnTo>
                <a:lnTo>
                  <a:pt x="0" y="3187769"/>
                </a:lnTo>
                <a:lnTo>
                  <a:pt x="7900123" y="3187769"/>
                </a:lnTo>
                <a:lnTo>
                  <a:pt x="7900123" y="0"/>
                </a:lnTo>
                <a:close/>
              </a:path>
            </a:pathLst>
          </a:custGeom>
          <a:solidFill>
            <a:srgbClr val="2F7AA2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08" name="object 308"/>
          <p:cNvSpPr/>
          <p:nvPr/>
        </p:nvSpPr>
        <p:spPr>
          <a:xfrm>
            <a:off x="0" y="0"/>
            <a:ext cx="7900123" cy="3187769"/>
          </a:xfrm>
          <a:custGeom>
            <a:avLst/>
            <a:gdLst/>
            <a:ahLst/>
            <a:cxnLst/>
            <a:rect l="l" t="t" r="r" b="b"/>
            <a:pathLst>
              <a:path w="7900123" h="3187769">
                <a:moveTo>
                  <a:pt x="7900123" y="0"/>
                </a:moveTo>
                <a:lnTo>
                  <a:pt x="0" y="0"/>
                </a:lnTo>
                <a:lnTo>
                  <a:pt x="0" y="3187769"/>
                </a:lnTo>
                <a:lnTo>
                  <a:pt x="7900123" y="3187769"/>
                </a:lnTo>
                <a:lnTo>
                  <a:pt x="7900123" y="0"/>
                </a:lnTo>
              </a:path>
            </a:pathLst>
          </a:custGeom>
          <a:ln w="7598">
            <a:solidFill>
              <a:srgbClr val="2F7AA2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9" name="object 309"/>
          <p:cNvSpPr/>
          <p:nvPr/>
        </p:nvSpPr>
        <p:spPr>
          <a:xfrm>
            <a:off x="-32825" y="3168296"/>
            <a:ext cx="7962128" cy="503352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0" name="object 310"/>
          <p:cNvSpPr/>
          <p:nvPr/>
        </p:nvSpPr>
        <p:spPr>
          <a:xfrm>
            <a:off x="498468" y="3204769"/>
            <a:ext cx="6898322" cy="48997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1" name="object 311"/>
          <p:cNvSpPr/>
          <p:nvPr/>
        </p:nvSpPr>
        <p:spPr>
          <a:xfrm>
            <a:off x="0" y="3187769"/>
            <a:ext cx="7900123" cy="431601"/>
          </a:xfrm>
          <a:custGeom>
            <a:avLst/>
            <a:gdLst/>
            <a:ahLst/>
            <a:cxnLst/>
            <a:rect l="l" t="t" r="r" b="b"/>
            <a:pathLst>
              <a:path w="7900123" h="431601">
                <a:moveTo>
                  <a:pt x="0" y="431601"/>
                </a:moveTo>
                <a:lnTo>
                  <a:pt x="7900123" y="431601"/>
                </a:lnTo>
                <a:lnTo>
                  <a:pt x="7900123" y="0"/>
                </a:lnTo>
                <a:lnTo>
                  <a:pt x="0" y="0"/>
                </a:lnTo>
                <a:lnTo>
                  <a:pt x="0" y="431601"/>
                </a:lnTo>
                <a:close/>
              </a:path>
            </a:pathLst>
          </a:custGeom>
          <a:solidFill>
            <a:srgbClr val="F4FABB"/>
          </a:solidFill>
        </p:spPr>
        <p:txBody>
          <a:bodyPr wrap="square" lIns="0" tIns="0" rIns="0" bIns="0" rtlCol="0">
            <a:noAutofit/>
          </a:bodyPr>
          <a:lstStyle/>
          <a:p>
            <a:endParaRPr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2" name="object 312"/>
          <p:cNvSpPr/>
          <p:nvPr/>
        </p:nvSpPr>
        <p:spPr>
          <a:xfrm>
            <a:off x="0" y="3187769"/>
            <a:ext cx="7900123" cy="431601"/>
          </a:xfrm>
          <a:custGeom>
            <a:avLst/>
            <a:gdLst/>
            <a:ahLst/>
            <a:cxnLst/>
            <a:rect l="l" t="t" r="r" b="b"/>
            <a:pathLst>
              <a:path w="7900123" h="431601">
                <a:moveTo>
                  <a:pt x="0" y="431601"/>
                </a:moveTo>
                <a:lnTo>
                  <a:pt x="7900123" y="431601"/>
                </a:lnTo>
                <a:lnTo>
                  <a:pt x="7900123" y="0"/>
                </a:lnTo>
                <a:lnTo>
                  <a:pt x="0" y="0"/>
                </a:lnTo>
                <a:lnTo>
                  <a:pt x="0" y="431601"/>
                </a:lnTo>
                <a:close/>
              </a:path>
            </a:pathLst>
          </a:custGeom>
          <a:ln w="7598">
            <a:solidFill>
              <a:srgbClr val="F4FAB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3" name="object 313"/>
          <p:cNvSpPr/>
          <p:nvPr/>
        </p:nvSpPr>
        <p:spPr>
          <a:xfrm>
            <a:off x="2686868" y="2167731"/>
            <a:ext cx="3575602" cy="55804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4" name="object 314"/>
          <p:cNvSpPr/>
          <p:nvPr/>
        </p:nvSpPr>
        <p:spPr>
          <a:xfrm>
            <a:off x="2618785" y="2159221"/>
            <a:ext cx="3710553" cy="660167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5" name="object 315"/>
          <p:cNvSpPr/>
          <p:nvPr/>
        </p:nvSpPr>
        <p:spPr>
          <a:xfrm>
            <a:off x="2724557" y="2187184"/>
            <a:ext cx="3503871" cy="486311"/>
          </a:xfrm>
          <a:custGeom>
            <a:avLst/>
            <a:gdLst/>
            <a:ahLst/>
            <a:cxnLst/>
            <a:rect l="l" t="t" r="r" b="b"/>
            <a:pathLst>
              <a:path w="3503871" h="486311">
                <a:moveTo>
                  <a:pt x="0" y="486311"/>
                </a:moveTo>
                <a:lnTo>
                  <a:pt x="3503871" y="486311"/>
                </a:lnTo>
                <a:lnTo>
                  <a:pt x="3503871" y="0"/>
                </a:lnTo>
                <a:lnTo>
                  <a:pt x="0" y="0"/>
                </a:lnTo>
                <a:lnTo>
                  <a:pt x="0" y="486311"/>
                </a:lnTo>
                <a:close/>
              </a:path>
            </a:pathLst>
          </a:custGeom>
          <a:solidFill>
            <a:srgbClr val="B0DDBD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6" name="object 316"/>
          <p:cNvSpPr/>
          <p:nvPr/>
        </p:nvSpPr>
        <p:spPr>
          <a:xfrm>
            <a:off x="2724557" y="2187184"/>
            <a:ext cx="3503871" cy="486311"/>
          </a:xfrm>
          <a:custGeom>
            <a:avLst/>
            <a:gdLst/>
            <a:ahLst/>
            <a:cxnLst/>
            <a:rect l="l" t="t" r="r" b="b"/>
            <a:pathLst>
              <a:path w="3503871" h="486311">
                <a:moveTo>
                  <a:pt x="0" y="486311"/>
                </a:moveTo>
                <a:lnTo>
                  <a:pt x="3503871" y="486311"/>
                </a:lnTo>
                <a:lnTo>
                  <a:pt x="3503871" y="0"/>
                </a:lnTo>
                <a:lnTo>
                  <a:pt x="0" y="0"/>
                </a:lnTo>
                <a:lnTo>
                  <a:pt x="0" y="486311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7" name="object 317"/>
          <p:cNvSpPr/>
          <p:nvPr/>
        </p:nvSpPr>
        <p:spPr>
          <a:xfrm>
            <a:off x="6190740" y="2167731"/>
            <a:ext cx="1433401" cy="55804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8" name="object 318"/>
          <p:cNvSpPr/>
          <p:nvPr/>
        </p:nvSpPr>
        <p:spPr>
          <a:xfrm>
            <a:off x="6351222" y="2087500"/>
            <a:ext cx="1111220" cy="830366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19" name="object 319"/>
          <p:cNvSpPr/>
          <p:nvPr/>
        </p:nvSpPr>
        <p:spPr>
          <a:xfrm>
            <a:off x="6228429" y="2187184"/>
            <a:ext cx="1361671" cy="486311"/>
          </a:xfrm>
          <a:custGeom>
            <a:avLst/>
            <a:gdLst/>
            <a:ahLst/>
            <a:cxnLst/>
            <a:rect l="l" t="t" r="r" b="b"/>
            <a:pathLst>
              <a:path w="1361671" h="486311">
                <a:moveTo>
                  <a:pt x="0" y="486311"/>
                </a:moveTo>
                <a:lnTo>
                  <a:pt x="1361671" y="486311"/>
                </a:lnTo>
                <a:lnTo>
                  <a:pt x="1361671" y="0"/>
                </a:lnTo>
                <a:lnTo>
                  <a:pt x="0" y="0"/>
                </a:lnTo>
                <a:lnTo>
                  <a:pt x="0" y="486311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0" name="object 320"/>
          <p:cNvSpPr/>
          <p:nvPr/>
        </p:nvSpPr>
        <p:spPr>
          <a:xfrm>
            <a:off x="6228429" y="2187184"/>
            <a:ext cx="1361671" cy="486311"/>
          </a:xfrm>
          <a:custGeom>
            <a:avLst/>
            <a:gdLst/>
            <a:ahLst/>
            <a:cxnLst/>
            <a:rect l="l" t="t" r="r" b="b"/>
            <a:pathLst>
              <a:path w="1361671" h="486311">
                <a:moveTo>
                  <a:pt x="0" y="486311"/>
                </a:moveTo>
                <a:lnTo>
                  <a:pt x="1361671" y="486311"/>
                </a:lnTo>
                <a:lnTo>
                  <a:pt x="1361671" y="0"/>
                </a:lnTo>
                <a:lnTo>
                  <a:pt x="0" y="0"/>
                </a:lnTo>
                <a:lnTo>
                  <a:pt x="0" y="486311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1" name="object 321"/>
          <p:cNvSpPr/>
          <p:nvPr/>
        </p:nvSpPr>
        <p:spPr>
          <a:xfrm>
            <a:off x="6008373" y="417011"/>
            <a:ext cx="1620631" cy="1507564"/>
          </a:xfrm>
          <a:custGeom>
            <a:avLst/>
            <a:gdLst/>
            <a:ahLst/>
            <a:cxnLst/>
            <a:rect l="l" t="t" r="r" b="b"/>
            <a:pathLst>
              <a:path w="1620631" h="1507564">
                <a:moveTo>
                  <a:pt x="0" y="753782"/>
                </a:moveTo>
                <a:lnTo>
                  <a:pt x="2686" y="815604"/>
                </a:lnTo>
                <a:lnTo>
                  <a:pt x="10606" y="876049"/>
                </a:lnTo>
                <a:lnTo>
                  <a:pt x="23550" y="934924"/>
                </a:lnTo>
                <a:lnTo>
                  <a:pt x="41312" y="992035"/>
                </a:lnTo>
                <a:lnTo>
                  <a:pt x="63681" y="1047188"/>
                </a:lnTo>
                <a:lnTo>
                  <a:pt x="90449" y="1100188"/>
                </a:lnTo>
                <a:lnTo>
                  <a:pt x="121408" y="1150842"/>
                </a:lnTo>
                <a:lnTo>
                  <a:pt x="156349" y="1198956"/>
                </a:lnTo>
                <a:lnTo>
                  <a:pt x="195063" y="1244335"/>
                </a:lnTo>
                <a:lnTo>
                  <a:pt x="237342" y="1286786"/>
                </a:lnTo>
                <a:lnTo>
                  <a:pt x="282978" y="1326115"/>
                </a:lnTo>
                <a:lnTo>
                  <a:pt x="331761" y="1362128"/>
                </a:lnTo>
                <a:lnTo>
                  <a:pt x="383483" y="1394630"/>
                </a:lnTo>
                <a:lnTo>
                  <a:pt x="437936" y="1423428"/>
                </a:lnTo>
                <a:lnTo>
                  <a:pt x="494911" y="1448328"/>
                </a:lnTo>
                <a:lnTo>
                  <a:pt x="554200" y="1469136"/>
                </a:lnTo>
                <a:lnTo>
                  <a:pt x="615593" y="1485657"/>
                </a:lnTo>
                <a:lnTo>
                  <a:pt x="678882" y="1497698"/>
                </a:lnTo>
                <a:lnTo>
                  <a:pt x="743859" y="1505065"/>
                </a:lnTo>
                <a:lnTo>
                  <a:pt x="810315" y="1507564"/>
                </a:lnTo>
                <a:lnTo>
                  <a:pt x="876771" y="1505065"/>
                </a:lnTo>
                <a:lnTo>
                  <a:pt x="941749" y="1497698"/>
                </a:lnTo>
                <a:lnTo>
                  <a:pt x="1005038" y="1485657"/>
                </a:lnTo>
                <a:lnTo>
                  <a:pt x="1066431" y="1469136"/>
                </a:lnTo>
                <a:lnTo>
                  <a:pt x="1125719" y="1448328"/>
                </a:lnTo>
                <a:lnTo>
                  <a:pt x="1182694" y="1423428"/>
                </a:lnTo>
                <a:lnTo>
                  <a:pt x="1237147" y="1394630"/>
                </a:lnTo>
                <a:lnTo>
                  <a:pt x="1288870" y="1362128"/>
                </a:lnTo>
                <a:lnTo>
                  <a:pt x="1337653" y="1326115"/>
                </a:lnTo>
                <a:lnTo>
                  <a:pt x="1383289" y="1286786"/>
                </a:lnTo>
                <a:lnTo>
                  <a:pt x="1425568" y="1244335"/>
                </a:lnTo>
                <a:lnTo>
                  <a:pt x="1464282" y="1198956"/>
                </a:lnTo>
                <a:lnTo>
                  <a:pt x="1499223" y="1150842"/>
                </a:lnTo>
                <a:lnTo>
                  <a:pt x="1530182" y="1100188"/>
                </a:lnTo>
                <a:lnTo>
                  <a:pt x="1556950" y="1047188"/>
                </a:lnTo>
                <a:lnTo>
                  <a:pt x="1579319" y="992035"/>
                </a:lnTo>
                <a:lnTo>
                  <a:pt x="1597080" y="934924"/>
                </a:lnTo>
                <a:lnTo>
                  <a:pt x="1610025" y="876049"/>
                </a:lnTo>
                <a:lnTo>
                  <a:pt x="1617945" y="815604"/>
                </a:lnTo>
                <a:lnTo>
                  <a:pt x="1620631" y="753782"/>
                </a:lnTo>
                <a:lnTo>
                  <a:pt x="1617945" y="691960"/>
                </a:lnTo>
                <a:lnTo>
                  <a:pt x="1610025" y="631514"/>
                </a:lnTo>
                <a:lnTo>
                  <a:pt x="1597080" y="572639"/>
                </a:lnTo>
                <a:lnTo>
                  <a:pt x="1579319" y="515528"/>
                </a:lnTo>
                <a:lnTo>
                  <a:pt x="1556950" y="460376"/>
                </a:lnTo>
                <a:lnTo>
                  <a:pt x="1530182" y="407375"/>
                </a:lnTo>
                <a:lnTo>
                  <a:pt x="1499223" y="356721"/>
                </a:lnTo>
                <a:lnTo>
                  <a:pt x="1464282" y="308608"/>
                </a:lnTo>
                <a:lnTo>
                  <a:pt x="1425568" y="263228"/>
                </a:lnTo>
                <a:lnTo>
                  <a:pt x="1383289" y="220777"/>
                </a:lnTo>
                <a:lnTo>
                  <a:pt x="1337653" y="181448"/>
                </a:lnTo>
                <a:lnTo>
                  <a:pt x="1288870" y="145436"/>
                </a:lnTo>
                <a:lnTo>
                  <a:pt x="1237147" y="112933"/>
                </a:lnTo>
                <a:lnTo>
                  <a:pt x="1182694" y="84135"/>
                </a:lnTo>
                <a:lnTo>
                  <a:pt x="1125719" y="59235"/>
                </a:lnTo>
                <a:lnTo>
                  <a:pt x="1066431" y="38428"/>
                </a:lnTo>
                <a:lnTo>
                  <a:pt x="1005038" y="21906"/>
                </a:lnTo>
                <a:lnTo>
                  <a:pt x="941749" y="9865"/>
                </a:lnTo>
                <a:lnTo>
                  <a:pt x="876771" y="2498"/>
                </a:lnTo>
                <a:lnTo>
                  <a:pt x="810315" y="0"/>
                </a:lnTo>
                <a:lnTo>
                  <a:pt x="743859" y="2498"/>
                </a:lnTo>
                <a:lnTo>
                  <a:pt x="678882" y="9865"/>
                </a:lnTo>
                <a:lnTo>
                  <a:pt x="615593" y="21906"/>
                </a:lnTo>
                <a:lnTo>
                  <a:pt x="554200" y="38428"/>
                </a:lnTo>
                <a:lnTo>
                  <a:pt x="494911" y="59235"/>
                </a:lnTo>
                <a:lnTo>
                  <a:pt x="437936" y="84135"/>
                </a:lnTo>
                <a:lnTo>
                  <a:pt x="383483" y="112933"/>
                </a:lnTo>
                <a:lnTo>
                  <a:pt x="331761" y="145436"/>
                </a:lnTo>
                <a:lnTo>
                  <a:pt x="282978" y="181448"/>
                </a:lnTo>
                <a:lnTo>
                  <a:pt x="237342" y="220777"/>
                </a:lnTo>
                <a:lnTo>
                  <a:pt x="195063" y="263228"/>
                </a:lnTo>
                <a:lnTo>
                  <a:pt x="156349" y="308608"/>
                </a:lnTo>
                <a:lnTo>
                  <a:pt x="121408" y="356721"/>
                </a:lnTo>
                <a:lnTo>
                  <a:pt x="90449" y="407375"/>
                </a:lnTo>
                <a:lnTo>
                  <a:pt x="63681" y="460376"/>
                </a:lnTo>
                <a:lnTo>
                  <a:pt x="41312" y="515528"/>
                </a:lnTo>
                <a:lnTo>
                  <a:pt x="23550" y="572639"/>
                </a:lnTo>
                <a:lnTo>
                  <a:pt x="10606" y="631514"/>
                </a:lnTo>
                <a:lnTo>
                  <a:pt x="2686" y="691960"/>
                </a:lnTo>
                <a:lnTo>
                  <a:pt x="0" y="753782"/>
                </a:lnTo>
                <a:close/>
              </a:path>
            </a:pathLst>
          </a:custGeom>
          <a:solidFill>
            <a:srgbClr val="89C8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2" name="object 322"/>
          <p:cNvSpPr/>
          <p:nvPr/>
        </p:nvSpPr>
        <p:spPr>
          <a:xfrm>
            <a:off x="6008373" y="417011"/>
            <a:ext cx="1620631" cy="1507564"/>
          </a:xfrm>
          <a:prstGeom prst="rect">
            <a:avLst/>
          </a:prstGeom>
          <a:blipFill>
            <a:blip r:embed="rId1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3" name="object 323"/>
          <p:cNvSpPr/>
          <p:nvPr/>
        </p:nvSpPr>
        <p:spPr>
          <a:xfrm>
            <a:off x="2723949" y="2681499"/>
            <a:ext cx="1621948" cy="226438"/>
          </a:xfrm>
          <a:custGeom>
            <a:avLst/>
            <a:gdLst/>
            <a:ahLst/>
            <a:cxnLst/>
            <a:rect l="l" t="t" r="r" b="b"/>
            <a:pathLst>
              <a:path w="1621948" h="226438">
                <a:moveTo>
                  <a:pt x="0" y="226438"/>
                </a:moveTo>
                <a:lnTo>
                  <a:pt x="1621948" y="226438"/>
                </a:lnTo>
                <a:lnTo>
                  <a:pt x="1621948" y="0"/>
                </a:lnTo>
                <a:lnTo>
                  <a:pt x="0" y="0"/>
                </a:lnTo>
                <a:lnTo>
                  <a:pt x="0" y="22643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4" name="object 324"/>
          <p:cNvSpPr/>
          <p:nvPr/>
        </p:nvSpPr>
        <p:spPr>
          <a:xfrm>
            <a:off x="4345898" y="2681499"/>
            <a:ext cx="1621948" cy="226438"/>
          </a:xfrm>
          <a:custGeom>
            <a:avLst/>
            <a:gdLst/>
            <a:ahLst/>
            <a:cxnLst/>
            <a:rect l="l" t="t" r="r" b="b"/>
            <a:pathLst>
              <a:path w="1621948" h="226438">
                <a:moveTo>
                  <a:pt x="0" y="226438"/>
                </a:moveTo>
                <a:lnTo>
                  <a:pt x="1621948" y="226438"/>
                </a:lnTo>
                <a:lnTo>
                  <a:pt x="1621948" y="0"/>
                </a:lnTo>
                <a:lnTo>
                  <a:pt x="0" y="0"/>
                </a:lnTo>
                <a:lnTo>
                  <a:pt x="0" y="22643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5" name="object 325"/>
          <p:cNvSpPr/>
          <p:nvPr/>
        </p:nvSpPr>
        <p:spPr>
          <a:xfrm>
            <a:off x="5967847" y="2681499"/>
            <a:ext cx="1621948" cy="226438"/>
          </a:xfrm>
          <a:custGeom>
            <a:avLst/>
            <a:gdLst/>
            <a:ahLst/>
            <a:cxnLst/>
            <a:rect l="l" t="t" r="r" b="b"/>
            <a:pathLst>
              <a:path w="1621948" h="226438">
                <a:moveTo>
                  <a:pt x="0" y="226438"/>
                </a:moveTo>
                <a:lnTo>
                  <a:pt x="1621948" y="226438"/>
                </a:lnTo>
                <a:lnTo>
                  <a:pt x="1621948" y="0"/>
                </a:lnTo>
                <a:lnTo>
                  <a:pt x="0" y="0"/>
                </a:lnTo>
                <a:lnTo>
                  <a:pt x="0" y="226438"/>
                </a:lnTo>
                <a:close/>
              </a:path>
            </a:pathLst>
          </a:custGeom>
          <a:solidFill>
            <a:srgbClr val="7E7E7E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6" name="object 326"/>
          <p:cNvSpPr/>
          <p:nvPr/>
        </p:nvSpPr>
        <p:spPr>
          <a:xfrm>
            <a:off x="2723949" y="2907937"/>
            <a:ext cx="1621948" cy="250754"/>
          </a:xfrm>
          <a:custGeom>
            <a:avLst/>
            <a:gdLst/>
            <a:ahLst/>
            <a:cxnLst/>
            <a:rect l="l" t="t" r="r" b="b"/>
            <a:pathLst>
              <a:path w="1621948" h="250754">
                <a:moveTo>
                  <a:pt x="0" y="250754"/>
                </a:moveTo>
                <a:lnTo>
                  <a:pt x="1621948" y="250754"/>
                </a:lnTo>
                <a:lnTo>
                  <a:pt x="1621948" y="0"/>
                </a:lnTo>
                <a:lnTo>
                  <a:pt x="0" y="0"/>
                </a:lnTo>
                <a:lnTo>
                  <a:pt x="0" y="25075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7" name="object 327"/>
          <p:cNvSpPr/>
          <p:nvPr/>
        </p:nvSpPr>
        <p:spPr>
          <a:xfrm>
            <a:off x="4345898" y="2907937"/>
            <a:ext cx="1621948" cy="250754"/>
          </a:xfrm>
          <a:custGeom>
            <a:avLst/>
            <a:gdLst/>
            <a:ahLst/>
            <a:cxnLst/>
            <a:rect l="l" t="t" r="r" b="b"/>
            <a:pathLst>
              <a:path w="1621948" h="250754">
                <a:moveTo>
                  <a:pt x="0" y="250754"/>
                </a:moveTo>
                <a:lnTo>
                  <a:pt x="1621948" y="250754"/>
                </a:lnTo>
                <a:lnTo>
                  <a:pt x="1621948" y="0"/>
                </a:lnTo>
                <a:lnTo>
                  <a:pt x="0" y="0"/>
                </a:lnTo>
                <a:lnTo>
                  <a:pt x="0" y="25075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8" name="object 328"/>
          <p:cNvSpPr/>
          <p:nvPr/>
        </p:nvSpPr>
        <p:spPr>
          <a:xfrm>
            <a:off x="5967847" y="2907937"/>
            <a:ext cx="1621948" cy="250754"/>
          </a:xfrm>
          <a:custGeom>
            <a:avLst/>
            <a:gdLst/>
            <a:ahLst/>
            <a:cxnLst/>
            <a:rect l="l" t="t" r="r" b="b"/>
            <a:pathLst>
              <a:path w="1621948" h="250754">
                <a:moveTo>
                  <a:pt x="0" y="250754"/>
                </a:moveTo>
                <a:lnTo>
                  <a:pt x="1621948" y="250754"/>
                </a:lnTo>
                <a:lnTo>
                  <a:pt x="1621948" y="0"/>
                </a:lnTo>
                <a:lnTo>
                  <a:pt x="0" y="0"/>
                </a:lnTo>
                <a:lnTo>
                  <a:pt x="0" y="250754"/>
                </a:lnTo>
                <a:close/>
              </a:path>
            </a:pathLst>
          </a:custGeom>
          <a:solidFill>
            <a:srgbClr val="D9D9D9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29" name="object 329"/>
          <p:cNvSpPr/>
          <p:nvPr/>
        </p:nvSpPr>
        <p:spPr>
          <a:xfrm>
            <a:off x="4345898" y="2676433"/>
            <a:ext cx="0" cy="487324"/>
          </a:xfrm>
          <a:custGeom>
            <a:avLst/>
            <a:gdLst/>
            <a:ahLst/>
            <a:cxnLst/>
            <a:rect l="l" t="t" r="r" b="b"/>
            <a:pathLst>
              <a:path h="487324">
                <a:moveTo>
                  <a:pt x="0" y="0"/>
                </a:moveTo>
                <a:lnTo>
                  <a:pt x="0" y="487324"/>
                </a:lnTo>
              </a:path>
            </a:pathLst>
          </a:custGeom>
          <a:ln w="1013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0" name="object 330"/>
          <p:cNvSpPr/>
          <p:nvPr/>
        </p:nvSpPr>
        <p:spPr>
          <a:xfrm>
            <a:off x="5967847" y="2676433"/>
            <a:ext cx="0" cy="487324"/>
          </a:xfrm>
          <a:custGeom>
            <a:avLst/>
            <a:gdLst/>
            <a:ahLst/>
            <a:cxnLst/>
            <a:rect l="l" t="t" r="r" b="b"/>
            <a:pathLst>
              <a:path h="487324">
                <a:moveTo>
                  <a:pt x="0" y="0"/>
                </a:moveTo>
                <a:lnTo>
                  <a:pt x="0" y="487324"/>
                </a:lnTo>
              </a:path>
            </a:pathLst>
          </a:custGeom>
          <a:ln w="1013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1" name="object 331"/>
          <p:cNvSpPr/>
          <p:nvPr/>
        </p:nvSpPr>
        <p:spPr>
          <a:xfrm>
            <a:off x="2718884" y="2907937"/>
            <a:ext cx="4875977" cy="0"/>
          </a:xfrm>
          <a:custGeom>
            <a:avLst/>
            <a:gdLst/>
            <a:ahLst/>
            <a:cxnLst/>
            <a:rect l="l" t="t" r="r" b="b"/>
            <a:pathLst>
              <a:path w="4875977">
                <a:moveTo>
                  <a:pt x="0" y="0"/>
                </a:moveTo>
                <a:lnTo>
                  <a:pt x="4875977" y="0"/>
                </a:lnTo>
              </a:path>
            </a:pathLst>
          </a:custGeom>
          <a:ln w="30394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2" name="object 332"/>
          <p:cNvSpPr/>
          <p:nvPr/>
        </p:nvSpPr>
        <p:spPr>
          <a:xfrm>
            <a:off x="2723949" y="2676433"/>
            <a:ext cx="0" cy="487324"/>
          </a:xfrm>
          <a:custGeom>
            <a:avLst/>
            <a:gdLst/>
            <a:ahLst/>
            <a:cxnLst/>
            <a:rect l="l" t="t" r="r" b="b"/>
            <a:pathLst>
              <a:path h="487324">
                <a:moveTo>
                  <a:pt x="0" y="0"/>
                </a:moveTo>
                <a:lnTo>
                  <a:pt x="0" y="487324"/>
                </a:lnTo>
              </a:path>
            </a:pathLst>
          </a:custGeom>
          <a:ln w="1013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3" name="object 333"/>
          <p:cNvSpPr/>
          <p:nvPr/>
        </p:nvSpPr>
        <p:spPr>
          <a:xfrm>
            <a:off x="7589796" y="2676433"/>
            <a:ext cx="0" cy="487324"/>
          </a:xfrm>
          <a:custGeom>
            <a:avLst/>
            <a:gdLst/>
            <a:ahLst/>
            <a:cxnLst/>
            <a:rect l="l" t="t" r="r" b="b"/>
            <a:pathLst>
              <a:path h="487324">
                <a:moveTo>
                  <a:pt x="0" y="0"/>
                </a:moveTo>
                <a:lnTo>
                  <a:pt x="0" y="487324"/>
                </a:lnTo>
              </a:path>
            </a:pathLst>
          </a:custGeom>
          <a:ln w="1013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4" name="object 334"/>
          <p:cNvSpPr/>
          <p:nvPr/>
        </p:nvSpPr>
        <p:spPr>
          <a:xfrm>
            <a:off x="2718884" y="2681499"/>
            <a:ext cx="4875977" cy="0"/>
          </a:xfrm>
          <a:custGeom>
            <a:avLst/>
            <a:gdLst/>
            <a:ahLst/>
            <a:cxnLst/>
            <a:rect l="l" t="t" r="r" b="b"/>
            <a:pathLst>
              <a:path w="4875977">
                <a:moveTo>
                  <a:pt x="0" y="0"/>
                </a:moveTo>
                <a:lnTo>
                  <a:pt x="4875977" y="0"/>
                </a:lnTo>
              </a:path>
            </a:pathLst>
          </a:custGeom>
          <a:ln w="10131">
            <a:solidFill>
              <a:srgbClr val="FFFFFF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5" name="object 335"/>
          <p:cNvSpPr/>
          <p:nvPr/>
        </p:nvSpPr>
        <p:spPr>
          <a:xfrm>
            <a:off x="2711184" y="2628521"/>
            <a:ext cx="1645555" cy="407883"/>
          </a:xfrm>
          <a:prstGeom prst="rect">
            <a:avLst/>
          </a:prstGeom>
          <a:blipFill>
            <a:blip r:embed="rId1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6" name="object 336"/>
          <p:cNvSpPr/>
          <p:nvPr/>
        </p:nvSpPr>
        <p:spPr>
          <a:xfrm>
            <a:off x="4660075" y="2628521"/>
            <a:ext cx="1007271" cy="407883"/>
          </a:xfrm>
          <a:prstGeom prst="rect">
            <a:avLst/>
          </a:prstGeom>
          <a:blipFill>
            <a:blip r:embed="rId1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37" name="object 337"/>
          <p:cNvSpPr/>
          <p:nvPr/>
        </p:nvSpPr>
        <p:spPr>
          <a:xfrm>
            <a:off x="6091046" y="2628521"/>
            <a:ext cx="1427930" cy="407883"/>
          </a:xfrm>
          <a:prstGeom prst="rect">
            <a:avLst/>
          </a:prstGeom>
          <a:blipFill>
            <a:blip r:embed="rId1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5" name="object 305"/>
          <p:cNvSpPr/>
          <p:nvPr/>
        </p:nvSpPr>
        <p:spPr>
          <a:xfrm>
            <a:off x="-31610" y="7827176"/>
            <a:ext cx="7960913" cy="430385"/>
          </a:xfrm>
          <a:custGeom>
            <a:avLst/>
            <a:gdLst/>
            <a:ahLst/>
            <a:cxnLst/>
            <a:rect l="l" t="t" r="r" b="b"/>
            <a:pathLst>
              <a:path w="7900123" h="430385">
                <a:moveTo>
                  <a:pt x="7900123" y="0"/>
                </a:moveTo>
                <a:lnTo>
                  <a:pt x="31610" y="0"/>
                </a:lnTo>
                <a:lnTo>
                  <a:pt x="31610" y="430385"/>
                </a:lnTo>
                <a:lnTo>
                  <a:pt x="7900123" y="430385"/>
                </a:lnTo>
                <a:lnTo>
                  <a:pt x="7900123" y="0"/>
                </a:lnTo>
                <a:close/>
              </a:path>
            </a:pathLst>
          </a:custGeom>
          <a:solidFill>
            <a:srgbClr val="D6E3BC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04" name="object 304"/>
          <p:cNvSpPr/>
          <p:nvPr/>
        </p:nvSpPr>
        <p:spPr>
          <a:xfrm>
            <a:off x="-9726" y="11791507"/>
            <a:ext cx="7909717" cy="396664"/>
          </a:xfrm>
          <a:custGeom>
            <a:avLst/>
            <a:gdLst/>
            <a:ahLst/>
            <a:cxnLst/>
            <a:rect l="l" t="t" r="r" b="b"/>
            <a:pathLst>
              <a:path w="7909849" h="403638">
                <a:moveTo>
                  <a:pt x="7909849" y="0"/>
                </a:moveTo>
                <a:lnTo>
                  <a:pt x="9726" y="0"/>
                </a:lnTo>
                <a:lnTo>
                  <a:pt x="9726" y="403638"/>
                </a:lnTo>
                <a:lnTo>
                  <a:pt x="7909849" y="403638"/>
                </a:lnTo>
                <a:lnTo>
                  <a:pt x="7909849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pSp>
        <p:nvGrpSpPr>
          <p:cNvPr id="347" name="Grupo 346">
            <a:extLst>
              <a:ext uri="{FF2B5EF4-FFF2-40B4-BE49-F238E27FC236}">
                <a16:creationId xmlns:a16="http://schemas.microsoft.com/office/drawing/2014/main" id="{94FD3481-A912-4A2F-8624-41ADB4EC367F}"/>
              </a:ext>
            </a:extLst>
          </p:cNvPr>
          <p:cNvGrpSpPr/>
          <p:nvPr/>
        </p:nvGrpSpPr>
        <p:grpSpPr>
          <a:xfrm>
            <a:off x="438940" y="13022199"/>
            <a:ext cx="1173225" cy="837670"/>
            <a:chOff x="121577" y="12894538"/>
            <a:chExt cx="1173225" cy="1016390"/>
          </a:xfrm>
        </p:grpSpPr>
        <p:sp>
          <p:nvSpPr>
            <p:cNvPr id="302" name="object 302"/>
            <p:cNvSpPr/>
            <p:nvPr/>
          </p:nvSpPr>
          <p:spPr>
            <a:xfrm>
              <a:off x="121577" y="12894538"/>
              <a:ext cx="618830" cy="1013958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  <p:sp>
          <p:nvSpPr>
            <p:cNvPr id="303" name="object 303"/>
            <p:cNvSpPr/>
            <p:nvPr/>
          </p:nvSpPr>
          <p:spPr>
            <a:xfrm>
              <a:off x="719740" y="12933443"/>
              <a:ext cx="575062" cy="977485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>
              <a:noAutofit/>
            </a:bodyPr>
            <a:lstStyle/>
            <a:p>
              <a:endParaRPr/>
            </a:p>
          </p:txBody>
        </p:sp>
      </p:grpSp>
      <p:sp>
        <p:nvSpPr>
          <p:cNvPr id="300" name="object 300"/>
          <p:cNvSpPr/>
          <p:nvPr/>
        </p:nvSpPr>
        <p:spPr>
          <a:xfrm>
            <a:off x="575457" y="16298799"/>
            <a:ext cx="1170793" cy="1170793"/>
          </a:xfrm>
          <a:prstGeom prst="rect">
            <a:avLst/>
          </a:prstGeom>
          <a:blipFill>
            <a:blip r:embed="rId1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9" name="object 299"/>
          <p:cNvSpPr/>
          <p:nvPr/>
        </p:nvSpPr>
        <p:spPr>
          <a:xfrm>
            <a:off x="476628" y="14546729"/>
            <a:ext cx="1162283" cy="837670"/>
          </a:xfrm>
          <a:prstGeom prst="rect">
            <a:avLst/>
          </a:prstGeom>
          <a:blipFill>
            <a:blip r:embed="rId1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2" name="object 292"/>
          <p:cNvSpPr/>
          <p:nvPr/>
        </p:nvSpPr>
        <p:spPr>
          <a:xfrm>
            <a:off x="188445" y="8814592"/>
            <a:ext cx="1803096" cy="2609058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3" name="object 293"/>
          <p:cNvSpPr/>
          <p:nvPr/>
        </p:nvSpPr>
        <p:spPr>
          <a:xfrm>
            <a:off x="906080" y="9588444"/>
            <a:ext cx="375675" cy="335554"/>
          </a:xfrm>
          <a:custGeom>
            <a:avLst/>
            <a:gdLst/>
            <a:ahLst/>
            <a:cxnLst/>
            <a:rect l="l" t="t" r="r" b="b"/>
            <a:pathLst>
              <a:path w="375675" h="335554">
                <a:moveTo>
                  <a:pt x="0" y="335554"/>
                </a:moveTo>
                <a:lnTo>
                  <a:pt x="375675" y="335554"/>
                </a:lnTo>
                <a:lnTo>
                  <a:pt x="375675" y="0"/>
                </a:lnTo>
                <a:lnTo>
                  <a:pt x="0" y="0"/>
                </a:lnTo>
                <a:lnTo>
                  <a:pt x="0" y="335554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4" name="object 294"/>
          <p:cNvSpPr/>
          <p:nvPr/>
        </p:nvSpPr>
        <p:spPr>
          <a:xfrm>
            <a:off x="906080" y="9588444"/>
            <a:ext cx="375675" cy="335554"/>
          </a:xfrm>
          <a:prstGeom prst="rect">
            <a:avLst/>
          </a:prstGeom>
          <a:blipFill>
            <a:blip r:embed="rId1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5" name="object 295"/>
          <p:cNvSpPr/>
          <p:nvPr/>
        </p:nvSpPr>
        <p:spPr>
          <a:xfrm>
            <a:off x="914591" y="10244964"/>
            <a:ext cx="374459" cy="319749"/>
          </a:xfrm>
          <a:custGeom>
            <a:avLst/>
            <a:gdLst/>
            <a:ahLst/>
            <a:cxnLst/>
            <a:rect l="l" t="t" r="r" b="b"/>
            <a:pathLst>
              <a:path w="374459" h="319749">
                <a:moveTo>
                  <a:pt x="0" y="319749"/>
                </a:moveTo>
                <a:lnTo>
                  <a:pt x="374459" y="319749"/>
                </a:lnTo>
                <a:lnTo>
                  <a:pt x="374459" y="0"/>
                </a:lnTo>
                <a:lnTo>
                  <a:pt x="0" y="0"/>
                </a:lnTo>
                <a:lnTo>
                  <a:pt x="0" y="319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6" name="object 296"/>
          <p:cNvSpPr/>
          <p:nvPr/>
        </p:nvSpPr>
        <p:spPr>
          <a:xfrm>
            <a:off x="914591" y="10244964"/>
            <a:ext cx="374459" cy="319749"/>
          </a:xfrm>
          <a:prstGeom prst="rect">
            <a:avLst/>
          </a:prstGeom>
          <a:blipFill>
            <a:blip r:embed="rId20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7" name="object 297"/>
          <p:cNvSpPr/>
          <p:nvPr/>
        </p:nvSpPr>
        <p:spPr>
          <a:xfrm>
            <a:off x="906080" y="9914273"/>
            <a:ext cx="375675" cy="319749"/>
          </a:xfrm>
          <a:custGeom>
            <a:avLst/>
            <a:gdLst/>
            <a:ahLst/>
            <a:cxnLst/>
            <a:rect l="l" t="t" r="r" b="b"/>
            <a:pathLst>
              <a:path w="375675" h="319749">
                <a:moveTo>
                  <a:pt x="0" y="319749"/>
                </a:moveTo>
                <a:lnTo>
                  <a:pt x="375675" y="319749"/>
                </a:lnTo>
                <a:lnTo>
                  <a:pt x="375675" y="0"/>
                </a:lnTo>
                <a:lnTo>
                  <a:pt x="0" y="0"/>
                </a:lnTo>
                <a:lnTo>
                  <a:pt x="0" y="319749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98" name="object 298"/>
          <p:cNvSpPr/>
          <p:nvPr/>
        </p:nvSpPr>
        <p:spPr>
          <a:xfrm>
            <a:off x="906080" y="9914273"/>
            <a:ext cx="375675" cy="319749"/>
          </a:xfrm>
          <a:prstGeom prst="rect">
            <a:avLst/>
          </a:prstGeom>
          <a:blipFill>
            <a:blip r:embed="rId21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72" name="object 172"/>
          <p:cNvSpPr txBox="1"/>
          <p:nvPr/>
        </p:nvSpPr>
        <p:spPr>
          <a:xfrm>
            <a:off x="527050" y="222250"/>
            <a:ext cx="5263428" cy="14513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302">
              <a:lnSpc>
                <a:spcPts val="2300"/>
              </a:lnSpc>
              <a:spcBef>
                <a:spcPts val="115"/>
              </a:spcBef>
            </a:pP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Info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me de</a:t>
            </a:r>
            <a:r>
              <a:rPr sz="2150" b="1" spc="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150" b="1" spc="1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CO" sz="2150" b="1" spc="0" dirty="0">
                <a:solidFill>
                  <a:srgbClr val="FFFFFF"/>
                </a:solidFill>
                <a:latin typeface="Arial"/>
                <a:cs typeface="Arial"/>
              </a:rPr>
              <a:t>vento</a:t>
            </a:r>
            <a:r>
              <a:rPr sz="2150" b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349</a:t>
            </a:r>
            <a:endParaRPr sz="215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021"/>
              </a:spcBef>
            </a:pP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Brotes</a:t>
            </a:r>
            <a:r>
              <a:rPr sz="3150" b="1" spc="1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150" b="1" spc="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enfe</a:t>
            </a:r>
            <a:r>
              <a:rPr sz="31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medades tr</a:t>
            </a:r>
            <a:r>
              <a:rPr sz="3150" b="1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nsmit</a:t>
            </a:r>
            <a:r>
              <a:rPr sz="3150" b="1" spc="1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3150" b="1" spc="2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315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s-CO" sz="3150" b="1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imentos</a:t>
            </a:r>
            <a:endParaRPr lang="es-CO" sz="1600" dirty="0">
              <a:latin typeface="Arial"/>
              <a:cs typeface="Arial"/>
            </a:endParaRPr>
          </a:p>
        </p:txBody>
      </p:sp>
      <p:sp>
        <p:nvSpPr>
          <p:cNvPr id="171" name="object 171"/>
          <p:cNvSpPr txBox="1"/>
          <p:nvPr/>
        </p:nvSpPr>
        <p:spPr>
          <a:xfrm>
            <a:off x="642117" y="3301827"/>
            <a:ext cx="6647580" cy="22843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>
              <a:lnSpc>
                <a:spcPts val="1735"/>
              </a:lnSpc>
              <a:spcBef>
                <a:spcPts val="86"/>
              </a:spcBef>
            </a:pP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Numero</a:t>
            </a:r>
            <a:r>
              <a:rPr sz="1600" b="1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de </a:t>
            </a:r>
            <a:r>
              <a:rPr lang="es-ES"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rot</a:t>
            </a:r>
            <a:r>
              <a:rPr sz="1600" b="1" spc="4" dirty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s</a:t>
            </a:r>
            <a:r>
              <a:rPr sz="1600" b="1" spc="-7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de</a:t>
            </a:r>
            <a:r>
              <a:rPr sz="1600" b="1" spc="-9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600" b="1" spc="-9" dirty="0">
                <a:latin typeface="Arial" panose="020B0604020202020204" pitchFamily="34" charset="0"/>
                <a:cs typeface="Arial" panose="020B0604020202020204" pitchFamily="34" charset="0"/>
              </a:rPr>
              <a:t>ETA</a:t>
            </a:r>
            <a:r>
              <a:rPr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600" b="1" spc="0" dirty="0">
                <a:latin typeface="Arial" panose="020B0604020202020204" pitchFamily="34" charset="0"/>
                <a:cs typeface="Arial" panose="020B0604020202020204" pitchFamily="34" charset="0"/>
              </a:rPr>
              <a:t>casos y expuestos, Cartagena, 2018-2024</a:t>
            </a:r>
            <a:endParaRPr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7" name="object 167"/>
          <p:cNvSpPr txBox="1"/>
          <p:nvPr/>
        </p:nvSpPr>
        <p:spPr>
          <a:xfrm>
            <a:off x="-1" y="7918450"/>
            <a:ext cx="7900123" cy="248583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1735"/>
              </a:lnSpc>
              <a:spcBef>
                <a:spcPts val="86"/>
              </a:spcBef>
            </a:pPr>
            <a:r>
              <a:rPr sz="1600" b="1" spc="0" dirty="0">
                <a:latin typeface="Arial"/>
                <a:cs typeface="Arial"/>
              </a:rPr>
              <a:t>Lugar</a:t>
            </a:r>
            <a:r>
              <a:rPr sz="1600" b="1" spc="-9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de </a:t>
            </a:r>
            <a:r>
              <a:rPr sz="1600" b="1" spc="-4" dirty="0">
                <a:latin typeface="Arial"/>
                <a:cs typeface="Arial"/>
              </a:rPr>
              <a:t>l</a:t>
            </a:r>
            <a:r>
              <a:rPr sz="1600" b="1" spc="0" dirty="0">
                <a:latin typeface="Arial"/>
                <a:cs typeface="Arial"/>
              </a:rPr>
              <a:t>os</a:t>
            </a:r>
            <a:r>
              <a:rPr sz="1600" b="1" spc="-9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Bro</a:t>
            </a:r>
            <a:r>
              <a:rPr sz="1600" b="1" spc="4" dirty="0">
                <a:latin typeface="Arial"/>
                <a:cs typeface="Arial"/>
              </a:rPr>
              <a:t>t</a:t>
            </a:r>
            <a:r>
              <a:rPr sz="1600" b="1" spc="0" dirty="0">
                <a:latin typeface="Arial"/>
                <a:cs typeface="Arial"/>
              </a:rPr>
              <a:t>es</a:t>
            </a:r>
            <a:r>
              <a:rPr sz="1600" b="1" spc="-70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de </a:t>
            </a:r>
            <a:r>
              <a:rPr sz="1600" b="1" spc="-4" dirty="0">
                <a:latin typeface="Arial"/>
                <a:cs typeface="Arial"/>
              </a:rPr>
              <a:t>E</a:t>
            </a:r>
            <a:r>
              <a:rPr sz="1600" b="1" spc="-114" dirty="0">
                <a:latin typeface="Arial"/>
                <a:cs typeface="Arial"/>
              </a:rPr>
              <a:t>T</a:t>
            </a:r>
            <a:r>
              <a:rPr sz="1600" b="1" spc="0" dirty="0">
                <a:latin typeface="Arial"/>
                <a:cs typeface="Arial"/>
              </a:rPr>
              <a:t>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6" name="object 166"/>
          <p:cNvSpPr txBox="1"/>
          <p:nvPr/>
        </p:nvSpPr>
        <p:spPr>
          <a:xfrm>
            <a:off x="-1" y="8299450"/>
            <a:ext cx="7909849" cy="274318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75"/>
              </a:lnSpc>
              <a:spcBef>
                <a:spcPts val="53"/>
              </a:spcBef>
            </a:pPr>
            <a:r>
              <a:rPr sz="1100" b="1" spc="0" dirty="0">
                <a:latin typeface="Arial"/>
                <a:cs typeface="Arial"/>
              </a:rPr>
              <a:t>N</a:t>
            </a:r>
            <a:r>
              <a:rPr sz="1100" b="1" spc="-4" dirty="0">
                <a:latin typeface="Arial"/>
                <a:cs typeface="Arial"/>
              </a:rPr>
              <a:t>u</a:t>
            </a:r>
            <a:r>
              <a:rPr sz="1100" b="1" spc="0" dirty="0">
                <a:latin typeface="Arial"/>
                <a:cs typeface="Arial"/>
              </a:rPr>
              <a:t>m</a:t>
            </a:r>
            <a:r>
              <a:rPr sz="1100" b="1" spc="4" dirty="0">
                <a:latin typeface="Arial"/>
                <a:cs typeface="Arial"/>
              </a:rPr>
              <a:t>e</a:t>
            </a:r>
            <a:r>
              <a:rPr sz="1100" b="1" spc="0" dirty="0">
                <a:latin typeface="Arial"/>
                <a:cs typeface="Arial"/>
              </a:rPr>
              <a:t>ro</a:t>
            </a:r>
            <a:r>
              <a:rPr sz="1100" b="1" spc="-4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de</a:t>
            </a:r>
            <a:r>
              <a:rPr sz="1100" b="1" spc="4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brotes y</a:t>
            </a:r>
            <a:r>
              <a:rPr sz="1100" b="1" spc="9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ta</a:t>
            </a:r>
            <a:r>
              <a:rPr sz="1100" b="1" spc="4" dirty="0">
                <a:latin typeface="Arial"/>
                <a:cs typeface="Arial"/>
              </a:rPr>
              <a:t>sa</a:t>
            </a:r>
            <a:r>
              <a:rPr sz="1100" b="1" spc="0" dirty="0">
                <a:latin typeface="Arial"/>
                <a:cs typeface="Arial"/>
              </a:rPr>
              <a:t>s</a:t>
            </a:r>
            <a:r>
              <a:rPr sz="1100" b="1" spc="-19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de</a:t>
            </a:r>
            <a:r>
              <a:rPr sz="1100" b="1" spc="4" dirty="0">
                <a:latin typeface="Arial"/>
                <a:cs typeface="Arial"/>
              </a:rPr>
              <a:t> a</a:t>
            </a:r>
            <a:r>
              <a:rPr sz="1100" b="1" spc="0" dirty="0">
                <a:latin typeface="Arial"/>
                <a:cs typeface="Arial"/>
              </a:rPr>
              <a:t>taque</a:t>
            </a:r>
            <a:r>
              <a:rPr sz="1100" b="1" spc="-4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de</a:t>
            </a:r>
            <a:r>
              <a:rPr sz="1100" b="1" spc="4" dirty="0">
                <a:latin typeface="Arial"/>
                <a:cs typeface="Arial"/>
              </a:rPr>
              <a:t> E</a:t>
            </a:r>
            <a:r>
              <a:rPr sz="1100" b="1" spc="-69" dirty="0">
                <a:latin typeface="Arial"/>
                <a:cs typeface="Arial"/>
              </a:rPr>
              <a:t>T</a:t>
            </a:r>
            <a:r>
              <a:rPr sz="1100" b="1" spc="-29" dirty="0">
                <a:latin typeface="Arial"/>
                <a:cs typeface="Arial"/>
              </a:rPr>
              <a:t>A</a:t>
            </a:r>
            <a:r>
              <a:rPr sz="1100" b="1" spc="0" dirty="0">
                <a:latin typeface="Arial"/>
                <a:cs typeface="Arial"/>
              </a:rPr>
              <a:t>,</a:t>
            </a:r>
            <a:r>
              <a:rPr sz="1100" b="1" spc="27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por</a:t>
            </a:r>
            <a:r>
              <a:rPr sz="1100" b="1" spc="14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lug</a:t>
            </a:r>
            <a:r>
              <a:rPr sz="1100" b="1" spc="4" dirty="0">
                <a:latin typeface="Arial"/>
                <a:cs typeface="Arial"/>
              </a:rPr>
              <a:t>a</a:t>
            </a:r>
            <a:r>
              <a:rPr sz="1100" b="1" spc="0" dirty="0">
                <a:latin typeface="Arial"/>
                <a:cs typeface="Arial"/>
              </a:rPr>
              <a:t>r</a:t>
            </a:r>
            <a:r>
              <a:rPr sz="1100" b="1" spc="4" dirty="0">
                <a:latin typeface="Arial"/>
                <a:cs typeface="Arial"/>
              </a:rPr>
              <a:t> </a:t>
            </a:r>
            <a:r>
              <a:rPr sz="1100" b="1" spc="0" dirty="0">
                <a:latin typeface="Arial"/>
                <a:cs typeface="Arial"/>
              </a:rPr>
              <a:t>de</a:t>
            </a:r>
            <a:r>
              <a:rPr sz="1100" b="1" spc="9" dirty="0">
                <a:latin typeface="Arial"/>
                <a:cs typeface="Arial"/>
              </a:rPr>
              <a:t> </a:t>
            </a:r>
            <a:r>
              <a:rPr lang="es-CO" sz="1100" b="1" spc="0" dirty="0">
                <a:latin typeface="Arial"/>
                <a:cs typeface="Arial"/>
              </a:rPr>
              <a:t>o</a:t>
            </a:r>
            <a:r>
              <a:rPr lang="es-CO" sz="1100" b="1" spc="4" dirty="0">
                <a:latin typeface="Arial"/>
                <a:cs typeface="Arial"/>
              </a:rPr>
              <a:t>c</a:t>
            </a:r>
            <a:r>
              <a:rPr lang="es-CO" sz="1100" b="1" spc="0" dirty="0">
                <a:latin typeface="Arial"/>
                <a:cs typeface="Arial"/>
              </a:rPr>
              <a:t>urr</a:t>
            </a:r>
            <a:r>
              <a:rPr lang="es-CO" sz="1100" b="1" spc="4" dirty="0">
                <a:latin typeface="Arial"/>
                <a:cs typeface="Arial"/>
              </a:rPr>
              <a:t>e</a:t>
            </a:r>
            <a:r>
              <a:rPr lang="es-CO" sz="1100" b="1" spc="0" dirty="0">
                <a:latin typeface="Arial"/>
                <a:cs typeface="Arial"/>
              </a:rPr>
              <a:t>nci</a:t>
            </a:r>
            <a:r>
              <a:rPr lang="es-CO" sz="1100" b="1" spc="4" dirty="0">
                <a:latin typeface="Arial"/>
                <a:cs typeface="Arial"/>
              </a:rPr>
              <a:t>a, Cartagena, 2024</a:t>
            </a:r>
            <a:endParaRPr lang="es-CO" sz="1100" dirty="0">
              <a:latin typeface="Arial"/>
              <a:cs typeface="Arial"/>
            </a:endParaRPr>
          </a:p>
        </p:txBody>
      </p:sp>
      <p:sp>
        <p:nvSpPr>
          <p:cNvPr id="164" name="object 164"/>
          <p:cNvSpPr txBox="1"/>
          <p:nvPr/>
        </p:nvSpPr>
        <p:spPr>
          <a:xfrm>
            <a:off x="1311788" y="11868512"/>
            <a:ext cx="5302584" cy="26855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055"/>
              </a:lnSpc>
              <a:spcBef>
                <a:spcPts val="102"/>
              </a:spcBef>
            </a:pPr>
            <a:r>
              <a:rPr sz="1600" b="1" spc="0" dirty="0">
                <a:latin typeface="Arial"/>
                <a:cs typeface="Arial"/>
              </a:rPr>
              <a:t>C</a:t>
            </a:r>
            <a:r>
              <a:rPr sz="1600" b="1" spc="-4" dirty="0">
                <a:latin typeface="Arial"/>
                <a:cs typeface="Arial"/>
              </a:rPr>
              <a:t>a</a:t>
            </a:r>
            <a:r>
              <a:rPr sz="1600" b="1" spc="0" dirty="0">
                <a:latin typeface="Arial"/>
                <a:cs typeface="Arial"/>
              </a:rPr>
              <a:t>racter</a:t>
            </a:r>
            <a:r>
              <a:rPr sz="1600" b="1" spc="4" dirty="0">
                <a:latin typeface="Arial"/>
                <a:cs typeface="Arial"/>
              </a:rPr>
              <a:t>i</a:t>
            </a:r>
            <a:r>
              <a:rPr sz="1600" b="1" spc="0" dirty="0">
                <a:latin typeface="Arial"/>
                <a:cs typeface="Arial"/>
              </a:rPr>
              <a:t>zación</a:t>
            </a:r>
            <a:r>
              <a:rPr sz="1600" b="1" spc="14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Brotes</a:t>
            </a:r>
            <a:r>
              <a:rPr sz="1600" b="1" spc="4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de</a:t>
            </a:r>
            <a:r>
              <a:rPr sz="1600" b="1" spc="4" dirty="0">
                <a:latin typeface="Arial"/>
                <a:cs typeface="Arial"/>
              </a:rPr>
              <a:t> </a:t>
            </a:r>
            <a:r>
              <a:rPr sz="1600" b="1" spc="0" dirty="0">
                <a:latin typeface="Arial"/>
                <a:cs typeface="Arial"/>
              </a:rPr>
              <a:t>E</a:t>
            </a:r>
            <a:r>
              <a:rPr sz="1600" b="1" spc="-150" dirty="0">
                <a:latin typeface="Arial"/>
                <a:cs typeface="Arial"/>
              </a:rPr>
              <a:t>T</a:t>
            </a:r>
            <a:r>
              <a:rPr sz="1600" b="1" spc="0" dirty="0">
                <a:latin typeface="Arial"/>
                <a:cs typeface="Arial"/>
              </a:rPr>
              <a:t>A</a:t>
            </a:r>
            <a:endParaRPr sz="1600" dirty="0">
              <a:latin typeface="Arial"/>
              <a:cs typeface="Arial"/>
            </a:endParaRPr>
          </a:p>
        </p:txBody>
      </p:sp>
      <p:sp>
        <p:nvSpPr>
          <p:cNvPr id="163" name="object 163"/>
          <p:cNvSpPr txBox="1"/>
          <p:nvPr/>
        </p:nvSpPr>
        <p:spPr>
          <a:xfrm>
            <a:off x="11976" y="12261850"/>
            <a:ext cx="7888145" cy="305672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algn="ctr">
              <a:lnSpc>
                <a:spcPts val="1075"/>
              </a:lnSpc>
              <a:spcBef>
                <a:spcPts val="53"/>
              </a:spcBef>
            </a:pP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N</a:t>
            </a:r>
            <a:r>
              <a:rPr sz="1100" b="1" spc="-4" dirty="0">
                <a:solidFill>
                  <a:srgbClr val="404040"/>
                </a:solidFill>
                <a:latin typeface="Arial"/>
                <a:cs typeface="Arial"/>
              </a:rPr>
              <a:t>ú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m</a:t>
            </a:r>
            <a:r>
              <a:rPr sz="1100" b="1" spc="4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ro</a:t>
            </a:r>
            <a:r>
              <a:rPr sz="1100" b="1" spc="-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de</a:t>
            </a:r>
            <a:r>
              <a:rPr sz="1100" b="1" spc="4" dirty="0">
                <a:solidFill>
                  <a:srgbClr val="404040"/>
                </a:solidFill>
                <a:latin typeface="Arial"/>
                <a:cs typeface="Arial"/>
              </a:rPr>
              <a:t> cas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os</a:t>
            </a:r>
            <a:r>
              <a:rPr sz="1100" b="1" spc="-1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CO" sz="1100" b="1" spc="4" dirty="0">
                <a:solidFill>
                  <a:srgbClr val="404040"/>
                </a:solidFill>
                <a:latin typeface="Arial"/>
                <a:cs typeface="Arial"/>
              </a:rPr>
              <a:t>se</a:t>
            </a:r>
            <a:r>
              <a:rPr lang="es-CO" sz="1100" b="1" spc="0" dirty="0">
                <a:solidFill>
                  <a:srgbClr val="404040"/>
                </a:solidFill>
                <a:latin typeface="Arial"/>
                <a:cs typeface="Arial"/>
              </a:rPr>
              <a:t>gún</a:t>
            </a:r>
            <a:r>
              <a:rPr sz="1100" b="1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1100" b="1" spc="4" dirty="0">
                <a:solidFill>
                  <a:srgbClr val="404040"/>
                </a:solidFill>
                <a:latin typeface="Arial"/>
                <a:cs typeface="Arial"/>
              </a:rPr>
              <a:t>variables de interés </a:t>
            </a:r>
            <a:r>
              <a:rPr lang="es-CO" sz="1100" b="1" spc="4" dirty="0">
                <a:solidFill>
                  <a:srgbClr val="404040"/>
                </a:solidFill>
                <a:latin typeface="Arial"/>
                <a:cs typeface="Arial"/>
              </a:rPr>
              <a:t>e</a:t>
            </a:r>
            <a:r>
              <a:rPr lang="es-CO" sz="1100" b="1" spc="0" dirty="0">
                <a:solidFill>
                  <a:srgbClr val="404040"/>
                </a:solidFill>
                <a:latin typeface="Arial"/>
                <a:cs typeface="Arial"/>
              </a:rPr>
              <a:t>n</a:t>
            </a:r>
            <a:r>
              <a:rPr sz="1100" b="1" spc="4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los</a:t>
            </a:r>
            <a:r>
              <a:rPr sz="1100" b="1" spc="9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brotes de</a:t>
            </a:r>
            <a:r>
              <a:rPr sz="1100" b="1" spc="4" dirty="0">
                <a:solidFill>
                  <a:srgbClr val="404040"/>
                </a:solidFill>
                <a:latin typeface="Arial"/>
                <a:cs typeface="Arial"/>
              </a:rPr>
              <a:t> E</a:t>
            </a:r>
            <a:r>
              <a:rPr sz="1100" b="1" spc="-69" dirty="0">
                <a:solidFill>
                  <a:srgbClr val="404040"/>
                </a:solidFill>
                <a:latin typeface="Arial"/>
                <a:cs typeface="Arial"/>
              </a:rPr>
              <a:t>T</a:t>
            </a:r>
            <a:r>
              <a:rPr sz="1100" b="1" spc="-29" dirty="0">
                <a:solidFill>
                  <a:srgbClr val="404040"/>
                </a:solidFill>
                <a:latin typeface="Arial"/>
                <a:cs typeface="Arial"/>
              </a:rPr>
              <a:t>A</a:t>
            </a:r>
            <a:r>
              <a:rPr sz="1100" b="1" spc="0" dirty="0">
                <a:solidFill>
                  <a:srgbClr val="404040"/>
                </a:solidFill>
                <a:latin typeface="Arial"/>
                <a:cs typeface="Arial"/>
              </a:rPr>
              <a:t>,</a:t>
            </a:r>
            <a:r>
              <a:rPr sz="1100" b="1" spc="37" dirty="0">
                <a:solidFill>
                  <a:srgbClr val="404040"/>
                </a:solidFill>
                <a:latin typeface="Arial"/>
                <a:cs typeface="Arial"/>
              </a:rPr>
              <a:t> </a:t>
            </a:r>
            <a:r>
              <a:rPr lang="es-ES" sz="1100" b="1" spc="37" dirty="0">
                <a:solidFill>
                  <a:srgbClr val="404040"/>
                </a:solidFill>
                <a:latin typeface="Arial"/>
                <a:cs typeface="Arial"/>
              </a:rPr>
              <a:t>Cartagena, 2024</a:t>
            </a:r>
            <a:endParaRPr sz="1100" dirty="0">
              <a:latin typeface="Arial"/>
              <a:cs typeface="Arial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723949" y="2187184"/>
            <a:ext cx="3504479" cy="4928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650"/>
              </a:lnSpc>
              <a:spcBef>
                <a:spcPts val="35"/>
              </a:spcBef>
            </a:pPr>
            <a:endParaRPr sz="650"/>
          </a:p>
          <a:p>
            <a:pPr marL="99592">
              <a:lnSpc>
                <a:spcPct val="95825"/>
              </a:lnSpc>
            </a:pPr>
            <a:r>
              <a:rPr sz="2200" b="1" spc="-164" dirty="0">
                <a:latin typeface="Arial"/>
                <a:cs typeface="Arial"/>
              </a:rPr>
              <a:t>T</a:t>
            </a:r>
            <a:r>
              <a:rPr sz="2200" b="1" spc="0" dirty="0">
                <a:latin typeface="Arial"/>
                <a:cs typeface="Arial"/>
              </a:rPr>
              <a:t>ota</a:t>
            </a:r>
            <a:r>
              <a:rPr sz="2200" b="1" spc="4" dirty="0">
                <a:latin typeface="Arial"/>
                <a:cs typeface="Arial"/>
              </a:rPr>
              <a:t>l</a:t>
            </a:r>
            <a:r>
              <a:rPr sz="2200" b="1" spc="0" dirty="0">
                <a:latin typeface="Arial"/>
                <a:cs typeface="Arial"/>
              </a:rPr>
              <a:t>,</a:t>
            </a:r>
            <a:r>
              <a:rPr sz="2200" b="1" spc="68" dirty="0">
                <a:latin typeface="Arial"/>
                <a:cs typeface="Arial"/>
              </a:rPr>
              <a:t> </a:t>
            </a:r>
            <a:r>
              <a:rPr sz="2200" b="1" spc="0" dirty="0">
                <a:latin typeface="Arial"/>
                <a:cs typeface="Arial"/>
              </a:rPr>
              <a:t>Brot</a:t>
            </a:r>
            <a:r>
              <a:rPr sz="2200" b="1" spc="9" dirty="0">
                <a:latin typeface="Arial"/>
                <a:cs typeface="Arial"/>
              </a:rPr>
              <a:t>e</a:t>
            </a:r>
            <a:r>
              <a:rPr sz="2200" b="1" spc="0" dirty="0">
                <a:latin typeface="Arial"/>
                <a:cs typeface="Arial"/>
              </a:rPr>
              <a:t>s</a:t>
            </a:r>
            <a:r>
              <a:rPr sz="2200" b="1" spc="94" dirty="0">
                <a:latin typeface="Arial"/>
                <a:cs typeface="Arial"/>
              </a:rPr>
              <a:t> </a:t>
            </a:r>
            <a:r>
              <a:rPr sz="2200" b="1" spc="0" dirty="0">
                <a:latin typeface="Arial"/>
                <a:cs typeface="Arial"/>
              </a:rPr>
              <a:t>n</a:t>
            </a:r>
            <a:r>
              <a:rPr sz="2200" b="1" spc="-4" dirty="0">
                <a:latin typeface="Arial"/>
                <a:cs typeface="Arial"/>
              </a:rPr>
              <a:t>o</a:t>
            </a:r>
            <a:r>
              <a:rPr sz="2200" b="1" spc="0" dirty="0">
                <a:latin typeface="Arial"/>
                <a:cs typeface="Arial"/>
              </a:rPr>
              <a:t>ti</a:t>
            </a:r>
            <a:r>
              <a:rPr sz="2200" b="1" spc="4" dirty="0">
                <a:latin typeface="Arial"/>
                <a:cs typeface="Arial"/>
              </a:rPr>
              <a:t>f</a:t>
            </a:r>
            <a:r>
              <a:rPr sz="2200" b="1" spc="0" dirty="0">
                <a:latin typeface="Arial"/>
                <a:cs typeface="Arial"/>
              </a:rPr>
              <a:t>ic</a:t>
            </a:r>
            <a:r>
              <a:rPr sz="2200" b="1" spc="10" dirty="0">
                <a:latin typeface="Arial"/>
                <a:cs typeface="Arial"/>
              </a:rPr>
              <a:t>a</a:t>
            </a:r>
            <a:r>
              <a:rPr sz="2200" b="1" spc="0" dirty="0">
                <a:latin typeface="Arial"/>
                <a:cs typeface="Arial"/>
              </a:rPr>
              <a:t>d</a:t>
            </a:r>
            <a:r>
              <a:rPr sz="2200" b="1" spc="-4" dirty="0">
                <a:latin typeface="Arial"/>
                <a:cs typeface="Arial"/>
              </a:rPr>
              <a:t>o</a:t>
            </a:r>
            <a:r>
              <a:rPr sz="2200" b="1" spc="0" dirty="0">
                <a:latin typeface="Arial"/>
                <a:cs typeface="Arial"/>
              </a:rPr>
              <a:t>s</a:t>
            </a:r>
            <a:endParaRPr sz="2200">
              <a:latin typeface="Arial"/>
              <a:cs typeface="Arial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6228429" y="2187184"/>
            <a:ext cx="1361367" cy="49284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377397">
              <a:lnSpc>
                <a:spcPct val="95825"/>
              </a:lnSpc>
              <a:spcBef>
                <a:spcPts val="315"/>
              </a:spcBef>
            </a:pPr>
            <a:endParaRPr sz="2850" dirty="0">
              <a:latin typeface="Arial"/>
              <a:cs typeface="Arial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2723949" y="2680029"/>
            <a:ext cx="1621948" cy="227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96147">
              <a:lnSpc>
                <a:spcPct val="101725"/>
              </a:lnSpc>
              <a:spcBef>
                <a:spcPts val="80"/>
              </a:spcBef>
            </a:pP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C</a:t>
            </a:r>
            <a:r>
              <a:rPr sz="1400" b="1" spc="-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4" dirty="0">
                <a:solidFill>
                  <a:srgbClr val="FFFFFF"/>
                </a:solidFill>
                <a:latin typeface="Calibri"/>
                <a:cs typeface="Calibri"/>
              </a:rPr>
              <a:t>o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00" b="1" spc="-14" dirty="0">
                <a:solidFill>
                  <a:srgbClr val="FFFFFF"/>
                </a:solidFill>
                <a:latin typeface="Calibri"/>
                <a:cs typeface="Calibri"/>
              </a:rPr>
              <a:t>n</a:t>
            </a:r>
            <a:r>
              <a:rPr sz="1400" b="1" spc="-9" dirty="0">
                <a:solidFill>
                  <a:srgbClr val="FFFFFF"/>
                </a:solidFill>
                <a:latin typeface="Calibri"/>
                <a:cs typeface="Calibri"/>
              </a:rPr>
              <a:t>v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oluc</a:t>
            </a:r>
            <a:r>
              <a:rPr sz="1400" b="1" spc="-29" dirty="0">
                <a:solidFill>
                  <a:srgbClr val="FFFFFF"/>
                </a:solidFill>
                <a:latin typeface="Calibri"/>
                <a:cs typeface="Calibri"/>
              </a:rPr>
              <a:t>r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4" dirty="0">
                <a:solidFill>
                  <a:srgbClr val="FFFFFF"/>
                </a:solidFill>
                <a:latin typeface="Calibri"/>
                <a:cs typeface="Calibri"/>
              </a:rPr>
              <a:t>do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345898" y="2680029"/>
            <a:ext cx="1621948" cy="227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429676">
              <a:lnSpc>
                <a:spcPct val="101725"/>
              </a:lnSpc>
              <a:spcBef>
                <a:spcPts val="80"/>
              </a:spcBef>
            </a:pP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Exp</a:t>
            </a:r>
            <a:r>
              <a:rPr sz="1400" b="1" spc="10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400" b="1" spc="5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-15" dirty="0">
                <a:solidFill>
                  <a:srgbClr val="FFFFFF"/>
                </a:solidFill>
                <a:latin typeface="Calibri"/>
                <a:cs typeface="Calibri"/>
              </a:rPr>
              <a:t>s</a:t>
            </a:r>
            <a:r>
              <a:rPr sz="1400" b="1" spc="-20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os</a:t>
            </a:r>
            <a:endParaRPr sz="1400">
              <a:latin typeface="Calibri"/>
              <a:cs typeface="Calibri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967847" y="2680029"/>
            <a:ext cx="1621948" cy="22790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38900">
              <a:lnSpc>
                <a:spcPct val="101725"/>
              </a:lnSpc>
              <a:spcBef>
                <a:spcPts val="80"/>
              </a:spcBef>
            </a:pPr>
            <a:r>
              <a:rPr sz="1400" b="1" spc="-109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asa</a:t>
            </a:r>
            <a:r>
              <a:rPr sz="1400" b="1" spc="52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4" dirty="0">
                <a:solidFill>
                  <a:srgbClr val="FFFFFF"/>
                </a:solidFill>
                <a:latin typeface="Calibri"/>
                <a:cs typeface="Calibri"/>
              </a:rPr>
              <a:t>d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400" b="1" spc="33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00" b="1" spc="-44" dirty="0">
                <a:solidFill>
                  <a:srgbClr val="FFFFFF"/>
                </a:solidFill>
                <a:latin typeface="Calibri"/>
                <a:cs typeface="Calibri"/>
              </a:rPr>
              <a:t>A</a:t>
            </a:r>
            <a:r>
              <a:rPr sz="1400" b="1" spc="-9" dirty="0">
                <a:solidFill>
                  <a:srgbClr val="FFFFFF"/>
                </a:solidFill>
                <a:latin typeface="Calibri"/>
                <a:cs typeface="Calibri"/>
              </a:rPr>
              <a:t>t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aq</a:t>
            </a:r>
            <a:r>
              <a:rPr sz="1400" b="1" spc="4" dirty="0">
                <a:solidFill>
                  <a:srgbClr val="FFFFFF"/>
                </a:solidFill>
                <a:latin typeface="Calibri"/>
                <a:cs typeface="Calibri"/>
              </a:rPr>
              <a:t>u</a:t>
            </a:r>
            <a:r>
              <a:rPr sz="1400" b="1" spc="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endParaRPr sz="1400">
              <a:latin typeface="Calibri"/>
              <a:cs typeface="Calibri"/>
            </a:endParaRPr>
          </a:p>
        </p:txBody>
      </p:sp>
      <p:graphicFrame>
        <p:nvGraphicFramePr>
          <p:cNvPr id="339" name="Objeto 338">
            <a:extLst>
              <a:ext uri="{FF2B5EF4-FFF2-40B4-BE49-F238E27FC236}">
                <a16:creationId xmlns:a16="http://schemas.microsoft.com/office/drawing/2014/main" id="{55AED3ED-A0A2-4466-B532-03BECCEE22F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2951583"/>
              </p:ext>
            </p:extLst>
          </p:nvPr>
        </p:nvGraphicFramePr>
        <p:xfrm>
          <a:off x="6030913" y="2222500"/>
          <a:ext cx="17811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2" imgW="1781138" imgH="438066" progId="Excel.SheetMacroEnabled.12">
                  <p:link updateAutomatic="1"/>
                </p:oleObj>
              </mc:Choice>
              <mc:Fallback>
                <p:oleObj name="Macro-Enabled Worksheet" r:id="rId22" imgW="1781138" imgH="43806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6030913" y="2222500"/>
                        <a:ext cx="17811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0" name="Objeto 339">
            <a:extLst>
              <a:ext uri="{FF2B5EF4-FFF2-40B4-BE49-F238E27FC236}">
                <a16:creationId xmlns:a16="http://schemas.microsoft.com/office/drawing/2014/main" id="{6568E080-91DD-46B3-AB06-9D86544EB92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3490164"/>
              </p:ext>
            </p:extLst>
          </p:nvPr>
        </p:nvGraphicFramePr>
        <p:xfrm>
          <a:off x="2627313" y="2917825"/>
          <a:ext cx="17811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4" imgW="1781138" imgH="266815" progId="Excel.SheetMacroEnabled.12">
                  <p:link updateAutomatic="1"/>
                </p:oleObj>
              </mc:Choice>
              <mc:Fallback>
                <p:oleObj name="Macro-Enabled Worksheet" r:id="rId24" imgW="1781138" imgH="266815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5"/>
                      <a:stretch>
                        <a:fillRect/>
                      </a:stretch>
                    </p:blipFill>
                    <p:spPr>
                      <a:xfrm>
                        <a:off x="2627313" y="2917825"/>
                        <a:ext cx="1781175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1" name="Objeto 340">
            <a:extLst>
              <a:ext uri="{FF2B5EF4-FFF2-40B4-BE49-F238E27FC236}">
                <a16:creationId xmlns:a16="http://schemas.microsoft.com/office/drawing/2014/main" id="{FA6ED510-9632-48DA-9A67-D923835D62A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28698168"/>
              </p:ext>
            </p:extLst>
          </p:nvPr>
        </p:nvGraphicFramePr>
        <p:xfrm>
          <a:off x="4265613" y="2921000"/>
          <a:ext cx="17811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6" imgW="1781138" imgH="266815" progId="Excel.SheetMacroEnabled.12">
                  <p:link updateAutomatic="1"/>
                </p:oleObj>
              </mc:Choice>
              <mc:Fallback>
                <p:oleObj name="Macro-Enabled Worksheet" r:id="rId26" imgW="1781138" imgH="266815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7"/>
                      <a:stretch>
                        <a:fillRect/>
                      </a:stretch>
                    </p:blipFill>
                    <p:spPr>
                      <a:xfrm>
                        <a:off x="4265613" y="2921000"/>
                        <a:ext cx="1781175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2" name="Objeto 341">
            <a:extLst>
              <a:ext uri="{FF2B5EF4-FFF2-40B4-BE49-F238E27FC236}">
                <a16:creationId xmlns:a16="http://schemas.microsoft.com/office/drawing/2014/main" id="{DFB36C82-3D10-4D09-B4A8-01DCA5BDAD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2813470"/>
              </p:ext>
            </p:extLst>
          </p:nvPr>
        </p:nvGraphicFramePr>
        <p:xfrm>
          <a:off x="5942013" y="2913063"/>
          <a:ext cx="1781175" cy="266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8" imgW="1781138" imgH="266815" progId="Excel.SheetMacroEnabled.12">
                  <p:link updateAutomatic="1"/>
                </p:oleObj>
              </mc:Choice>
              <mc:Fallback>
                <p:oleObj name="Macro-Enabled Worksheet" r:id="rId28" imgW="1781138" imgH="266815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9"/>
                      <a:stretch>
                        <a:fillRect/>
                      </a:stretch>
                    </p:blipFill>
                    <p:spPr>
                      <a:xfrm>
                        <a:off x="5942013" y="2913063"/>
                        <a:ext cx="1781175" cy="266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4" name="Objeto 343">
            <a:extLst>
              <a:ext uri="{FF2B5EF4-FFF2-40B4-BE49-F238E27FC236}">
                <a16:creationId xmlns:a16="http://schemas.microsoft.com/office/drawing/2014/main" id="{6BE0409C-A803-45D3-B226-C6258CA66F9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386842"/>
              </p:ext>
            </p:extLst>
          </p:nvPr>
        </p:nvGraphicFramePr>
        <p:xfrm>
          <a:off x="1267460" y="3724403"/>
          <a:ext cx="5410201" cy="38130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0" imgW="4353051" imgH="3067310" progId="Excel.SheetMacroEnabled.12">
                  <p:link updateAutomatic="1"/>
                </p:oleObj>
              </mc:Choice>
              <mc:Fallback>
                <p:oleObj name="Macro-Enabled Worksheet" r:id="rId30" imgW="4353051" imgH="306731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1"/>
                      <a:stretch>
                        <a:fillRect/>
                      </a:stretch>
                    </p:blipFill>
                    <p:spPr>
                      <a:xfrm>
                        <a:off x="1267460" y="3724403"/>
                        <a:ext cx="5410201" cy="38130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5" name="Objeto 344">
            <a:extLst>
              <a:ext uri="{FF2B5EF4-FFF2-40B4-BE49-F238E27FC236}">
                <a16:creationId xmlns:a16="http://schemas.microsoft.com/office/drawing/2014/main" id="{61F83029-52A6-450F-825E-2460005BF4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747155"/>
              </p:ext>
            </p:extLst>
          </p:nvPr>
        </p:nvGraphicFramePr>
        <p:xfrm>
          <a:off x="2432050" y="8528050"/>
          <a:ext cx="4691445" cy="30868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2" imgW="4790966" imgH="3152724" progId="Excel.SheetMacroEnabled.12">
                  <p:link updateAutomatic="1"/>
                </p:oleObj>
              </mc:Choice>
              <mc:Fallback>
                <p:oleObj name="Macro-Enabled Worksheet" r:id="rId32" imgW="4790966" imgH="3152724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3"/>
                      <a:stretch>
                        <a:fillRect/>
                      </a:stretch>
                    </p:blipFill>
                    <p:spPr>
                      <a:xfrm>
                        <a:off x="2432050" y="8528050"/>
                        <a:ext cx="4691445" cy="30868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6" name="Objeto 345">
            <a:extLst>
              <a:ext uri="{FF2B5EF4-FFF2-40B4-BE49-F238E27FC236}">
                <a16:creationId xmlns:a16="http://schemas.microsoft.com/office/drawing/2014/main" id="{A6359C97-4A40-4CD8-991A-858E2ADD9D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308674"/>
              </p:ext>
            </p:extLst>
          </p:nvPr>
        </p:nvGraphicFramePr>
        <p:xfrm>
          <a:off x="2066325" y="12553182"/>
          <a:ext cx="4785325" cy="54998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4" imgW="4248204" imgH="5153199" progId="Excel.SheetMacroEnabled.12">
                  <p:link updateAutomatic="1"/>
                </p:oleObj>
              </mc:Choice>
              <mc:Fallback>
                <p:oleObj name="Macro-Enabled Worksheet" r:id="rId34" imgW="4248204" imgH="5153199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5"/>
                      <a:stretch>
                        <a:fillRect/>
                      </a:stretch>
                    </p:blipFill>
                    <p:spPr>
                      <a:xfrm>
                        <a:off x="2066325" y="12553182"/>
                        <a:ext cx="4785325" cy="549986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8" name="Objeto 347">
            <a:extLst>
              <a:ext uri="{FF2B5EF4-FFF2-40B4-BE49-F238E27FC236}">
                <a16:creationId xmlns:a16="http://schemas.microsoft.com/office/drawing/2014/main" id="{5DED38AF-3728-4F4A-AE4A-AC767A0843F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1455987"/>
              </p:ext>
            </p:extLst>
          </p:nvPr>
        </p:nvGraphicFramePr>
        <p:xfrm>
          <a:off x="454025" y="1511300"/>
          <a:ext cx="43815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36" imgW="4381684" imgH="438066" progId="Excel.SheetMacroEnabled.12">
                  <p:link updateAutomatic="1"/>
                </p:oleObj>
              </mc:Choice>
              <mc:Fallback>
                <p:oleObj name="Macro-Enabled Worksheet" r:id="rId36" imgW="4381684" imgH="438066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7"/>
                      <a:stretch>
                        <a:fillRect/>
                      </a:stretch>
                    </p:blipFill>
                    <p:spPr>
                      <a:xfrm>
                        <a:off x="454025" y="1511300"/>
                        <a:ext cx="438150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7" name="CuadroTexto 66">
            <a:extLst>
              <a:ext uri="{FF2B5EF4-FFF2-40B4-BE49-F238E27FC236}">
                <a16:creationId xmlns:a16="http://schemas.microsoft.com/office/drawing/2014/main" id="{EE82682A-B3AD-48EA-8C99-C3F97B260B1B}"/>
              </a:ext>
            </a:extLst>
          </p:cNvPr>
          <p:cNvSpPr txBox="1"/>
          <p:nvPr/>
        </p:nvSpPr>
        <p:spPr>
          <a:xfrm>
            <a:off x="1191408" y="7537450"/>
            <a:ext cx="28408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Arial Narrow" panose="020B0606020202030204" pitchFamily="34" charset="0"/>
              </a:rPr>
              <a:t>Fuente. Sistema de Vigilancia en Salud Pública - Sivigila.</a:t>
            </a:r>
            <a:endParaRPr lang="es-CO" sz="1000" dirty="0">
              <a:latin typeface="Arial Narrow" panose="020B0606020202030204" pitchFamily="34" charset="0"/>
            </a:endParaRPr>
          </a:p>
        </p:txBody>
      </p:sp>
      <p:sp>
        <p:nvSpPr>
          <p:cNvPr id="68" name="CuadroTexto 67">
            <a:extLst>
              <a:ext uri="{FF2B5EF4-FFF2-40B4-BE49-F238E27FC236}">
                <a16:creationId xmlns:a16="http://schemas.microsoft.com/office/drawing/2014/main" id="{94BC1068-9069-4579-AC66-3C5BB4A71970}"/>
              </a:ext>
            </a:extLst>
          </p:cNvPr>
          <p:cNvSpPr txBox="1"/>
          <p:nvPr/>
        </p:nvSpPr>
        <p:spPr>
          <a:xfrm>
            <a:off x="2410608" y="11558429"/>
            <a:ext cx="28408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Arial Narrow" panose="020B0606020202030204" pitchFamily="34" charset="0"/>
              </a:rPr>
              <a:t>Fuente. Sistema de Vigilancia en Salud Pública - Sivigila.</a:t>
            </a:r>
            <a:endParaRPr lang="es-CO" sz="1000" dirty="0">
              <a:latin typeface="Arial Narrow" panose="020B0606020202030204" pitchFamily="34" charset="0"/>
            </a:endParaRPr>
          </a:p>
        </p:txBody>
      </p:sp>
      <p:sp>
        <p:nvSpPr>
          <p:cNvPr id="69" name="CuadroTexto 68">
            <a:extLst>
              <a:ext uri="{FF2B5EF4-FFF2-40B4-BE49-F238E27FC236}">
                <a16:creationId xmlns:a16="http://schemas.microsoft.com/office/drawing/2014/main" id="{06DF27CA-3BFA-444B-B79E-31B6A942485C}"/>
              </a:ext>
            </a:extLst>
          </p:cNvPr>
          <p:cNvSpPr txBox="1"/>
          <p:nvPr/>
        </p:nvSpPr>
        <p:spPr>
          <a:xfrm>
            <a:off x="2029608" y="18051399"/>
            <a:ext cx="28408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1000" dirty="0">
                <a:latin typeface="Arial Narrow" panose="020B0606020202030204" pitchFamily="34" charset="0"/>
              </a:rPr>
              <a:t>Fuente. Sistema de Vigilancia en Salud Pública - Sivigila.</a:t>
            </a:r>
            <a:endParaRPr lang="es-CO" sz="1000" dirty="0">
              <a:latin typeface="Arial Narrow" panose="020B0606020202030204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87398C47-878F-8B08-EE11-B7052E93AED8}"/>
              </a:ext>
            </a:extLst>
          </p:cNvPr>
          <p:cNvPicPr>
            <a:picLocks noChangeAspect="1"/>
          </p:cNvPicPr>
          <p:nvPr/>
        </p:nvPicPr>
        <p:blipFill>
          <a:blip r:embed="rId38"/>
          <a:stretch>
            <a:fillRect/>
          </a:stretch>
        </p:blipFill>
        <p:spPr>
          <a:xfrm>
            <a:off x="227281" y="2358671"/>
            <a:ext cx="2345000" cy="59055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object 366"/>
          <p:cNvSpPr/>
          <p:nvPr/>
        </p:nvSpPr>
        <p:spPr>
          <a:xfrm>
            <a:off x="0" y="3157374"/>
            <a:ext cx="7900123" cy="582357"/>
          </a:xfrm>
          <a:custGeom>
            <a:avLst/>
            <a:gdLst/>
            <a:ahLst/>
            <a:cxnLst/>
            <a:rect l="l" t="t" r="r" b="b"/>
            <a:pathLst>
              <a:path w="7900123" h="582357">
                <a:moveTo>
                  <a:pt x="0" y="582357"/>
                </a:moveTo>
                <a:lnTo>
                  <a:pt x="7900123" y="582357"/>
                </a:lnTo>
                <a:lnTo>
                  <a:pt x="7900123" y="0"/>
                </a:lnTo>
                <a:lnTo>
                  <a:pt x="0" y="0"/>
                </a:lnTo>
                <a:lnTo>
                  <a:pt x="0" y="582357"/>
                </a:lnTo>
                <a:close/>
              </a:path>
            </a:pathLst>
          </a:custGeom>
          <a:solidFill>
            <a:srgbClr val="F4FABB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2" name="object 362"/>
          <p:cNvSpPr/>
          <p:nvPr/>
        </p:nvSpPr>
        <p:spPr>
          <a:xfrm>
            <a:off x="0" y="0"/>
            <a:ext cx="7912100" cy="3157374"/>
          </a:xfrm>
          <a:custGeom>
            <a:avLst/>
            <a:gdLst/>
            <a:ahLst/>
            <a:cxnLst/>
            <a:rect l="l" t="t" r="r" b="b"/>
            <a:pathLst>
              <a:path w="7900123" h="3157374">
                <a:moveTo>
                  <a:pt x="0" y="3157374"/>
                </a:moveTo>
                <a:lnTo>
                  <a:pt x="7900123" y="3157374"/>
                </a:lnTo>
                <a:lnTo>
                  <a:pt x="7900123" y="0"/>
                </a:lnTo>
                <a:lnTo>
                  <a:pt x="0" y="0"/>
                </a:lnTo>
                <a:lnTo>
                  <a:pt x="0" y="3157374"/>
                </a:lnTo>
                <a:close/>
              </a:path>
            </a:pathLst>
          </a:custGeom>
          <a:solidFill>
            <a:srgbClr val="2F7A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7" name="object 367"/>
          <p:cNvSpPr/>
          <p:nvPr/>
        </p:nvSpPr>
        <p:spPr>
          <a:xfrm>
            <a:off x="0" y="3157374"/>
            <a:ext cx="7900123" cy="582357"/>
          </a:xfrm>
          <a:custGeom>
            <a:avLst/>
            <a:gdLst/>
            <a:ahLst/>
            <a:cxnLst/>
            <a:rect l="l" t="t" r="r" b="b"/>
            <a:pathLst>
              <a:path w="7900123" h="582357">
                <a:moveTo>
                  <a:pt x="0" y="582357"/>
                </a:moveTo>
                <a:lnTo>
                  <a:pt x="7900123" y="582357"/>
                </a:lnTo>
                <a:lnTo>
                  <a:pt x="7900123" y="0"/>
                </a:lnTo>
                <a:lnTo>
                  <a:pt x="0" y="0"/>
                </a:lnTo>
                <a:lnTo>
                  <a:pt x="0" y="582357"/>
                </a:lnTo>
                <a:close/>
              </a:path>
            </a:pathLst>
          </a:custGeom>
          <a:ln w="7598">
            <a:solidFill>
              <a:srgbClr val="F4FABB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8" name="object 368"/>
          <p:cNvSpPr/>
          <p:nvPr/>
        </p:nvSpPr>
        <p:spPr>
          <a:xfrm>
            <a:off x="2329430" y="1908750"/>
            <a:ext cx="3582896" cy="685718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69" name="object 369"/>
          <p:cNvSpPr/>
          <p:nvPr/>
        </p:nvSpPr>
        <p:spPr>
          <a:xfrm>
            <a:off x="2712400" y="1964696"/>
            <a:ext cx="2895982" cy="660167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0" name="object 370"/>
          <p:cNvSpPr/>
          <p:nvPr/>
        </p:nvSpPr>
        <p:spPr>
          <a:xfrm>
            <a:off x="2367119" y="1928223"/>
            <a:ext cx="3511165" cy="586004"/>
          </a:xfrm>
          <a:custGeom>
            <a:avLst/>
            <a:gdLst/>
            <a:ahLst/>
            <a:cxnLst/>
            <a:rect l="l" t="t" r="r" b="b"/>
            <a:pathLst>
              <a:path w="3511165" h="586004">
                <a:moveTo>
                  <a:pt x="0" y="586004"/>
                </a:moveTo>
                <a:lnTo>
                  <a:pt x="3511165" y="586004"/>
                </a:lnTo>
                <a:lnTo>
                  <a:pt x="3511165" y="0"/>
                </a:lnTo>
                <a:lnTo>
                  <a:pt x="0" y="0"/>
                </a:lnTo>
                <a:lnTo>
                  <a:pt x="0" y="586004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1" name="object 371"/>
          <p:cNvSpPr/>
          <p:nvPr/>
        </p:nvSpPr>
        <p:spPr>
          <a:xfrm>
            <a:off x="2367119" y="1928223"/>
            <a:ext cx="3511165" cy="613967"/>
          </a:xfrm>
          <a:custGeom>
            <a:avLst/>
            <a:gdLst/>
            <a:ahLst/>
            <a:cxnLst/>
            <a:rect l="l" t="t" r="r" b="b"/>
            <a:pathLst>
              <a:path w="3511165" h="613967">
                <a:moveTo>
                  <a:pt x="0" y="613967"/>
                </a:moveTo>
                <a:lnTo>
                  <a:pt x="3511165" y="613967"/>
                </a:lnTo>
                <a:lnTo>
                  <a:pt x="3511165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2" name="object 372"/>
          <p:cNvSpPr/>
          <p:nvPr/>
        </p:nvSpPr>
        <p:spPr>
          <a:xfrm>
            <a:off x="5840596" y="1908750"/>
            <a:ext cx="1872297" cy="68571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3" name="object 373"/>
          <p:cNvSpPr/>
          <p:nvPr/>
        </p:nvSpPr>
        <p:spPr>
          <a:xfrm>
            <a:off x="6219918" y="1892976"/>
            <a:ext cx="1111220" cy="8303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4" name="object 374"/>
          <p:cNvSpPr/>
          <p:nvPr/>
        </p:nvSpPr>
        <p:spPr>
          <a:xfrm>
            <a:off x="5878285" y="1928223"/>
            <a:ext cx="1800566" cy="613967"/>
          </a:xfrm>
          <a:custGeom>
            <a:avLst/>
            <a:gdLst/>
            <a:ahLst/>
            <a:cxnLst/>
            <a:rect l="l" t="t" r="r" b="b"/>
            <a:pathLst>
              <a:path w="1800566" h="613967">
                <a:moveTo>
                  <a:pt x="0" y="613967"/>
                </a:moveTo>
                <a:lnTo>
                  <a:pt x="1800566" y="613967"/>
                </a:lnTo>
                <a:lnTo>
                  <a:pt x="1800566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5" name="object 375"/>
          <p:cNvSpPr/>
          <p:nvPr/>
        </p:nvSpPr>
        <p:spPr>
          <a:xfrm>
            <a:off x="5878285" y="1928223"/>
            <a:ext cx="1800566" cy="613967"/>
          </a:xfrm>
          <a:custGeom>
            <a:avLst/>
            <a:gdLst/>
            <a:ahLst/>
            <a:cxnLst/>
            <a:rect l="l" t="t" r="r" b="b"/>
            <a:pathLst>
              <a:path w="1800566" h="613967">
                <a:moveTo>
                  <a:pt x="0" y="613967"/>
                </a:moveTo>
                <a:lnTo>
                  <a:pt x="1800566" y="613967"/>
                </a:lnTo>
                <a:lnTo>
                  <a:pt x="1800566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6" name="object 376"/>
          <p:cNvSpPr/>
          <p:nvPr/>
        </p:nvSpPr>
        <p:spPr>
          <a:xfrm>
            <a:off x="2333077" y="2494755"/>
            <a:ext cx="3581681" cy="700308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8" name="object 378"/>
          <p:cNvSpPr/>
          <p:nvPr/>
        </p:nvSpPr>
        <p:spPr>
          <a:xfrm>
            <a:off x="2370766" y="2514228"/>
            <a:ext cx="3509950" cy="628557"/>
          </a:xfrm>
          <a:custGeom>
            <a:avLst/>
            <a:gdLst/>
            <a:ahLst/>
            <a:cxnLst/>
            <a:rect l="l" t="t" r="r" b="b"/>
            <a:pathLst>
              <a:path w="3509950" h="628557">
                <a:moveTo>
                  <a:pt x="0" y="628557"/>
                </a:moveTo>
                <a:lnTo>
                  <a:pt x="3509950" y="628557"/>
                </a:lnTo>
                <a:lnTo>
                  <a:pt x="3509950" y="0"/>
                </a:lnTo>
                <a:lnTo>
                  <a:pt x="0" y="0"/>
                </a:lnTo>
                <a:lnTo>
                  <a:pt x="0" y="62855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79" name="object 379"/>
          <p:cNvSpPr/>
          <p:nvPr/>
        </p:nvSpPr>
        <p:spPr>
          <a:xfrm>
            <a:off x="2370766" y="2514228"/>
            <a:ext cx="3509950" cy="628557"/>
          </a:xfrm>
          <a:custGeom>
            <a:avLst/>
            <a:gdLst/>
            <a:ahLst/>
            <a:cxnLst/>
            <a:rect l="l" t="t" r="r" b="b"/>
            <a:pathLst>
              <a:path w="3509950" h="628557">
                <a:moveTo>
                  <a:pt x="0" y="628557"/>
                </a:moveTo>
                <a:lnTo>
                  <a:pt x="3509950" y="628557"/>
                </a:lnTo>
                <a:lnTo>
                  <a:pt x="3509950" y="0"/>
                </a:lnTo>
                <a:lnTo>
                  <a:pt x="0" y="0"/>
                </a:lnTo>
                <a:lnTo>
                  <a:pt x="0" y="62855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0" name="object 380"/>
          <p:cNvSpPr/>
          <p:nvPr/>
        </p:nvSpPr>
        <p:spPr>
          <a:xfrm>
            <a:off x="5843027" y="2506923"/>
            <a:ext cx="1873513" cy="650451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1" name="object 381"/>
          <p:cNvSpPr/>
          <p:nvPr/>
        </p:nvSpPr>
        <p:spPr>
          <a:xfrm>
            <a:off x="6223566" y="2472901"/>
            <a:ext cx="1111220" cy="830366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2" name="object 382"/>
          <p:cNvSpPr/>
          <p:nvPr/>
        </p:nvSpPr>
        <p:spPr>
          <a:xfrm>
            <a:off x="5880716" y="2539140"/>
            <a:ext cx="1801782" cy="578710"/>
          </a:xfrm>
          <a:custGeom>
            <a:avLst/>
            <a:gdLst/>
            <a:ahLst/>
            <a:cxnLst/>
            <a:rect l="l" t="t" r="r" b="b"/>
            <a:pathLst>
              <a:path w="1801782" h="578710">
                <a:moveTo>
                  <a:pt x="0" y="578710"/>
                </a:moveTo>
                <a:lnTo>
                  <a:pt x="1801782" y="578710"/>
                </a:lnTo>
                <a:lnTo>
                  <a:pt x="1801782" y="0"/>
                </a:lnTo>
                <a:lnTo>
                  <a:pt x="0" y="0"/>
                </a:lnTo>
                <a:lnTo>
                  <a:pt x="0" y="578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 dirty="0"/>
          </a:p>
        </p:txBody>
      </p:sp>
      <p:sp>
        <p:nvSpPr>
          <p:cNvPr id="383" name="object 383"/>
          <p:cNvSpPr/>
          <p:nvPr/>
        </p:nvSpPr>
        <p:spPr>
          <a:xfrm>
            <a:off x="5880716" y="2526386"/>
            <a:ext cx="1801782" cy="578710"/>
          </a:xfrm>
          <a:custGeom>
            <a:avLst/>
            <a:gdLst/>
            <a:ahLst/>
            <a:cxnLst/>
            <a:rect l="l" t="t" r="r" b="b"/>
            <a:pathLst>
              <a:path w="1801782" h="578710">
                <a:moveTo>
                  <a:pt x="0" y="578710"/>
                </a:moveTo>
                <a:lnTo>
                  <a:pt x="1801782" y="578710"/>
                </a:lnTo>
                <a:lnTo>
                  <a:pt x="1801782" y="0"/>
                </a:lnTo>
                <a:lnTo>
                  <a:pt x="0" y="0"/>
                </a:lnTo>
                <a:lnTo>
                  <a:pt x="0" y="578710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4" name="object 384"/>
          <p:cNvSpPr/>
          <p:nvPr/>
        </p:nvSpPr>
        <p:spPr>
          <a:xfrm>
            <a:off x="5992568" y="224918"/>
            <a:ext cx="1620631" cy="1507564"/>
          </a:xfrm>
          <a:custGeom>
            <a:avLst/>
            <a:gdLst/>
            <a:ahLst/>
            <a:cxnLst/>
            <a:rect l="l" t="t" r="r" b="b"/>
            <a:pathLst>
              <a:path w="1620631" h="1507564">
                <a:moveTo>
                  <a:pt x="0" y="753782"/>
                </a:moveTo>
                <a:lnTo>
                  <a:pt x="2686" y="815604"/>
                </a:lnTo>
                <a:lnTo>
                  <a:pt x="10606" y="876049"/>
                </a:lnTo>
                <a:lnTo>
                  <a:pt x="23550" y="934924"/>
                </a:lnTo>
                <a:lnTo>
                  <a:pt x="41312" y="992035"/>
                </a:lnTo>
                <a:lnTo>
                  <a:pt x="63681" y="1047188"/>
                </a:lnTo>
                <a:lnTo>
                  <a:pt x="90449" y="1100188"/>
                </a:lnTo>
                <a:lnTo>
                  <a:pt x="121408" y="1150842"/>
                </a:lnTo>
                <a:lnTo>
                  <a:pt x="156349" y="1198956"/>
                </a:lnTo>
                <a:lnTo>
                  <a:pt x="195063" y="1244335"/>
                </a:lnTo>
                <a:lnTo>
                  <a:pt x="237342" y="1286786"/>
                </a:lnTo>
                <a:lnTo>
                  <a:pt x="282978" y="1326115"/>
                </a:lnTo>
                <a:lnTo>
                  <a:pt x="331761" y="1362128"/>
                </a:lnTo>
                <a:lnTo>
                  <a:pt x="383483" y="1394630"/>
                </a:lnTo>
                <a:lnTo>
                  <a:pt x="437936" y="1423428"/>
                </a:lnTo>
                <a:lnTo>
                  <a:pt x="494911" y="1448328"/>
                </a:lnTo>
                <a:lnTo>
                  <a:pt x="554200" y="1469136"/>
                </a:lnTo>
                <a:lnTo>
                  <a:pt x="615593" y="1485657"/>
                </a:lnTo>
                <a:lnTo>
                  <a:pt x="678882" y="1497698"/>
                </a:lnTo>
                <a:lnTo>
                  <a:pt x="743859" y="1505065"/>
                </a:lnTo>
                <a:lnTo>
                  <a:pt x="810315" y="1507564"/>
                </a:lnTo>
                <a:lnTo>
                  <a:pt x="876771" y="1505065"/>
                </a:lnTo>
                <a:lnTo>
                  <a:pt x="941749" y="1497698"/>
                </a:lnTo>
                <a:lnTo>
                  <a:pt x="1005038" y="1485657"/>
                </a:lnTo>
                <a:lnTo>
                  <a:pt x="1066431" y="1469136"/>
                </a:lnTo>
                <a:lnTo>
                  <a:pt x="1125719" y="1448328"/>
                </a:lnTo>
                <a:lnTo>
                  <a:pt x="1182694" y="1423428"/>
                </a:lnTo>
                <a:lnTo>
                  <a:pt x="1237147" y="1394630"/>
                </a:lnTo>
                <a:lnTo>
                  <a:pt x="1288870" y="1362128"/>
                </a:lnTo>
                <a:lnTo>
                  <a:pt x="1337653" y="1326115"/>
                </a:lnTo>
                <a:lnTo>
                  <a:pt x="1383289" y="1286786"/>
                </a:lnTo>
                <a:lnTo>
                  <a:pt x="1425568" y="1244335"/>
                </a:lnTo>
                <a:lnTo>
                  <a:pt x="1464282" y="1198956"/>
                </a:lnTo>
                <a:lnTo>
                  <a:pt x="1499223" y="1150842"/>
                </a:lnTo>
                <a:lnTo>
                  <a:pt x="1530182" y="1100188"/>
                </a:lnTo>
                <a:lnTo>
                  <a:pt x="1556950" y="1047188"/>
                </a:lnTo>
                <a:lnTo>
                  <a:pt x="1579319" y="992035"/>
                </a:lnTo>
                <a:lnTo>
                  <a:pt x="1597080" y="934924"/>
                </a:lnTo>
                <a:lnTo>
                  <a:pt x="1610025" y="876049"/>
                </a:lnTo>
                <a:lnTo>
                  <a:pt x="1617945" y="815604"/>
                </a:lnTo>
                <a:lnTo>
                  <a:pt x="1620631" y="753782"/>
                </a:lnTo>
                <a:lnTo>
                  <a:pt x="1617945" y="691960"/>
                </a:lnTo>
                <a:lnTo>
                  <a:pt x="1610025" y="631514"/>
                </a:lnTo>
                <a:lnTo>
                  <a:pt x="1597080" y="572639"/>
                </a:lnTo>
                <a:lnTo>
                  <a:pt x="1579319" y="515528"/>
                </a:lnTo>
                <a:lnTo>
                  <a:pt x="1556950" y="460376"/>
                </a:lnTo>
                <a:lnTo>
                  <a:pt x="1530182" y="407375"/>
                </a:lnTo>
                <a:lnTo>
                  <a:pt x="1499223" y="356721"/>
                </a:lnTo>
                <a:lnTo>
                  <a:pt x="1464282" y="308608"/>
                </a:lnTo>
                <a:lnTo>
                  <a:pt x="1425568" y="263228"/>
                </a:lnTo>
                <a:lnTo>
                  <a:pt x="1383289" y="220777"/>
                </a:lnTo>
                <a:lnTo>
                  <a:pt x="1337653" y="181448"/>
                </a:lnTo>
                <a:lnTo>
                  <a:pt x="1288870" y="145436"/>
                </a:lnTo>
                <a:lnTo>
                  <a:pt x="1237147" y="112933"/>
                </a:lnTo>
                <a:lnTo>
                  <a:pt x="1182694" y="84135"/>
                </a:lnTo>
                <a:lnTo>
                  <a:pt x="1125719" y="59235"/>
                </a:lnTo>
                <a:lnTo>
                  <a:pt x="1066431" y="38428"/>
                </a:lnTo>
                <a:lnTo>
                  <a:pt x="1005038" y="21906"/>
                </a:lnTo>
                <a:lnTo>
                  <a:pt x="941749" y="9865"/>
                </a:lnTo>
                <a:lnTo>
                  <a:pt x="876771" y="2498"/>
                </a:lnTo>
                <a:lnTo>
                  <a:pt x="810315" y="0"/>
                </a:lnTo>
                <a:lnTo>
                  <a:pt x="743859" y="2498"/>
                </a:lnTo>
                <a:lnTo>
                  <a:pt x="678882" y="9865"/>
                </a:lnTo>
                <a:lnTo>
                  <a:pt x="615593" y="21906"/>
                </a:lnTo>
                <a:lnTo>
                  <a:pt x="554200" y="38428"/>
                </a:lnTo>
                <a:lnTo>
                  <a:pt x="494911" y="59235"/>
                </a:lnTo>
                <a:lnTo>
                  <a:pt x="437936" y="84135"/>
                </a:lnTo>
                <a:lnTo>
                  <a:pt x="383483" y="112933"/>
                </a:lnTo>
                <a:lnTo>
                  <a:pt x="331761" y="145436"/>
                </a:lnTo>
                <a:lnTo>
                  <a:pt x="282978" y="181448"/>
                </a:lnTo>
                <a:lnTo>
                  <a:pt x="237342" y="220777"/>
                </a:lnTo>
                <a:lnTo>
                  <a:pt x="195063" y="263228"/>
                </a:lnTo>
                <a:lnTo>
                  <a:pt x="156349" y="308608"/>
                </a:lnTo>
                <a:lnTo>
                  <a:pt x="121408" y="356721"/>
                </a:lnTo>
                <a:lnTo>
                  <a:pt x="90449" y="407375"/>
                </a:lnTo>
                <a:lnTo>
                  <a:pt x="63681" y="460376"/>
                </a:lnTo>
                <a:lnTo>
                  <a:pt x="41312" y="515528"/>
                </a:lnTo>
                <a:lnTo>
                  <a:pt x="23550" y="572639"/>
                </a:lnTo>
                <a:lnTo>
                  <a:pt x="10606" y="631514"/>
                </a:lnTo>
                <a:lnTo>
                  <a:pt x="2686" y="691960"/>
                </a:lnTo>
                <a:lnTo>
                  <a:pt x="0" y="753782"/>
                </a:lnTo>
                <a:close/>
              </a:path>
            </a:pathLst>
          </a:custGeom>
          <a:solidFill>
            <a:srgbClr val="89C8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85" name="object 385"/>
          <p:cNvSpPr/>
          <p:nvPr/>
        </p:nvSpPr>
        <p:spPr>
          <a:xfrm>
            <a:off x="5992568" y="224918"/>
            <a:ext cx="1620631" cy="1507564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07" name="object 407"/>
          <p:cNvSpPr/>
          <p:nvPr/>
        </p:nvSpPr>
        <p:spPr>
          <a:xfrm>
            <a:off x="-19452" y="10052050"/>
            <a:ext cx="7931552" cy="640714"/>
          </a:xfrm>
          <a:custGeom>
            <a:avLst/>
            <a:gdLst/>
            <a:ahLst/>
            <a:cxnLst/>
            <a:rect l="l" t="t" r="r" b="b"/>
            <a:pathLst>
              <a:path w="7900123" h="640714">
                <a:moveTo>
                  <a:pt x="7900123" y="0"/>
                </a:moveTo>
                <a:lnTo>
                  <a:pt x="19452" y="0"/>
                </a:lnTo>
                <a:lnTo>
                  <a:pt x="19452" y="640714"/>
                </a:lnTo>
                <a:lnTo>
                  <a:pt x="7900123" y="640714"/>
                </a:lnTo>
                <a:lnTo>
                  <a:pt x="7900123" y="0"/>
                </a:lnTo>
                <a:close/>
              </a:path>
            </a:pathLst>
          </a:custGeom>
          <a:solidFill>
            <a:srgbClr val="B7DEE8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6" name="object 356"/>
          <p:cNvSpPr/>
          <p:nvPr/>
        </p:nvSpPr>
        <p:spPr>
          <a:xfrm>
            <a:off x="0" y="20104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5" name="object 355"/>
          <p:cNvSpPr/>
          <p:nvPr/>
        </p:nvSpPr>
        <p:spPr>
          <a:xfrm>
            <a:off x="0" y="20104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354" name="object 354"/>
          <p:cNvSpPr/>
          <p:nvPr/>
        </p:nvSpPr>
        <p:spPr>
          <a:xfrm>
            <a:off x="0" y="20104100"/>
            <a:ext cx="0" cy="0"/>
          </a:xfrm>
          <a:custGeom>
            <a:avLst/>
            <a:gdLst/>
            <a:ahLst/>
            <a:cxnLst/>
            <a:rect l="l" t="t" r="r" b="b"/>
            <a:pathLst>
              <a:path>
                <a:moveTo>
                  <a:pt x="0" y="0"/>
                </a:moveTo>
                <a:lnTo>
                  <a:pt x="0" y="0"/>
                </a:lnTo>
              </a:path>
            </a:pathLst>
          </a:custGeom>
          <a:ln w="1270">
            <a:solidFill>
              <a:srgbClr val="7E7E7E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256" name="object 256"/>
          <p:cNvSpPr txBox="1"/>
          <p:nvPr/>
        </p:nvSpPr>
        <p:spPr>
          <a:xfrm>
            <a:off x="0" y="10204450"/>
            <a:ext cx="7912099" cy="31053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algn="ctr">
              <a:lnSpc>
                <a:spcPts val="2055"/>
              </a:lnSpc>
              <a:spcBef>
                <a:spcPts val="102"/>
              </a:spcBef>
            </a:pPr>
            <a:r>
              <a:rPr sz="2000" b="1" spc="0" dirty="0">
                <a:latin typeface="Arial"/>
                <a:cs typeface="Arial"/>
              </a:rPr>
              <a:t>N</a:t>
            </a:r>
            <a:r>
              <a:rPr sz="2000" b="1" spc="-4" dirty="0">
                <a:latin typeface="Arial"/>
                <a:cs typeface="Arial"/>
              </a:rPr>
              <a:t>ú</a:t>
            </a:r>
            <a:r>
              <a:rPr sz="2000" b="1" spc="0" dirty="0">
                <a:latin typeface="Arial"/>
                <a:cs typeface="Arial"/>
              </a:rPr>
              <a:t>mero</a:t>
            </a:r>
            <a:r>
              <a:rPr sz="2000" b="1" spc="4" dirty="0">
                <a:latin typeface="Arial"/>
                <a:cs typeface="Arial"/>
              </a:rPr>
              <a:t> </a:t>
            </a:r>
            <a:r>
              <a:rPr sz="2000" b="1" spc="0" dirty="0">
                <a:latin typeface="Arial"/>
                <a:cs typeface="Arial"/>
              </a:rPr>
              <a:t>de</a:t>
            </a:r>
            <a:r>
              <a:rPr sz="2000" b="1" spc="4" dirty="0">
                <a:latin typeface="Arial"/>
                <a:cs typeface="Arial"/>
              </a:rPr>
              <a:t> </a:t>
            </a:r>
            <a:r>
              <a:rPr lang="es-ES" sz="2000" b="1" dirty="0">
                <a:latin typeface="Arial"/>
                <a:cs typeface="Arial"/>
              </a:rPr>
              <a:t>b</a:t>
            </a:r>
            <a:r>
              <a:rPr sz="2000" b="1" spc="0" dirty="0">
                <a:latin typeface="Arial"/>
                <a:cs typeface="Arial"/>
              </a:rPr>
              <a:t>rotes</a:t>
            </a:r>
            <a:r>
              <a:rPr sz="2000" b="1" spc="14" dirty="0">
                <a:latin typeface="Arial"/>
                <a:cs typeface="Arial"/>
              </a:rPr>
              <a:t> </a:t>
            </a:r>
            <a:r>
              <a:rPr sz="2000" b="1" spc="0" dirty="0">
                <a:latin typeface="Arial"/>
                <a:cs typeface="Arial"/>
              </a:rPr>
              <a:t>de E</a:t>
            </a:r>
            <a:r>
              <a:rPr sz="2000" b="1" spc="-150" dirty="0">
                <a:latin typeface="Arial"/>
                <a:cs typeface="Arial"/>
              </a:rPr>
              <a:t>T</a:t>
            </a:r>
            <a:r>
              <a:rPr sz="2000" b="1" spc="0" dirty="0">
                <a:latin typeface="Arial"/>
                <a:cs typeface="Arial"/>
              </a:rPr>
              <a:t>A</a:t>
            </a:r>
            <a:r>
              <a:rPr sz="2000" b="1" spc="-64" dirty="0">
                <a:latin typeface="Arial"/>
                <a:cs typeface="Arial"/>
              </a:rPr>
              <a:t> </a:t>
            </a:r>
            <a:r>
              <a:rPr lang="es-ES" sz="2000" b="1" spc="-64" dirty="0">
                <a:latin typeface="Arial"/>
                <a:cs typeface="Arial"/>
              </a:rPr>
              <a:t>por localidades, Cartagena, 2024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228" name="object 228"/>
          <p:cNvSpPr txBox="1"/>
          <p:nvPr/>
        </p:nvSpPr>
        <p:spPr>
          <a:xfrm>
            <a:off x="156779" y="17239833"/>
            <a:ext cx="7482477" cy="584617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18236" algn="just">
              <a:lnSpc>
                <a:spcPts val="1075"/>
              </a:lnSpc>
              <a:spcBef>
                <a:spcPts val="53"/>
              </a:spcBef>
            </a:pPr>
            <a:r>
              <a:rPr sz="1425" spc="0" baseline="2874" dirty="0">
                <a:latin typeface="Calibri"/>
                <a:cs typeface="Calibri"/>
              </a:rPr>
              <a:t>F</a:t>
            </a:r>
            <a:r>
              <a:rPr sz="1425" spc="4" baseline="2874" dirty="0">
                <a:latin typeface="Calibri"/>
                <a:cs typeface="Calibri"/>
              </a:rPr>
              <a:t>u</a:t>
            </a:r>
            <a:r>
              <a:rPr sz="1425" spc="0" baseline="2874" dirty="0">
                <a:latin typeface="Calibri"/>
                <a:cs typeface="Calibri"/>
              </a:rPr>
              <a:t>e</a:t>
            </a:r>
            <a:r>
              <a:rPr sz="1425" spc="-4" baseline="2874" dirty="0">
                <a:latin typeface="Calibri"/>
                <a:cs typeface="Calibri"/>
              </a:rPr>
              <a:t>nt</a:t>
            </a:r>
            <a:r>
              <a:rPr sz="1425" spc="4" baseline="2874" dirty="0">
                <a:latin typeface="Calibri"/>
                <a:cs typeface="Calibri"/>
              </a:rPr>
              <a:t>e</a:t>
            </a:r>
            <a:r>
              <a:rPr sz="1425" spc="0" baseline="2874" dirty="0">
                <a:latin typeface="Calibri"/>
                <a:cs typeface="Calibri"/>
              </a:rPr>
              <a:t>:</a:t>
            </a:r>
            <a:r>
              <a:rPr sz="1425" spc="-16" baseline="2874" dirty="0">
                <a:latin typeface="Calibri"/>
                <a:cs typeface="Calibri"/>
              </a:rPr>
              <a:t> </a:t>
            </a:r>
            <a:r>
              <a:rPr sz="1425" spc="-4" baseline="2874" dirty="0">
                <a:latin typeface="Calibri"/>
                <a:cs typeface="Calibri"/>
              </a:rPr>
              <a:t>B</a:t>
            </a:r>
            <a:r>
              <a:rPr sz="1425" spc="0" baseline="2874" dirty="0">
                <a:latin typeface="Calibri"/>
                <a:cs typeface="Calibri"/>
              </a:rPr>
              <a:t>ase</a:t>
            </a:r>
            <a:r>
              <a:rPr sz="1425" spc="14" baseline="2874" dirty="0">
                <a:latin typeface="Calibri"/>
                <a:cs typeface="Calibri"/>
              </a:rPr>
              <a:t> </a:t>
            </a:r>
            <a:r>
              <a:rPr sz="1425" spc="4" baseline="2874" dirty="0">
                <a:latin typeface="Calibri"/>
                <a:cs typeface="Calibri"/>
              </a:rPr>
              <a:t>b</a:t>
            </a:r>
            <a:r>
              <a:rPr sz="1425" spc="-19" baseline="2874" dirty="0">
                <a:latin typeface="Calibri"/>
                <a:cs typeface="Calibri"/>
              </a:rPr>
              <a:t>r</a:t>
            </a:r>
            <a:r>
              <a:rPr sz="1425" spc="0" baseline="2874" dirty="0">
                <a:latin typeface="Calibri"/>
                <a:cs typeface="Calibri"/>
              </a:rPr>
              <a:t>otes</a:t>
            </a:r>
            <a:r>
              <a:rPr sz="1425" spc="-4" baseline="2874" dirty="0">
                <a:latin typeface="Calibri"/>
                <a:cs typeface="Calibri"/>
              </a:rPr>
              <a:t> </a:t>
            </a:r>
            <a:r>
              <a:rPr sz="1425" spc="4" baseline="2874" dirty="0">
                <a:latin typeface="Calibri"/>
                <a:cs typeface="Calibri"/>
              </a:rPr>
              <a:t>d</a:t>
            </a:r>
            <a:r>
              <a:rPr sz="1425" spc="0" baseline="2874" dirty="0">
                <a:latin typeface="Calibri"/>
                <a:cs typeface="Calibri"/>
              </a:rPr>
              <a:t>e e</a:t>
            </a:r>
            <a:r>
              <a:rPr sz="1425" spc="-4" baseline="2874" dirty="0">
                <a:latin typeface="Calibri"/>
                <a:cs typeface="Calibri"/>
              </a:rPr>
              <a:t>n</a:t>
            </a:r>
            <a:r>
              <a:rPr sz="1425" spc="-14" baseline="2874" dirty="0">
                <a:latin typeface="Calibri"/>
                <a:cs typeface="Calibri"/>
              </a:rPr>
              <a:t>f</a:t>
            </a:r>
            <a:r>
              <a:rPr sz="1425" spc="0" baseline="2874" dirty="0">
                <a:latin typeface="Calibri"/>
                <a:cs typeface="Calibri"/>
              </a:rPr>
              <a:t>e</a:t>
            </a:r>
            <a:r>
              <a:rPr sz="1425" spc="4" baseline="2874" dirty="0">
                <a:latin typeface="Calibri"/>
                <a:cs typeface="Calibri"/>
              </a:rPr>
              <a:t>r</a:t>
            </a:r>
            <a:r>
              <a:rPr sz="1425" spc="0" baseline="2874" dirty="0">
                <a:latin typeface="Calibri"/>
                <a:cs typeface="Calibri"/>
              </a:rPr>
              <a:t>me</a:t>
            </a:r>
            <a:r>
              <a:rPr sz="1425" spc="4" baseline="2874" dirty="0">
                <a:latin typeface="Calibri"/>
                <a:cs typeface="Calibri"/>
              </a:rPr>
              <a:t>d</a:t>
            </a:r>
            <a:r>
              <a:rPr sz="1425" spc="-9" baseline="2874" dirty="0">
                <a:latin typeface="Calibri"/>
                <a:cs typeface="Calibri"/>
              </a:rPr>
              <a:t>a</a:t>
            </a:r>
            <a:r>
              <a:rPr sz="1425" spc="0" baseline="2874" dirty="0">
                <a:latin typeface="Calibri"/>
                <a:cs typeface="Calibri"/>
              </a:rPr>
              <a:t>d</a:t>
            </a:r>
            <a:r>
              <a:rPr sz="1425" spc="-25" baseline="2874" dirty="0">
                <a:latin typeface="Calibri"/>
                <a:cs typeface="Calibri"/>
              </a:rPr>
              <a:t> </a:t>
            </a:r>
            <a:r>
              <a:rPr sz="1425" spc="4" baseline="2874" dirty="0">
                <a:latin typeface="Calibri"/>
                <a:cs typeface="Calibri"/>
              </a:rPr>
              <a:t>t</a:t>
            </a:r>
            <a:r>
              <a:rPr sz="1425" spc="-19" baseline="2874" dirty="0">
                <a:latin typeface="Calibri"/>
                <a:cs typeface="Calibri"/>
              </a:rPr>
              <a:t>r</a:t>
            </a:r>
            <a:r>
              <a:rPr sz="1425" spc="0" baseline="2874" dirty="0">
                <a:latin typeface="Calibri"/>
                <a:cs typeface="Calibri"/>
              </a:rPr>
              <a:t>asmi</a:t>
            </a:r>
            <a:r>
              <a:rPr sz="1425" spc="4" baseline="2874" dirty="0">
                <a:latin typeface="Calibri"/>
                <a:cs typeface="Calibri"/>
              </a:rPr>
              <a:t>t</a:t>
            </a:r>
            <a:r>
              <a:rPr sz="1425" spc="0" baseline="2874" dirty="0">
                <a:latin typeface="Calibri"/>
                <a:cs typeface="Calibri"/>
              </a:rPr>
              <a:t>i</a:t>
            </a:r>
            <a:r>
              <a:rPr sz="1425" spc="4" baseline="2874" dirty="0">
                <a:latin typeface="Calibri"/>
                <a:cs typeface="Calibri"/>
              </a:rPr>
              <a:t>d</a:t>
            </a:r>
            <a:r>
              <a:rPr sz="1425" spc="0" baseline="2874" dirty="0">
                <a:latin typeface="Calibri"/>
                <a:cs typeface="Calibri"/>
              </a:rPr>
              <a:t>a</a:t>
            </a:r>
            <a:r>
              <a:rPr sz="1425" spc="-6" baseline="2874" dirty="0">
                <a:latin typeface="Calibri"/>
                <a:cs typeface="Calibri"/>
              </a:rPr>
              <a:t> </a:t>
            </a:r>
            <a:r>
              <a:rPr sz="1425" spc="4" baseline="2874" dirty="0">
                <a:latin typeface="Calibri"/>
                <a:cs typeface="Calibri"/>
              </a:rPr>
              <a:t>p</a:t>
            </a:r>
            <a:r>
              <a:rPr sz="1425" spc="0" baseline="2874" dirty="0">
                <a:latin typeface="Calibri"/>
                <a:cs typeface="Calibri"/>
              </a:rPr>
              <a:t>or</a:t>
            </a:r>
            <a:r>
              <a:rPr sz="1425" spc="-9" baseline="2874" dirty="0">
                <a:latin typeface="Calibri"/>
                <a:cs typeface="Calibri"/>
              </a:rPr>
              <a:t> </a:t>
            </a:r>
            <a:r>
              <a:rPr sz="1425" spc="0" baseline="2874" dirty="0">
                <a:latin typeface="Calibri"/>
                <a:cs typeface="Calibri"/>
              </a:rPr>
              <a:t>alim</a:t>
            </a:r>
            <a:r>
              <a:rPr sz="1425" spc="4" baseline="2874" dirty="0">
                <a:latin typeface="Calibri"/>
                <a:cs typeface="Calibri"/>
              </a:rPr>
              <a:t>e</a:t>
            </a:r>
            <a:r>
              <a:rPr sz="1425" spc="-4" baseline="2874" dirty="0">
                <a:latin typeface="Calibri"/>
                <a:cs typeface="Calibri"/>
              </a:rPr>
              <a:t>nt</a:t>
            </a:r>
            <a:r>
              <a:rPr sz="1425" spc="0" baseline="2874" dirty="0">
                <a:latin typeface="Calibri"/>
                <a:cs typeface="Calibri"/>
              </a:rPr>
              <a:t>os,</a:t>
            </a:r>
            <a:r>
              <a:rPr sz="1425" spc="13" baseline="2874" dirty="0">
                <a:latin typeface="Calibri"/>
                <a:cs typeface="Calibri"/>
              </a:rPr>
              <a:t> </a:t>
            </a:r>
            <a:r>
              <a:rPr sz="1425" spc="0" baseline="2874" dirty="0">
                <a:latin typeface="Calibri"/>
                <a:cs typeface="Calibri"/>
              </a:rPr>
              <a:t>e</a:t>
            </a:r>
            <a:r>
              <a:rPr sz="1425" spc="-9" baseline="2874" dirty="0">
                <a:latin typeface="Calibri"/>
                <a:cs typeface="Calibri"/>
              </a:rPr>
              <a:t>v</a:t>
            </a:r>
            <a:r>
              <a:rPr sz="1425" spc="0" baseline="2874" dirty="0">
                <a:latin typeface="Calibri"/>
                <a:cs typeface="Calibri"/>
              </a:rPr>
              <a:t>e</a:t>
            </a:r>
            <a:r>
              <a:rPr sz="1425" spc="-4" baseline="2874" dirty="0">
                <a:latin typeface="Calibri"/>
                <a:cs typeface="Calibri"/>
              </a:rPr>
              <a:t>nt</a:t>
            </a:r>
            <a:r>
              <a:rPr sz="1425" spc="0" baseline="2874" dirty="0">
                <a:latin typeface="Calibri"/>
                <a:cs typeface="Calibri"/>
              </a:rPr>
              <a:t>o</a:t>
            </a:r>
            <a:r>
              <a:rPr sz="1425" spc="-16" baseline="2874" dirty="0">
                <a:latin typeface="Calibri"/>
                <a:cs typeface="Calibri"/>
              </a:rPr>
              <a:t> </a:t>
            </a:r>
            <a:r>
              <a:rPr sz="1425" spc="4" baseline="2874" dirty="0">
                <a:latin typeface="Calibri"/>
                <a:cs typeface="Calibri"/>
              </a:rPr>
              <a:t>34</a:t>
            </a:r>
            <a:r>
              <a:rPr sz="1425" spc="0" baseline="2874" dirty="0">
                <a:latin typeface="Calibri"/>
                <a:cs typeface="Calibri"/>
              </a:rPr>
              <a:t>9</a:t>
            </a:r>
            <a:r>
              <a:rPr sz="1425" spc="9" baseline="2874" dirty="0">
                <a:latin typeface="Calibri"/>
                <a:cs typeface="Calibri"/>
              </a:rPr>
              <a:t> </a:t>
            </a:r>
            <a:r>
              <a:rPr sz="1425" spc="0" baseline="2874" dirty="0">
                <a:latin typeface="Calibri"/>
                <a:cs typeface="Calibri"/>
              </a:rPr>
              <a:t>Sivigila,</a:t>
            </a:r>
            <a:r>
              <a:rPr sz="1425" spc="-4" baseline="2874" dirty="0">
                <a:latin typeface="Calibri"/>
                <a:cs typeface="Calibri"/>
              </a:rPr>
              <a:t> </a:t>
            </a:r>
            <a:r>
              <a:rPr lang="es-ES" sz="1425" spc="-4" baseline="2874" dirty="0">
                <a:latin typeface="Calibri"/>
                <a:cs typeface="Calibri"/>
              </a:rPr>
              <a:t>Cartagena, 2024. </a:t>
            </a:r>
            <a:endParaRPr lang="es-ES" sz="950" dirty="0">
              <a:latin typeface="Calibri"/>
              <a:cs typeface="Calibri"/>
            </a:endParaRPr>
          </a:p>
          <a:p>
            <a:pPr marL="12700" algn="just">
              <a:lnSpc>
                <a:spcPts val="1150"/>
              </a:lnSpc>
              <a:spcBef>
                <a:spcPts val="3"/>
              </a:spcBef>
            </a:pP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La</a:t>
            </a:r>
            <a:r>
              <a:rPr lang="es-ES" sz="1425" i="1" spc="2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nfo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ma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ó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</a:t>
            </a:r>
            <a:r>
              <a:rPr lang="es-ES" sz="1425" i="1" spc="2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es</a:t>
            </a:r>
            <a:r>
              <a:rPr lang="es-ES" sz="1425" i="1" spc="3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</a:t>
            </a:r>
            <a:r>
              <a:rPr lang="es-ES" sz="1425" i="1" spc="-1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o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t</a:t>
            </a:r>
            <a:r>
              <a:rPr lang="es-ES" sz="1425" i="1" spc="-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f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ES" sz="1425" i="1" spc="-1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ad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ES" sz="1425" i="1" spc="38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inmediatamente</a:t>
            </a:r>
            <a:r>
              <a:rPr lang="es-ES" sz="1425" i="1" spc="43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po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</a:t>
            </a:r>
            <a:r>
              <a:rPr lang="es-ES" sz="1425" i="1" spc="2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lang="es-ES" sz="1425" i="1" spc="3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unidades primarias generadoras de datos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(UPGD)</a:t>
            </a:r>
            <a:r>
              <a:rPr lang="es-ES" sz="1425" i="1" spc="2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</a:t>
            </a:r>
            <a:r>
              <a:rPr lang="es-ES" sz="1425" i="1" spc="3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DADIS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ES" sz="1425" i="1" spc="2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t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és</a:t>
            </a:r>
            <a:r>
              <a:rPr lang="es-ES" sz="1425" i="1" spc="43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el</a:t>
            </a:r>
            <a:r>
              <a:rPr lang="es-ES" sz="1425" i="1" spc="3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Si</a:t>
            </a:r>
            <a:r>
              <a:rPr lang="es-ES" sz="1425" i="1" spc="-1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t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ema</a:t>
            </a:r>
            <a:r>
              <a:rPr lang="es-ES" sz="1425" i="1" spc="33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lang="es-ES" sz="1425" i="1" spc="3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g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il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an</a:t>
            </a:r>
            <a:r>
              <a:rPr lang="es-ES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ia</a:t>
            </a:r>
            <a:r>
              <a:rPr lang="es-ES" sz="1425" i="1" spc="25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ES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en 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u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púb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li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(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g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il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).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nú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mero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7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sos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pu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ede</a:t>
            </a:r>
            <a:r>
              <a:rPr sz="1425" i="1" spc="7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ri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</a:t>
            </a:r>
            <a:r>
              <a:rPr sz="1425" i="1" spc="7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es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pu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és</a:t>
            </a:r>
            <a:r>
              <a:rPr sz="1425" i="1" spc="75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7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qu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8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se</a:t>
            </a:r>
            <a:r>
              <a:rPr sz="1425" i="1" spc="7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re</a:t>
            </a:r>
            <a:r>
              <a:rPr sz="1425" i="1" spc="-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li</a:t>
            </a:r>
            <a:r>
              <a:rPr sz="1425" i="1" spc="-1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z</a:t>
            </a:r>
            <a:r>
              <a:rPr sz="1425" i="1" spc="-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0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j</a:t>
            </a:r>
            <a:r>
              <a:rPr sz="1425" i="1" spc="-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u</a:t>
            </a:r>
            <a:r>
              <a:rPr sz="1425" i="1" spc="-9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sz="1425" i="1" spc="-4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t</a:t>
            </a:r>
            <a:r>
              <a:rPr sz="1425" i="1" spc="0" baseline="2874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sz="1425" i="1" spc="78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y</a:t>
            </a:r>
            <a:r>
              <a:rPr sz="1425" i="1" spc="75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la</a:t>
            </a:r>
            <a:r>
              <a:rPr sz="1425" i="1" spc="6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CO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l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</a:t>
            </a:r>
            <a:r>
              <a:rPr lang="es-CO" sz="1425" i="1" spc="-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CO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f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ca</a:t>
            </a:r>
            <a:r>
              <a:rPr lang="es-CO"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i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ó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</a:t>
            </a:r>
            <a:r>
              <a:rPr sz="1425" i="1" spc="6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de</a:t>
            </a:r>
            <a:r>
              <a:rPr lang="es-ES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lang="es-CO"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ca</a:t>
            </a:r>
            <a:r>
              <a:rPr lang="es-CO"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so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en</a:t>
            </a:r>
            <a:r>
              <a:rPr sz="1425" i="1" spc="-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cad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a</a:t>
            </a:r>
            <a:r>
              <a:rPr sz="1425" i="1" spc="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 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v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e</a:t>
            </a:r>
            <a:r>
              <a:rPr sz="1425" i="1" spc="-9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n</a:t>
            </a:r>
            <a:r>
              <a:rPr sz="1425" i="1" spc="-4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t</a:t>
            </a:r>
            <a:r>
              <a:rPr sz="1425" i="1" spc="0" baseline="2874" dirty="0">
                <a:solidFill>
                  <a:schemeClr val="tx1">
                    <a:lumMod val="65000"/>
                    <a:lumOff val="35000"/>
                  </a:schemeClr>
                </a:solidFill>
                <a:latin typeface="Calibri"/>
                <a:cs typeface="Calibri"/>
              </a:rPr>
              <a:t>o.</a:t>
            </a:r>
            <a:endParaRPr sz="950" dirty="0">
              <a:solidFill>
                <a:schemeClr val="tx1">
                  <a:lumMod val="65000"/>
                  <a:lumOff val="35000"/>
                </a:schemeClr>
              </a:solidFill>
              <a:latin typeface="Calibri"/>
              <a:cs typeface="Calibri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2368942" y="1928223"/>
            <a:ext cx="3510558" cy="599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5" name="object 15"/>
          <p:cNvSpPr txBox="1"/>
          <p:nvPr/>
        </p:nvSpPr>
        <p:spPr>
          <a:xfrm>
            <a:off x="5879500" y="1928223"/>
            <a:ext cx="1801174" cy="599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4" name="object 14"/>
          <p:cNvSpPr txBox="1"/>
          <p:nvPr/>
        </p:nvSpPr>
        <p:spPr>
          <a:xfrm>
            <a:off x="2368942" y="2508250"/>
            <a:ext cx="3510558" cy="614575"/>
          </a:xfrm>
          <a:prstGeom prst="rect">
            <a:avLst/>
          </a:prstGeom>
          <a:solidFill>
            <a:srgbClr val="F54639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1095820">
              <a:lnSpc>
                <a:spcPts val="2365"/>
              </a:lnSpc>
              <a:spcBef>
                <a:spcPts val="1593"/>
              </a:spcBef>
            </a:pPr>
            <a:r>
              <a:rPr sz="3300" b="1" spc="0" baseline="-3952" dirty="0">
                <a:latin typeface="Arial"/>
                <a:cs typeface="Arial"/>
              </a:rPr>
              <a:t>inmedia</a:t>
            </a:r>
            <a:r>
              <a:rPr sz="3300" b="1" spc="4" baseline="-3952" dirty="0">
                <a:latin typeface="Arial"/>
                <a:cs typeface="Arial"/>
              </a:rPr>
              <a:t>t</a:t>
            </a:r>
            <a:r>
              <a:rPr sz="3300" b="1" spc="0" baseline="-3952" dirty="0">
                <a:latin typeface="Arial"/>
                <a:cs typeface="Arial"/>
              </a:rPr>
              <a:t>a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5879500" y="2528209"/>
            <a:ext cx="1801174" cy="614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2" name="object 12"/>
          <p:cNvSpPr txBox="1"/>
          <p:nvPr/>
        </p:nvSpPr>
        <p:spPr>
          <a:xfrm>
            <a:off x="0" y="0"/>
            <a:ext cx="7900123" cy="3187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0320">
              <a:lnSpc>
                <a:spcPct val="95825"/>
              </a:lnSpc>
              <a:spcBef>
                <a:spcPts val="330"/>
              </a:spcBef>
            </a:pPr>
            <a:endParaRPr sz="2150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endParaRPr lang="es-ES" sz="2200" b="1" spc="0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endParaRPr lang="es-CO" sz="2200" b="1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r>
              <a:rPr lang="es-CO" sz="2200" b="1" spc="0" dirty="0">
                <a:latin typeface="Arial"/>
                <a:cs typeface="Arial"/>
              </a:rPr>
              <a:t>Brotes</a:t>
            </a:r>
            <a:r>
              <a:rPr sz="2200" b="1" spc="99" dirty="0">
                <a:latin typeface="Arial"/>
                <a:cs typeface="Arial"/>
              </a:rPr>
              <a:t> </a:t>
            </a:r>
            <a:r>
              <a:rPr lang="es-CO" sz="2200" b="1" spc="0" dirty="0">
                <a:latin typeface="Arial"/>
                <a:cs typeface="Arial"/>
              </a:rPr>
              <a:t>n</a:t>
            </a:r>
            <a:r>
              <a:rPr lang="es-CO" sz="2200" b="1" spc="-4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ti</a:t>
            </a:r>
            <a:r>
              <a:rPr lang="es-CO" sz="2200" b="1" spc="4" dirty="0">
                <a:latin typeface="Arial"/>
                <a:cs typeface="Arial"/>
              </a:rPr>
              <a:t>f</a:t>
            </a:r>
            <a:r>
              <a:rPr lang="es-CO" sz="2200" b="1" spc="0" dirty="0">
                <a:latin typeface="Arial"/>
                <a:cs typeface="Arial"/>
              </a:rPr>
              <a:t>ic</a:t>
            </a:r>
            <a:r>
              <a:rPr lang="es-CO" sz="2200" b="1" spc="9" dirty="0">
                <a:latin typeface="Arial"/>
                <a:cs typeface="Arial"/>
              </a:rPr>
              <a:t>a</a:t>
            </a:r>
            <a:r>
              <a:rPr lang="es-CO" sz="2200" b="1" spc="0" dirty="0">
                <a:latin typeface="Arial"/>
                <a:cs typeface="Arial"/>
              </a:rPr>
              <a:t>d</a:t>
            </a:r>
            <a:r>
              <a:rPr lang="es-CO" sz="2200" b="1" spc="-4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s</a:t>
            </a:r>
            <a:r>
              <a:rPr sz="2200" b="1" spc="0" dirty="0">
                <a:latin typeface="Arial"/>
                <a:cs typeface="Arial"/>
              </a:rPr>
              <a:t>            </a:t>
            </a:r>
            <a:r>
              <a:rPr sz="2200" b="1" spc="601" dirty="0">
                <a:latin typeface="Arial"/>
                <a:cs typeface="Arial"/>
              </a:rPr>
              <a:t> </a:t>
            </a:r>
            <a:endParaRPr sz="2850" dirty="0">
              <a:latin typeface="Arial"/>
              <a:cs typeface="Arial"/>
            </a:endParaRPr>
          </a:p>
          <a:p>
            <a:pPr marL="2635299">
              <a:lnSpc>
                <a:spcPts val="2726"/>
              </a:lnSpc>
              <a:spcBef>
                <a:spcPts val="655"/>
              </a:spcBef>
            </a:pPr>
            <a:r>
              <a:rPr sz="2200" b="1" spc="0" dirty="0">
                <a:latin typeface="Arial"/>
                <a:cs typeface="Arial"/>
              </a:rPr>
              <a:t>Brotes</a:t>
            </a:r>
            <a:r>
              <a:rPr sz="2200" b="1" spc="94" dirty="0">
                <a:latin typeface="Arial"/>
                <a:cs typeface="Arial"/>
              </a:rPr>
              <a:t> </a:t>
            </a:r>
            <a:r>
              <a:rPr sz="2200" b="1" spc="0" dirty="0">
                <a:latin typeface="Arial"/>
                <a:cs typeface="Arial"/>
              </a:rPr>
              <a:t>de</a:t>
            </a:r>
            <a:r>
              <a:rPr sz="2200" b="1" spc="45" dirty="0">
                <a:latin typeface="Arial"/>
                <a:cs typeface="Arial"/>
              </a:rPr>
              <a:t> </a:t>
            </a:r>
            <a:r>
              <a:rPr lang="es-CO" sz="2200" b="1" spc="0" dirty="0">
                <a:latin typeface="Arial"/>
                <a:cs typeface="Arial"/>
              </a:rPr>
              <a:t>n</a:t>
            </a:r>
            <a:r>
              <a:rPr lang="es-CO" sz="2200" b="1" spc="-9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ti</a:t>
            </a:r>
            <a:r>
              <a:rPr lang="es-CO" sz="2200" b="1" spc="4" dirty="0">
                <a:latin typeface="Arial"/>
                <a:cs typeface="Arial"/>
              </a:rPr>
              <a:t>f</a:t>
            </a:r>
            <a:r>
              <a:rPr lang="es-CO" sz="2200" b="1" spc="0" dirty="0">
                <a:latin typeface="Arial"/>
                <a:cs typeface="Arial"/>
              </a:rPr>
              <a:t>ic</a:t>
            </a:r>
            <a:r>
              <a:rPr lang="es-CO" sz="2200" b="1" spc="4" dirty="0">
                <a:latin typeface="Arial"/>
                <a:cs typeface="Arial"/>
              </a:rPr>
              <a:t>a</a:t>
            </a:r>
            <a:r>
              <a:rPr lang="es-CO" sz="2200" b="1" spc="0" dirty="0">
                <a:latin typeface="Arial"/>
                <a:cs typeface="Arial"/>
              </a:rPr>
              <a:t>ción</a:t>
            </a:r>
            <a:r>
              <a:rPr sz="2200" b="1" spc="0" dirty="0">
                <a:latin typeface="Arial"/>
                <a:cs typeface="Arial"/>
              </a:rPr>
              <a:t>          </a:t>
            </a:r>
            <a:r>
              <a:rPr sz="2200" b="1" spc="203" dirty="0">
                <a:latin typeface="Arial"/>
                <a:cs typeface="Arial"/>
              </a:rPr>
              <a:t> </a:t>
            </a:r>
            <a:endParaRPr sz="2850" dirty="0">
              <a:latin typeface="Arial"/>
              <a:cs typeface="Arial"/>
            </a:endParaRPr>
          </a:p>
        </p:txBody>
      </p:sp>
      <p:sp>
        <p:nvSpPr>
          <p:cNvPr id="131" name="object 172">
            <a:extLst>
              <a:ext uri="{FF2B5EF4-FFF2-40B4-BE49-F238E27FC236}">
                <a16:creationId xmlns:a16="http://schemas.microsoft.com/office/drawing/2014/main" id="{B2845380-20C3-4A19-BEB7-CC20AE6D2BD0}"/>
              </a:ext>
            </a:extLst>
          </p:cNvPr>
          <p:cNvSpPr txBox="1"/>
          <p:nvPr/>
        </p:nvSpPr>
        <p:spPr>
          <a:xfrm>
            <a:off x="521422" y="105568"/>
            <a:ext cx="5263428" cy="14513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302">
              <a:lnSpc>
                <a:spcPts val="2300"/>
              </a:lnSpc>
              <a:spcBef>
                <a:spcPts val="115"/>
              </a:spcBef>
            </a:pP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Info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me de</a:t>
            </a:r>
            <a:r>
              <a:rPr sz="2150" b="1" spc="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150" b="1" spc="1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CO" sz="2150" b="1" spc="0" dirty="0">
                <a:solidFill>
                  <a:srgbClr val="FFFFFF"/>
                </a:solidFill>
                <a:latin typeface="Arial"/>
                <a:cs typeface="Arial"/>
              </a:rPr>
              <a:t>vento</a:t>
            </a:r>
            <a:r>
              <a:rPr sz="2150" b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349</a:t>
            </a:r>
            <a:endParaRPr sz="215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021"/>
              </a:spcBef>
            </a:pP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Brotes</a:t>
            </a:r>
            <a:r>
              <a:rPr sz="3150" b="1" spc="1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150" b="1" spc="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enfe</a:t>
            </a:r>
            <a:r>
              <a:rPr sz="31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medades tr</a:t>
            </a:r>
            <a:r>
              <a:rPr sz="3150" b="1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nsmit</a:t>
            </a:r>
            <a:r>
              <a:rPr sz="3150" b="1" spc="1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3150" b="1" spc="2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315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s-CO" sz="3150" b="1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imentos</a:t>
            </a:r>
            <a:endParaRPr lang="es-CO" sz="1600" dirty="0">
              <a:latin typeface="Arial"/>
              <a:cs typeface="Arial"/>
            </a:endParaRPr>
          </a:p>
        </p:txBody>
      </p:sp>
      <p:graphicFrame>
        <p:nvGraphicFramePr>
          <p:cNvPr id="132" name="Objeto 131">
            <a:extLst>
              <a:ext uri="{FF2B5EF4-FFF2-40B4-BE49-F238E27FC236}">
                <a16:creationId xmlns:a16="http://schemas.microsoft.com/office/drawing/2014/main" id="{05DDABE4-834F-4D6C-8B01-893CC84E8CB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342089"/>
              </p:ext>
            </p:extLst>
          </p:nvPr>
        </p:nvGraphicFramePr>
        <p:xfrm>
          <a:off x="447675" y="1393825"/>
          <a:ext cx="43815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9" imgW="4381684" imgH="438066" progId="Excel.SheetMacroEnabled.12">
                  <p:link updateAutomatic="1"/>
                </p:oleObj>
              </mc:Choice>
              <mc:Fallback>
                <p:oleObj name="Macro-Enabled Worksheet" r:id="rId9" imgW="4381684" imgH="438066" progId="Excel.SheetMacroEnabled.12">
                  <p:link updateAutomatic="1"/>
                  <p:pic>
                    <p:nvPicPr>
                      <p:cNvPr id="348" name="Objeto 347">
                        <a:extLst>
                          <a:ext uri="{FF2B5EF4-FFF2-40B4-BE49-F238E27FC236}">
                            <a16:creationId xmlns:a16="http://schemas.microsoft.com/office/drawing/2014/main" id="{5DED38AF-3728-4F4A-AE4A-AC767A0843F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47675" y="1393825"/>
                        <a:ext cx="438150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3" name="Objeto 132">
            <a:extLst>
              <a:ext uri="{FF2B5EF4-FFF2-40B4-BE49-F238E27FC236}">
                <a16:creationId xmlns:a16="http://schemas.microsoft.com/office/drawing/2014/main" id="{75D10820-2A22-4457-8EDA-2EC13F40EDA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02960533"/>
              </p:ext>
            </p:extLst>
          </p:nvPr>
        </p:nvGraphicFramePr>
        <p:xfrm>
          <a:off x="5903913" y="2016125"/>
          <a:ext cx="17811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1" imgW="1781138" imgH="438066" progId="Excel.SheetMacroEnabled.12">
                  <p:link updateAutomatic="1"/>
                </p:oleObj>
              </mc:Choice>
              <mc:Fallback>
                <p:oleObj name="Macro-Enabled Worksheet" r:id="rId11" imgW="1781138" imgH="438066" progId="Excel.SheetMacroEnabled.12">
                  <p:link updateAutomatic="1"/>
                  <p:pic>
                    <p:nvPicPr>
                      <p:cNvPr id="339" name="Objeto 338">
                        <a:extLst>
                          <a:ext uri="{FF2B5EF4-FFF2-40B4-BE49-F238E27FC236}">
                            <a16:creationId xmlns:a16="http://schemas.microsoft.com/office/drawing/2014/main" id="{55AED3ED-A0A2-4466-B532-03BECCEE22F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03913" y="2016125"/>
                        <a:ext cx="17811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6" name="CuadroTexto 135">
            <a:extLst>
              <a:ext uri="{FF2B5EF4-FFF2-40B4-BE49-F238E27FC236}">
                <a16:creationId xmlns:a16="http://schemas.microsoft.com/office/drawing/2014/main" id="{C5964E6D-00B9-4621-A483-E27422B49DA1}"/>
              </a:ext>
            </a:extLst>
          </p:cNvPr>
          <p:cNvSpPr txBox="1"/>
          <p:nvPr/>
        </p:nvSpPr>
        <p:spPr>
          <a:xfrm>
            <a:off x="-6350" y="3270250"/>
            <a:ext cx="791845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2000" b="1" i="0" u="none" strike="noStrike" baseline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</a:rPr>
              <a:t>Indicadores</a:t>
            </a:r>
            <a:endParaRPr lang="es-CO" sz="19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28" name="Objeto 27">
            <a:extLst>
              <a:ext uri="{FF2B5EF4-FFF2-40B4-BE49-F238E27FC236}">
                <a16:creationId xmlns:a16="http://schemas.microsoft.com/office/drawing/2014/main" id="{5F9816C5-A933-4EB7-A77E-387BFD814AF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45669823"/>
              </p:ext>
            </p:extLst>
          </p:nvPr>
        </p:nvGraphicFramePr>
        <p:xfrm>
          <a:off x="419100" y="3954463"/>
          <a:ext cx="7112000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3" imgW="9820260" imgH="2295620" progId="Excel.SheetMacroEnabled.12">
                  <p:link updateAutomatic="1"/>
                </p:oleObj>
              </mc:Choice>
              <mc:Fallback>
                <p:oleObj name="Macro-Enabled Worksheet" r:id="rId13" imgW="9820260" imgH="229562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419100" y="3954463"/>
                        <a:ext cx="7112000" cy="187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to 28">
            <a:extLst>
              <a:ext uri="{FF2B5EF4-FFF2-40B4-BE49-F238E27FC236}">
                <a16:creationId xmlns:a16="http://schemas.microsoft.com/office/drawing/2014/main" id="{D09B038B-8817-47BC-96B4-FE47D58FC45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6623640"/>
              </p:ext>
            </p:extLst>
          </p:nvPr>
        </p:nvGraphicFramePr>
        <p:xfrm>
          <a:off x="417513" y="7002463"/>
          <a:ext cx="7107237" cy="187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5" imgW="9820260" imgH="2295620" progId="Excel.SheetMacroEnabled.12">
                  <p:link updateAutomatic="1"/>
                </p:oleObj>
              </mc:Choice>
              <mc:Fallback>
                <p:oleObj name="Macro-Enabled Worksheet" r:id="rId15" imgW="9820260" imgH="2295620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17513" y="7002463"/>
                        <a:ext cx="7107237" cy="1870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8" name="CuadroTexto 147">
            <a:extLst>
              <a:ext uri="{FF2B5EF4-FFF2-40B4-BE49-F238E27FC236}">
                <a16:creationId xmlns:a16="http://schemas.microsoft.com/office/drawing/2014/main" id="{66AD13BE-5C30-4457-BBFB-18E066934705}"/>
              </a:ext>
            </a:extLst>
          </p:cNvPr>
          <p:cNvSpPr txBox="1"/>
          <p:nvPr/>
        </p:nvSpPr>
        <p:spPr>
          <a:xfrm>
            <a:off x="212402" y="5803284"/>
            <a:ext cx="23720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( </a:t>
            </a:r>
            <a:r>
              <a:rPr lang="es-ES" sz="1200" b="1" dirty="0">
                <a:latin typeface="Arial" panose="020B0604020202020204" pitchFamily="34" charset="0"/>
              </a:rPr>
              <a:t>23</a:t>
            </a:r>
            <a:r>
              <a:rPr lang="es-ES" sz="1200" dirty="0">
                <a:latin typeface="Arial" panose="020B0604020202020204" pitchFamily="34" charset="0"/>
              </a:rPr>
              <a:t> 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Brotes con modo de trasmisión /       Brotes Notificados)</a:t>
            </a:r>
            <a:endParaRPr lang="es-CO" sz="1200" dirty="0"/>
          </a:p>
        </p:txBody>
      </p:sp>
      <p:graphicFrame>
        <p:nvGraphicFramePr>
          <p:cNvPr id="32" name="Objeto 31">
            <a:extLst>
              <a:ext uri="{FF2B5EF4-FFF2-40B4-BE49-F238E27FC236}">
                <a16:creationId xmlns:a16="http://schemas.microsoft.com/office/drawing/2014/main" id="{DBCD9806-E4D5-42D6-A407-051F9178FD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428607"/>
              </p:ext>
            </p:extLst>
          </p:nvPr>
        </p:nvGraphicFramePr>
        <p:xfrm>
          <a:off x="1363663" y="5995988"/>
          <a:ext cx="4476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7" imgW="447600" imgH="247787" progId="Excel.SheetMacroEnabled.12">
                  <p:link updateAutomatic="1"/>
                </p:oleObj>
              </mc:Choice>
              <mc:Fallback>
                <p:oleObj name="Macro-Enabled Worksheet" r:id="rId17" imgW="447600" imgH="24778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363663" y="5995988"/>
                        <a:ext cx="44767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1" name="CuadroTexto 150">
            <a:extLst>
              <a:ext uri="{FF2B5EF4-FFF2-40B4-BE49-F238E27FC236}">
                <a16:creationId xmlns:a16="http://schemas.microsoft.com/office/drawing/2014/main" id="{3198D963-738D-4CB0-81B2-F25947B84285}"/>
              </a:ext>
            </a:extLst>
          </p:cNvPr>
          <p:cNvSpPr txBox="1"/>
          <p:nvPr/>
        </p:nvSpPr>
        <p:spPr>
          <a:xfrm>
            <a:off x="2803202" y="5804655"/>
            <a:ext cx="23720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(</a:t>
            </a:r>
            <a:r>
              <a:rPr lang="es-ES" sz="1200" b="1" dirty="0">
                <a:latin typeface="Arial" panose="020B0604020202020204" pitchFamily="34" charset="0"/>
              </a:rPr>
              <a:t>23 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Brotes con fuente de trasmisión / </a:t>
            </a:r>
          </a:p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Brotes Notificados)</a:t>
            </a:r>
            <a:endParaRPr lang="es-CO" sz="1200" dirty="0"/>
          </a:p>
        </p:txBody>
      </p:sp>
      <p:graphicFrame>
        <p:nvGraphicFramePr>
          <p:cNvPr id="34" name="Objeto 33">
            <a:extLst>
              <a:ext uri="{FF2B5EF4-FFF2-40B4-BE49-F238E27FC236}">
                <a16:creationId xmlns:a16="http://schemas.microsoft.com/office/drawing/2014/main" id="{9504AD74-116C-479B-8E09-1810AAB87AB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015440"/>
              </p:ext>
            </p:extLst>
          </p:nvPr>
        </p:nvGraphicFramePr>
        <p:xfrm>
          <a:off x="4305300" y="6008688"/>
          <a:ext cx="447675" cy="247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9" imgW="447600" imgH="247787" progId="Excel.SheetMacroEnabled.12">
                  <p:link updateAutomatic="1"/>
                </p:oleObj>
              </mc:Choice>
              <mc:Fallback>
                <p:oleObj name="Macro-Enabled Worksheet" r:id="rId19" imgW="447600" imgH="247787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4305300" y="6008688"/>
                        <a:ext cx="447675" cy="2476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" name="CuadroTexto 153">
            <a:extLst>
              <a:ext uri="{FF2B5EF4-FFF2-40B4-BE49-F238E27FC236}">
                <a16:creationId xmlns:a16="http://schemas.microsoft.com/office/drawing/2014/main" id="{3171B381-D658-49D6-B56E-E3E214992D8C}"/>
              </a:ext>
            </a:extLst>
          </p:cNvPr>
          <p:cNvSpPr txBox="1"/>
          <p:nvPr/>
        </p:nvSpPr>
        <p:spPr>
          <a:xfrm>
            <a:off x="5107251" y="5792053"/>
            <a:ext cx="277342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(  </a:t>
            </a:r>
            <a:r>
              <a:rPr lang="es-ES" sz="1200" b="1" dirty="0">
                <a:latin typeface="Arial" panose="020B0604020202020204" pitchFamily="34" charset="0"/>
              </a:rPr>
              <a:t>2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  Brotes cerrados con identificación de agente etiológico /  </a:t>
            </a:r>
            <a:r>
              <a:rPr lang="es-ES" sz="1200" b="1" dirty="0">
                <a:latin typeface="Arial" panose="020B0604020202020204" pitchFamily="34" charset="0"/>
              </a:rPr>
              <a:t>21 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brotes con criterio de notificación inmediata notificados)</a:t>
            </a:r>
            <a:endParaRPr lang="es-CO" sz="1200" dirty="0"/>
          </a:p>
        </p:txBody>
      </p:sp>
      <p:sp>
        <p:nvSpPr>
          <p:cNvPr id="157" name="CuadroTexto 156">
            <a:extLst>
              <a:ext uri="{FF2B5EF4-FFF2-40B4-BE49-F238E27FC236}">
                <a16:creationId xmlns:a16="http://schemas.microsoft.com/office/drawing/2014/main" id="{2967280B-67AF-43F9-B053-38D7ACB2D5BA}"/>
              </a:ext>
            </a:extLst>
          </p:cNvPr>
          <p:cNvSpPr txBox="1"/>
          <p:nvPr/>
        </p:nvSpPr>
        <p:spPr>
          <a:xfrm>
            <a:off x="208702" y="8832850"/>
            <a:ext cx="2372048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(   </a:t>
            </a:r>
            <a:r>
              <a:rPr lang="es-ES" sz="1200" b="1" i="0" u="none" strike="noStrike" baseline="0" dirty="0">
                <a:latin typeface="Arial" panose="020B0604020202020204" pitchFamily="34" charset="0"/>
              </a:rPr>
              <a:t>1</a:t>
            </a:r>
            <a:r>
              <a:rPr lang="es-ES" sz="1200" b="1" dirty="0">
                <a:latin typeface="Arial" panose="020B0604020202020204" pitchFamily="34" charset="0"/>
              </a:rPr>
              <a:t>3</a:t>
            </a:r>
            <a:r>
              <a:rPr lang="es-ES" sz="1200" b="1" i="0" u="none" strike="noStrike" baseline="0" dirty="0">
                <a:latin typeface="Arial" panose="020B0604020202020204" pitchFamily="34" charset="0"/>
              </a:rPr>
              <a:t> 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 Brotes notificados oportunamente / </a:t>
            </a:r>
            <a:r>
              <a:rPr lang="es-ES" sz="1200" b="1" dirty="0">
                <a:latin typeface="Arial" panose="020B0604020202020204" pitchFamily="34" charset="0"/>
              </a:rPr>
              <a:t>21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    </a:t>
            </a:r>
          </a:p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brotes con criterio de notificación inmediata</a:t>
            </a:r>
          </a:p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Notificados)</a:t>
            </a:r>
            <a:endParaRPr lang="es-CO" sz="1200" dirty="0"/>
          </a:p>
        </p:txBody>
      </p:sp>
      <p:sp>
        <p:nvSpPr>
          <p:cNvPr id="160" name="CuadroTexto 159">
            <a:extLst>
              <a:ext uri="{FF2B5EF4-FFF2-40B4-BE49-F238E27FC236}">
                <a16:creationId xmlns:a16="http://schemas.microsoft.com/office/drawing/2014/main" id="{D7DB2562-1BF6-48DD-BDE5-85008C41A8CE}"/>
              </a:ext>
            </a:extLst>
          </p:cNvPr>
          <p:cNvSpPr txBox="1"/>
          <p:nvPr/>
        </p:nvSpPr>
        <p:spPr>
          <a:xfrm>
            <a:off x="5289153" y="8834917"/>
            <a:ext cx="237204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ES" sz="1200" b="0" i="0" u="none" strike="noStrike" baseline="0" dirty="0">
                <a:latin typeface="Arial" panose="020B0604020202020204" pitchFamily="34" charset="0"/>
              </a:rPr>
              <a:t>(</a:t>
            </a:r>
            <a:r>
              <a:rPr lang="es-ES" sz="1200" b="1" i="0" u="none" strike="noStrike" baseline="0" dirty="0">
                <a:latin typeface="Arial" panose="020B0604020202020204" pitchFamily="34" charset="0"/>
              </a:rPr>
              <a:t>21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 Brotes con IEC /  </a:t>
            </a:r>
            <a:r>
              <a:rPr lang="es-ES" sz="1200" b="1" dirty="0">
                <a:latin typeface="Arial" panose="020B0604020202020204" pitchFamily="34" charset="0"/>
              </a:rPr>
              <a:t>21</a:t>
            </a:r>
            <a:r>
              <a:rPr lang="es-ES" sz="1200" dirty="0">
                <a:latin typeface="Arial" panose="020B0604020202020204" pitchFamily="34" charset="0"/>
              </a:rPr>
              <a:t> </a:t>
            </a:r>
            <a:r>
              <a:rPr lang="es-ES" sz="1200" b="0" i="0" u="none" strike="noStrike" baseline="0" dirty="0">
                <a:latin typeface="Arial" panose="020B0604020202020204" pitchFamily="34" charset="0"/>
              </a:rPr>
              <a:t>brotes con criterio de notificación inmediata notificados)</a:t>
            </a:r>
            <a:endParaRPr lang="es-CO" sz="1200" dirty="0"/>
          </a:p>
        </p:txBody>
      </p:sp>
      <p:pic>
        <p:nvPicPr>
          <p:cNvPr id="165" name="Imagen 164">
            <a:extLst>
              <a:ext uri="{FF2B5EF4-FFF2-40B4-BE49-F238E27FC236}">
                <a16:creationId xmlns:a16="http://schemas.microsoft.com/office/drawing/2014/main" id="{100C0707-CB5B-479F-BE33-018C663E5D19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3062908" y="18348665"/>
            <a:ext cx="1786283" cy="466385"/>
          </a:xfrm>
          <a:prstGeom prst="rect">
            <a:avLst/>
          </a:prstGeom>
        </p:spPr>
      </p:pic>
      <p:sp>
        <p:nvSpPr>
          <p:cNvPr id="166" name="CuadroTexto 165">
            <a:extLst>
              <a:ext uri="{FF2B5EF4-FFF2-40B4-BE49-F238E27FC236}">
                <a16:creationId xmlns:a16="http://schemas.microsoft.com/office/drawing/2014/main" id="{D1C6F34B-4A64-48C0-AC6B-6ABB9EB2F9D2}"/>
              </a:ext>
            </a:extLst>
          </p:cNvPr>
          <p:cNvSpPr txBox="1"/>
          <p:nvPr/>
        </p:nvSpPr>
        <p:spPr>
          <a:xfrm>
            <a:off x="3263828" y="13023850"/>
            <a:ext cx="3816429" cy="3539430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PROGRAMA DE VIGILANCIA EN SALUD PÚBLICA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DEPARTAMENTO ADMINISTRATIVO DISTRITAL DE 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SALUD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ALEX ALBERTO TEJADA NÚÑEZ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 DADIS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MÓNICA JURADO MÁRQUEZ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Directora Operativa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EVA MASIEL PÉREZ TORRES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Líder Programa de Vigilancia en Salud Pública</a:t>
            </a:r>
          </a:p>
          <a:p>
            <a:pPr algn="ctr"/>
            <a:endParaRPr lang="es-ES" sz="1400" dirty="0">
              <a:solidFill>
                <a:srgbClr val="00206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Elaborado por</a:t>
            </a:r>
          </a:p>
          <a:p>
            <a:pPr algn="ctr"/>
            <a:r>
              <a:rPr lang="es-ES" sz="1400" b="1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TATIANA PAOLA SÁNCHEZ TRUCCO</a:t>
            </a:r>
          </a:p>
          <a:p>
            <a:pPr algn="ctr"/>
            <a:r>
              <a:rPr lang="es-ES" sz="1400" dirty="0">
                <a:solidFill>
                  <a:srgbClr val="00206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Contratista, Referente ETA</a:t>
            </a:r>
          </a:p>
        </p:txBody>
      </p:sp>
      <p:pic>
        <p:nvPicPr>
          <p:cNvPr id="167" name="Imagen 166">
            <a:extLst>
              <a:ext uri="{FF2B5EF4-FFF2-40B4-BE49-F238E27FC236}">
                <a16:creationId xmlns:a16="http://schemas.microsoft.com/office/drawing/2014/main" id="{D9664208-1BDC-492C-B6F5-05691AAAB6FF}"/>
              </a:ext>
            </a:extLst>
          </p:cNvPr>
          <p:cNvPicPr>
            <a:picLocks noChangeAspect="1"/>
          </p:cNvPicPr>
          <p:nvPr/>
        </p:nvPicPr>
        <p:blipFill rotWithShape="1">
          <a:blip r:embed="rId21"/>
          <a:srcRect l="9109" t="8584" r="64101" b="22694"/>
          <a:stretch/>
        </p:blipFill>
        <p:spPr>
          <a:xfrm>
            <a:off x="872971" y="13556456"/>
            <a:ext cx="1943985" cy="2689661"/>
          </a:xfrm>
          <a:prstGeom prst="rect">
            <a:avLst/>
          </a:prstGeom>
        </p:spPr>
      </p:pic>
      <p:cxnSp>
        <p:nvCxnSpPr>
          <p:cNvPr id="168" name="Conector recto 167">
            <a:extLst>
              <a:ext uri="{FF2B5EF4-FFF2-40B4-BE49-F238E27FC236}">
                <a16:creationId xmlns:a16="http://schemas.microsoft.com/office/drawing/2014/main" id="{F769300B-FC97-433E-8AC7-0D3C1502B4A8}"/>
              </a:ext>
            </a:extLst>
          </p:cNvPr>
          <p:cNvCxnSpPr/>
          <p:nvPr/>
        </p:nvCxnSpPr>
        <p:spPr>
          <a:xfrm>
            <a:off x="-6350" y="125666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graphicFrame>
        <p:nvGraphicFramePr>
          <p:cNvPr id="2" name="Objeto 1">
            <a:extLst>
              <a:ext uri="{FF2B5EF4-FFF2-40B4-BE49-F238E27FC236}">
                <a16:creationId xmlns:a16="http://schemas.microsoft.com/office/drawing/2014/main" id="{1AE69427-9C08-45FB-99A8-7530DFEDF91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721444"/>
              </p:ext>
            </p:extLst>
          </p:nvPr>
        </p:nvGraphicFramePr>
        <p:xfrm>
          <a:off x="387350" y="10845800"/>
          <a:ext cx="7135813" cy="1489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22" imgW="7610470" imgH="1409762" progId="Excel.SheetMacroEnabled.12">
                  <p:link updateAutomatic="1"/>
                </p:oleObj>
              </mc:Choice>
              <mc:Fallback>
                <p:oleObj name="Macro-Enabled Worksheet" r:id="rId22" imgW="7610470" imgH="1409762" progId="Excel.SheetMacroEnabled.12">
                  <p:link updateAutomatic="1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3"/>
                      <a:stretch>
                        <a:fillRect/>
                      </a:stretch>
                    </p:blipFill>
                    <p:spPr>
                      <a:xfrm>
                        <a:off x="387350" y="10845800"/>
                        <a:ext cx="7135813" cy="14890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Conector recto 59">
            <a:extLst>
              <a:ext uri="{FF2B5EF4-FFF2-40B4-BE49-F238E27FC236}">
                <a16:creationId xmlns:a16="http://schemas.microsoft.com/office/drawing/2014/main" id="{8389D6E9-2A9D-4D94-A0A1-E1EA4772B66A}"/>
              </a:ext>
            </a:extLst>
          </p:cNvPr>
          <p:cNvCxnSpPr/>
          <p:nvPr/>
        </p:nvCxnSpPr>
        <p:spPr>
          <a:xfrm>
            <a:off x="-6350" y="16833850"/>
            <a:ext cx="7904986" cy="0"/>
          </a:xfrm>
          <a:prstGeom prst="line">
            <a:avLst/>
          </a:prstGeom>
          <a:ln w="12700" cap="flat" cmpd="sng" algn="ctr">
            <a:solidFill>
              <a:schemeClr val="accent1">
                <a:lumMod val="75000"/>
              </a:schemeClr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3" name="CuadroTexto 2">
            <a:extLst>
              <a:ext uri="{FF2B5EF4-FFF2-40B4-BE49-F238E27FC236}">
                <a16:creationId xmlns:a16="http://schemas.microsoft.com/office/drawing/2014/main" id="{A7216058-DBF0-5A46-042B-815D096086A6}"/>
              </a:ext>
            </a:extLst>
          </p:cNvPr>
          <p:cNvSpPr txBox="1"/>
          <p:nvPr/>
        </p:nvSpPr>
        <p:spPr>
          <a:xfrm>
            <a:off x="6519627" y="2289516"/>
            <a:ext cx="664077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/>
              <a:t>   </a:t>
            </a:r>
            <a:r>
              <a:rPr lang="es-CO" sz="3200" b="1" dirty="0"/>
              <a:t>21</a:t>
            </a: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BE87763A-1500-A324-1936-E0E797F7F13B}"/>
              </a:ext>
            </a:extLst>
          </p:cNvPr>
          <p:cNvSpPr/>
          <p:nvPr/>
        </p:nvSpPr>
        <p:spPr>
          <a:xfrm>
            <a:off x="935038" y="5327650"/>
            <a:ext cx="1039812" cy="4062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95,8 %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6" name="Rectángulo 5">
            <a:extLst>
              <a:ext uri="{FF2B5EF4-FFF2-40B4-BE49-F238E27FC236}">
                <a16:creationId xmlns:a16="http://schemas.microsoft.com/office/drawing/2014/main" id="{9912207C-60DC-2C2F-202F-777D74389408}"/>
              </a:ext>
            </a:extLst>
          </p:cNvPr>
          <p:cNvSpPr/>
          <p:nvPr/>
        </p:nvSpPr>
        <p:spPr>
          <a:xfrm>
            <a:off x="5920001" y="8326885"/>
            <a:ext cx="1039812" cy="4062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100 %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8" name="Rectángulo 7">
            <a:extLst>
              <a:ext uri="{FF2B5EF4-FFF2-40B4-BE49-F238E27FC236}">
                <a16:creationId xmlns:a16="http://schemas.microsoft.com/office/drawing/2014/main" id="{A09E82B6-6332-ECDD-B0CA-63FD31BF0264}"/>
              </a:ext>
            </a:extLst>
          </p:cNvPr>
          <p:cNvSpPr/>
          <p:nvPr/>
        </p:nvSpPr>
        <p:spPr>
          <a:xfrm>
            <a:off x="1049338" y="8321712"/>
            <a:ext cx="1039812" cy="4062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61,9 %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7284009A-589B-3726-BF39-A130BF777CAB}"/>
              </a:ext>
            </a:extLst>
          </p:cNvPr>
          <p:cNvSpPr/>
          <p:nvPr/>
        </p:nvSpPr>
        <p:spPr>
          <a:xfrm>
            <a:off x="3489325" y="5290143"/>
            <a:ext cx="1039812" cy="4062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95,8 %</a:t>
            </a:r>
            <a:endParaRPr lang="es-CO" dirty="0">
              <a:solidFill>
                <a:schemeClr val="tx1"/>
              </a:solidFill>
            </a:endParaRPr>
          </a:p>
        </p:txBody>
      </p:sp>
      <p:sp>
        <p:nvSpPr>
          <p:cNvPr id="9" name="Rectángulo 8">
            <a:extLst>
              <a:ext uri="{FF2B5EF4-FFF2-40B4-BE49-F238E27FC236}">
                <a16:creationId xmlns:a16="http://schemas.microsoft.com/office/drawing/2014/main" id="{EFD367FF-47FB-7C85-2ECE-8C8D1B43A7DC}"/>
              </a:ext>
            </a:extLst>
          </p:cNvPr>
          <p:cNvSpPr/>
          <p:nvPr/>
        </p:nvSpPr>
        <p:spPr>
          <a:xfrm>
            <a:off x="5999721" y="5299758"/>
            <a:ext cx="1039812" cy="406263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>
                <a:solidFill>
                  <a:schemeClr val="tx1"/>
                </a:solidFill>
              </a:rPr>
              <a:t>21,0 %</a:t>
            </a:r>
            <a:endParaRPr lang="es-CO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" name="Imagen 54">
            <a:extLst>
              <a:ext uri="{FF2B5EF4-FFF2-40B4-BE49-F238E27FC236}">
                <a16:creationId xmlns:a16="http://schemas.microsoft.com/office/drawing/2014/main" id="{C6DB01EC-AD11-493F-8D95-5C0B5AF0CD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908" y="18348665"/>
            <a:ext cx="1786283" cy="466385"/>
          </a:xfrm>
          <a:prstGeom prst="rect">
            <a:avLst/>
          </a:prstGeom>
        </p:spPr>
      </p:pic>
      <p:sp>
        <p:nvSpPr>
          <p:cNvPr id="56" name="object 362">
            <a:extLst>
              <a:ext uri="{FF2B5EF4-FFF2-40B4-BE49-F238E27FC236}">
                <a16:creationId xmlns:a16="http://schemas.microsoft.com/office/drawing/2014/main" id="{830E36DC-503B-463F-B49B-C33BDB23F3B8}"/>
              </a:ext>
            </a:extLst>
          </p:cNvPr>
          <p:cNvSpPr/>
          <p:nvPr/>
        </p:nvSpPr>
        <p:spPr>
          <a:xfrm>
            <a:off x="0" y="0"/>
            <a:ext cx="7912100" cy="3157374"/>
          </a:xfrm>
          <a:custGeom>
            <a:avLst/>
            <a:gdLst/>
            <a:ahLst/>
            <a:cxnLst/>
            <a:rect l="l" t="t" r="r" b="b"/>
            <a:pathLst>
              <a:path w="7900123" h="3157374">
                <a:moveTo>
                  <a:pt x="0" y="3157374"/>
                </a:moveTo>
                <a:lnTo>
                  <a:pt x="7900123" y="3157374"/>
                </a:lnTo>
                <a:lnTo>
                  <a:pt x="7900123" y="0"/>
                </a:lnTo>
                <a:lnTo>
                  <a:pt x="0" y="0"/>
                </a:lnTo>
                <a:lnTo>
                  <a:pt x="0" y="3157374"/>
                </a:lnTo>
                <a:close/>
              </a:path>
            </a:pathLst>
          </a:custGeom>
          <a:solidFill>
            <a:srgbClr val="2F7AA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7" name="object 368">
            <a:extLst>
              <a:ext uri="{FF2B5EF4-FFF2-40B4-BE49-F238E27FC236}">
                <a16:creationId xmlns:a16="http://schemas.microsoft.com/office/drawing/2014/main" id="{25E632E7-0DC7-401C-99FA-6F2819F30036}"/>
              </a:ext>
            </a:extLst>
          </p:cNvPr>
          <p:cNvSpPr/>
          <p:nvPr/>
        </p:nvSpPr>
        <p:spPr>
          <a:xfrm>
            <a:off x="2329430" y="1908750"/>
            <a:ext cx="3582896" cy="68571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8" name="object 369">
            <a:extLst>
              <a:ext uri="{FF2B5EF4-FFF2-40B4-BE49-F238E27FC236}">
                <a16:creationId xmlns:a16="http://schemas.microsoft.com/office/drawing/2014/main" id="{99D45C96-374D-482C-9912-F37089BEACBA}"/>
              </a:ext>
            </a:extLst>
          </p:cNvPr>
          <p:cNvSpPr/>
          <p:nvPr/>
        </p:nvSpPr>
        <p:spPr>
          <a:xfrm>
            <a:off x="2712400" y="1964696"/>
            <a:ext cx="2895982" cy="660167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59" name="object 370">
            <a:extLst>
              <a:ext uri="{FF2B5EF4-FFF2-40B4-BE49-F238E27FC236}">
                <a16:creationId xmlns:a16="http://schemas.microsoft.com/office/drawing/2014/main" id="{7FA2D736-FDA3-4FDE-BB1A-F345A710407E}"/>
              </a:ext>
            </a:extLst>
          </p:cNvPr>
          <p:cNvSpPr/>
          <p:nvPr/>
        </p:nvSpPr>
        <p:spPr>
          <a:xfrm>
            <a:off x="2367119" y="1928223"/>
            <a:ext cx="3511165" cy="586004"/>
          </a:xfrm>
          <a:custGeom>
            <a:avLst/>
            <a:gdLst/>
            <a:ahLst/>
            <a:cxnLst/>
            <a:rect l="l" t="t" r="r" b="b"/>
            <a:pathLst>
              <a:path w="3511165" h="586004">
                <a:moveTo>
                  <a:pt x="0" y="586004"/>
                </a:moveTo>
                <a:lnTo>
                  <a:pt x="3511165" y="586004"/>
                </a:lnTo>
                <a:lnTo>
                  <a:pt x="3511165" y="0"/>
                </a:lnTo>
                <a:lnTo>
                  <a:pt x="0" y="0"/>
                </a:lnTo>
                <a:lnTo>
                  <a:pt x="0" y="586004"/>
                </a:lnTo>
                <a:close/>
              </a:path>
            </a:pathLst>
          </a:custGeom>
          <a:solidFill>
            <a:srgbClr val="8EB4E2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0" name="object 371">
            <a:extLst>
              <a:ext uri="{FF2B5EF4-FFF2-40B4-BE49-F238E27FC236}">
                <a16:creationId xmlns:a16="http://schemas.microsoft.com/office/drawing/2014/main" id="{7C6FB58C-6960-4309-A329-47D3F2DA6C1B}"/>
              </a:ext>
            </a:extLst>
          </p:cNvPr>
          <p:cNvSpPr/>
          <p:nvPr/>
        </p:nvSpPr>
        <p:spPr>
          <a:xfrm>
            <a:off x="2367119" y="1928223"/>
            <a:ext cx="3511165" cy="613967"/>
          </a:xfrm>
          <a:custGeom>
            <a:avLst/>
            <a:gdLst/>
            <a:ahLst/>
            <a:cxnLst/>
            <a:rect l="l" t="t" r="r" b="b"/>
            <a:pathLst>
              <a:path w="3511165" h="613967">
                <a:moveTo>
                  <a:pt x="0" y="613967"/>
                </a:moveTo>
                <a:lnTo>
                  <a:pt x="3511165" y="613967"/>
                </a:lnTo>
                <a:lnTo>
                  <a:pt x="3511165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1" name="object 372">
            <a:extLst>
              <a:ext uri="{FF2B5EF4-FFF2-40B4-BE49-F238E27FC236}">
                <a16:creationId xmlns:a16="http://schemas.microsoft.com/office/drawing/2014/main" id="{BB2F0AE3-43B3-4532-AF3C-99B194399379}"/>
              </a:ext>
            </a:extLst>
          </p:cNvPr>
          <p:cNvSpPr/>
          <p:nvPr/>
        </p:nvSpPr>
        <p:spPr>
          <a:xfrm>
            <a:off x="5840596" y="1908750"/>
            <a:ext cx="1872297" cy="68571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2" name="object 373">
            <a:extLst>
              <a:ext uri="{FF2B5EF4-FFF2-40B4-BE49-F238E27FC236}">
                <a16:creationId xmlns:a16="http://schemas.microsoft.com/office/drawing/2014/main" id="{DB27E193-CDCA-4A82-BB05-122878EF188C}"/>
              </a:ext>
            </a:extLst>
          </p:cNvPr>
          <p:cNvSpPr/>
          <p:nvPr/>
        </p:nvSpPr>
        <p:spPr>
          <a:xfrm>
            <a:off x="6219918" y="1892976"/>
            <a:ext cx="1111220" cy="830366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3" name="object 374">
            <a:extLst>
              <a:ext uri="{FF2B5EF4-FFF2-40B4-BE49-F238E27FC236}">
                <a16:creationId xmlns:a16="http://schemas.microsoft.com/office/drawing/2014/main" id="{5FB1FBF0-41CD-4CDE-96A1-728BA36C7CCE}"/>
              </a:ext>
            </a:extLst>
          </p:cNvPr>
          <p:cNvSpPr/>
          <p:nvPr/>
        </p:nvSpPr>
        <p:spPr>
          <a:xfrm>
            <a:off x="5878285" y="1928223"/>
            <a:ext cx="1800566" cy="613967"/>
          </a:xfrm>
          <a:custGeom>
            <a:avLst/>
            <a:gdLst/>
            <a:ahLst/>
            <a:cxnLst/>
            <a:rect l="l" t="t" r="r" b="b"/>
            <a:pathLst>
              <a:path w="1800566" h="613967">
                <a:moveTo>
                  <a:pt x="0" y="613967"/>
                </a:moveTo>
                <a:lnTo>
                  <a:pt x="1800566" y="613967"/>
                </a:lnTo>
                <a:lnTo>
                  <a:pt x="1800566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4" name="object 375">
            <a:extLst>
              <a:ext uri="{FF2B5EF4-FFF2-40B4-BE49-F238E27FC236}">
                <a16:creationId xmlns:a16="http://schemas.microsoft.com/office/drawing/2014/main" id="{37EAD88E-707D-4EB4-8AD4-33C9A8CC5A78}"/>
              </a:ext>
            </a:extLst>
          </p:cNvPr>
          <p:cNvSpPr/>
          <p:nvPr/>
        </p:nvSpPr>
        <p:spPr>
          <a:xfrm>
            <a:off x="5878285" y="1928223"/>
            <a:ext cx="1800566" cy="613967"/>
          </a:xfrm>
          <a:custGeom>
            <a:avLst/>
            <a:gdLst/>
            <a:ahLst/>
            <a:cxnLst/>
            <a:rect l="l" t="t" r="r" b="b"/>
            <a:pathLst>
              <a:path w="1800566" h="613967">
                <a:moveTo>
                  <a:pt x="0" y="613967"/>
                </a:moveTo>
                <a:lnTo>
                  <a:pt x="1800566" y="613967"/>
                </a:lnTo>
                <a:lnTo>
                  <a:pt x="1800566" y="0"/>
                </a:lnTo>
                <a:lnTo>
                  <a:pt x="0" y="0"/>
                </a:lnTo>
                <a:lnTo>
                  <a:pt x="0" y="61396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5" name="object 376">
            <a:extLst>
              <a:ext uri="{FF2B5EF4-FFF2-40B4-BE49-F238E27FC236}">
                <a16:creationId xmlns:a16="http://schemas.microsoft.com/office/drawing/2014/main" id="{E5FB4752-9D25-454A-A35E-D1617463CFC2}"/>
              </a:ext>
            </a:extLst>
          </p:cNvPr>
          <p:cNvSpPr/>
          <p:nvPr/>
        </p:nvSpPr>
        <p:spPr>
          <a:xfrm>
            <a:off x="2333077" y="2494755"/>
            <a:ext cx="3581681" cy="700308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6" name="object 378">
            <a:extLst>
              <a:ext uri="{FF2B5EF4-FFF2-40B4-BE49-F238E27FC236}">
                <a16:creationId xmlns:a16="http://schemas.microsoft.com/office/drawing/2014/main" id="{E030F708-DC51-4C7A-991B-A8014B476E08}"/>
              </a:ext>
            </a:extLst>
          </p:cNvPr>
          <p:cNvSpPr/>
          <p:nvPr/>
        </p:nvSpPr>
        <p:spPr>
          <a:xfrm>
            <a:off x="2370766" y="2514228"/>
            <a:ext cx="3509950" cy="628557"/>
          </a:xfrm>
          <a:custGeom>
            <a:avLst/>
            <a:gdLst/>
            <a:ahLst/>
            <a:cxnLst/>
            <a:rect l="l" t="t" r="r" b="b"/>
            <a:pathLst>
              <a:path w="3509950" h="628557">
                <a:moveTo>
                  <a:pt x="0" y="628557"/>
                </a:moveTo>
                <a:lnTo>
                  <a:pt x="3509950" y="628557"/>
                </a:lnTo>
                <a:lnTo>
                  <a:pt x="3509950" y="0"/>
                </a:lnTo>
                <a:lnTo>
                  <a:pt x="0" y="0"/>
                </a:lnTo>
                <a:lnTo>
                  <a:pt x="0" y="628557"/>
                </a:lnTo>
                <a:close/>
              </a:path>
            </a:pathLst>
          </a:custGeom>
          <a:solidFill>
            <a:srgbClr val="FF0000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7" name="object 379">
            <a:extLst>
              <a:ext uri="{FF2B5EF4-FFF2-40B4-BE49-F238E27FC236}">
                <a16:creationId xmlns:a16="http://schemas.microsoft.com/office/drawing/2014/main" id="{DA234C72-378D-4115-90AB-1B6C931A0C30}"/>
              </a:ext>
            </a:extLst>
          </p:cNvPr>
          <p:cNvSpPr/>
          <p:nvPr/>
        </p:nvSpPr>
        <p:spPr>
          <a:xfrm>
            <a:off x="2370766" y="2514228"/>
            <a:ext cx="3509950" cy="628557"/>
          </a:xfrm>
          <a:custGeom>
            <a:avLst/>
            <a:gdLst/>
            <a:ahLst/>
            <a:cxnLst/>
            <a:rect l="l" t="t" r="r" b="b"/>
            <a:pathLst>
              <a:path w="3509950" h="628557">
                <a:moveTo>
                  <a:pt x="0" y="628557"/>
                </a:moveTo>
                <a:lnTo>
                  <a:pt x="3509950" y="628557"/>
                </a:lnTo>
                <a:lnTo>
                  <a:pt x="3509950" y="0"/>
                </a:lnTo>
                <a:lnTo>
                  <a:pt x="0" y="0"/>
                </a:lnTo>
                <a:lnTo>
                  <a:pt x="0" y="628557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8" name="object 380">
            <a:extLst>
              <a:ext uri="{FF2B5EF4-FFF2-40B4-BE49-F238E27FC236}">
                <a16:creationId xmlns:a16="http://schemas.microsoft.com/office/drawing/2014/main" id="{3A5646B8-F45E-4A33-B05D-0E15123FA2C4}"/>
              </a:ext>
            </a:extLst>
          </p:cNvPr>
          <p:cNvSpPr/>
          <p:nvPr/>
        </p:nvSpPr>
        <p:spPr>
          <a:xfrm>
            <a:off x="5843027" y="2506923"/>
            <a:ext cx="1873513" cy="650451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69" name="object 382">
            <a:extLst>
              <a:ext uri="{FF2B5EF4-FFF2-40B4-BE49-F238E27FC236}">
                <a16:creationId xmlns:a16="http://schemas.microsoft.com/office/drawing/2014/main" id="{059A07F6-567F-4A24-BB40-37D6A5285152}"/>
              </a:ext>
            </a:extLst>
          </p:cNvPr>
          <p:cNvSpPr/>
          <p:nvPr/>
        </p:nvSpPr>
        <p:spPr>
          <a:xfrm>
            <a:off x="5880716" y="2539140"/>
            <a:ext cx="1801782" cy="578710"/>
          </a:xfrm>
          <a:custGeom>
            <a:avLst/>
            <a:gdLst/>
            <a:ahLst/>
            <a:cxnLst/>
            <a:rect l="l" t="t" r="r" b="b"/>
            <a:pathLst>
              <a:path w="1801782" h="578710">
                <a:moveTo>
                  <a:pt x="0" y="578710"/>
                </a:moveTo>
                <a:lnTo>
                  <a:pt x="1801782" y="578710"/>
                </a:lnTo>
                <a:lnTo>
                  <a:pt x="1801782" y="0"/>
                </a:lnTo>
                <a:lnTo>
                  <a:pt x="0" y="0"/>
                </a:lnTo>
                <a:lnTo>
                  <a:pt x="0" y="57871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>
            <a:noAutofit/>
          </a:bodyPr>
          <a:lstStyle/>
          <a:p>
            <a:r>
              <a:rPr kumimoji="0" lang="es-CO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       </a:t>
            </a:r>
            <a:r>
              <a:rPr lang="es-CO" sz="2800" b="1" dirty="0">
                <a:solidFill>
                  <a:prstClr val="black"/>
                </a:solidFill>
                <a:latin typeface="Calibri"/>
              </a:rPr>
              <a:t>21</a:t>
            </a:r>
            <a:endParaRPr sz="2800" dirty="0"/>
          </a:p>
        </p:txBody>
      </p:sp>
      <p:sp>
        <p:nvSpPr>
          <p:cNvPr id="70" name="object 383">
            <a:extLst>
              <a:ext uri="{FF2B5EF4-FFF2-40B4-BE49-F238E27FC236}">
                <a16:creationId xmlns:a16="http://schemas.microsoft.com/office/drawing/2014/main" id="{34F33265-657A-480C-AD29-FB2EC4569115}"/>
              </a:ext>
            </a:extLst>
          </p:cNvPr>
          <p:cNvSpPr/>
          <p:nvPr/>
        </p:nvSpPr>
        <p:spPr>
          <a:xfrm>
            <a:off x="5880716" y="2526386"/>
            <a:ext cx="1801782" cy="578710"/>
          </a:xfrm>
          <a:custGeom>
            <a:avLst/>
            <a:gdLst/>
            <a:ahLst/>
            <a:cxnLst/>
            <a:rect l="l" t="t" r="r" b="b"/>
            <a:pathLst>
              <a:path w="1801782" h="578710">
                <a:moveTo>
                  <a:pt x="0" y="578710"/>
                </a:moveTo>
                <a:lnTo>
                  <a:pt x="1801782" y="578710"/>
                </a:lnTo>
                <a:lnTo>
                  <a:pt x="1801782" y="0"/>
                </a:lnTo>
                <a:lnTo>
                  <a:pt x="0" y="0"/>
                </a:lnTo>
                <a:lnTo>
                  <a:pt x="0" y="578710"/>
                </a:lnTo>
                <a:close/>
              </a:path>
            </a:pathLst>
          </a:custGeom>
          <a:ln w="7598">
            <a:solidFill>
              <a:srgbClr val="B0DDBD"/>
            </a:solidFill>
          </a:ln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1" name="object 384">
            <a:extLst>
              <a:ext uri="{FF2B5EF4-FFF2-40B4-BE49-F238E27FC236}">
                <a16:creationId xmlns:a16="http://schemas.microsoft.com/office/drawing/2014/main" id="{FA2F3DAF-3FC1-449E-B1F7-EB0101BEA766}"/>
              </a:ext>
            </a:extLst>
          </p:cNvPr>
          <p:cNvSpPr/>
          <p:nvPr/>
        </p:nvSpPr>
        <p:spPr>
          <a:xfrm>
            <a:off x="5992568" y="224918"/>
            <a:ext cx="1620631" cy="1507564"/>
          </a:xfrm>
          <a:custGeom>
            <a:avLst/>
            <a:gdLst/>
            <a:ahLst/>
            <a:cxnLst/>
            <a:rect l="l" t="t" r="r" b="b"/>
            <a:pathLst>
              <a:path w="1620631" h="1507564">
                <a:moveTo>
                  <a:pt x="0" y="753782"/>
                </a:moveTo>
                <a:lnTo>
                  <a:pt x="2686" y="815604"/>
                </a:lnTo>
                <a:lnTo>
                  <a:pt x="10606" y="876049"/>
                </a:lnTo>
                <a:lnTo>
                  <a:pt x="23550" y="934924"/>
                </a:lnTo>
                <a:lnTo>
                  <a:pt x="41312" y="992035"/>
                </a:lnTo>
                <a:lnTo>
                  <a:pt x="63681" y="1047188"/>
                </a:lnTo>
                <a:lnTo>
                  <a:pt x="90449" y="1100188"/>
                </a:lnTo>
                <a:lnTo>
                  <a:pt x="121408" y="1150842"/>
                </a:lnTo>
                <a:lnTo>
                  <a:pt x="156349" y="1198956"/>
                </a:lnTo>
                <a:lnTo>
                  <a:pt x="195063" y="1244335"/>
                </a:lnTo>
                <a:lnTo>
                  <a:pt x="237342" y="1286786"/>
                </a:lnTo>
                <a:lnTo>
                  <a:pt x="282978" y="1326115"/>
                </a:lnTo>
                <a:lnTo>
                  <a:pt x="331761" y="1362128"/>
                </a:lnTo>
                <a:lnTo>
                  <a:pt x="383483" y="1394630"/>
                </a:lnTo>
                <a:lnTo>
                  <a:pt x="437936" y="1423428"/>
                </a:lnTo>
                <a:lnTo>
                  <a:pt x="494911" y="1448328"/>
                </a:lnTo>
                <a:lnTo>
                  <a:pt x="554200" y="1469136"/>
                </a:lnTo>
                <a:lnTo>
                  <a:pt x="615593" y="1485657"/>
                </a:lnTo>
                <a:lnTo>
                  <a:pt x="678882" y="1497698"/>
                </a:lnTo>
                <a:lnTo>
                  <a:pt x="743859" y="1505065"/>
                </a:lnTo>
                <a:lnTo>
                  <a:pt x="810315" y="1507564"/>
                </a:lnTo>
                <a:lnTo>
                  <a:pt x="876771" y="1505065"/>
                </a:lnTo>
                <a:lnTo>
                  <a:pt x="941749" y="1497698"/>
                </a:lnTo>
                <a:lnTo>
                  <a:pt x="1005038" y="1485657"/>
                </a:lnTo>
                <a:lnTo>
                  <a:pt x="1066431" y="1469136"/>
                </a:lnTo>
                <a:lnTo>
                  <a:pt x="1125719" y="1448328"/>
                </a:lnTo>
                <a:lnTo>
                  <a:pt x="1182694" y="1423428"/>
                </a:lnTo>
                <a:lnTo>
                  <a:pt x="1237147" y="1394630"/>
                </a:lnTo>
                <a:lnTo>
                  <a:pt x="1288870" y="1362128"/>
                </a:lnTo>
                <a:lnTo>
                  <a:pt x="1337653" y="1326115"/>
                </a:lnTo>
                <a:lnTo>
                  <a:pt x="1383289" y="1286786"/>
                </a:lnTo>
                <a:lnTo>
                  <a:pt x="1425568" y="1244335"/>
                </a:lnTo>
                <a:lnTo>
                  <a:pt x="1464282" y="1198956"/>
                </a:lnTo>
                <a:lnTo>
                  <a:pt x="1499223" y="1150842"/>
                </a:lnTo>
                <a:lnTo>
                  <a:pt x="1530182" y="1100188"/>
                </a:lnTo>
                <a:lnTo>
                  <a:pt x="1556950" y="1047188"/>
                </a:lnTo>
                <a:lnTo>
                  <a:pt x="1579319" y="992035"/>
                </a:lnTo>
                <a:lnTo>
                  <a:pt x="1597080" y="934924"/>
                </a:lnTo>
                <a:lnTo>
                  <a:pt x="1610025" y="876049"/>
                </a:lnTo>
                <a:lnTo>
                  <a:pt x="1617945" y="815604"/>
                </a:lnTo>
                <a:lnTo>
                  <a:pt x="1620631" y="753782"/>
                </a:lnTo>
                <a:lnTo>
                  <a:pt x="1617945" y="691960"/>
                </a:lnTo>
                <a:lnTo>
                  <a:pt x="1610025" y="631514"/>
                </a:lnTo>
                <a:lnTo>
                  <a:pt x="1597080" y="572639"/>
                </a:lnTo>
                <a:lnTo>
                  <a:pt x="1579319" y="515528"/>
                </a:lnTo>
                <a:lnTo>
                  <a:pt x="1556950" y="460376"/>
                </a:lnTo>
                <a:lnTo>
                  <a:pt x="1530182" y="407375"/>
                </a:lnTo>
                <a:lnTo>
                  <a:pt x="1499223" y="356721"/>
                </a:lnTo>
                <a:lnTo>
                  <a:pt x="1464282" y="308608"/>
                </a:lnTo>
                <a:lnTo>
                  <a:pt x="1425568" y="263228"/>
                </a:lnTo>
                <a:lnTo>
                  <a:pt x="1383289" y="220777"/>
                </a:lnTo>
                <a:lnTo>
                  <a:pt x="1337653" y="181448"/>
                </a:lnTo>
                <a:lnTo>
                  <a:pt x="1288870" y="145436"/>
                </a:lnTo>
                <a:lnTo>
                  <a:pt x="1237147" y="112933"/>
                </a:lnTo>
                <a:lnTo>
                  <a:pt x="1182694" y="84135"/>
                </a:lnTo>
                <a:lnTo>
                  <a:pt x="1125719" y="59235"/>
                </a:lnTo>
                <a:lnTo>
                  <a:pt x="1066431" y="38428"/>
                </a:lnTo>
                <a:lnTo>
                  <a:pt x="1005038" y="21906"/>
                </a:lnTo>
                <a:lnTo>
                  <a:pt x="941749" y="9865"/>
                </a:lnTo>
                <a:lnTo>
                  <a:pt x="876771" y="2498"/>
                </a:lnTo>
                <a:lnTo>
                  <a:pt x="810315" y="0"/>
                </a:lnTo>
                <a:lnTo>
                  <a:pt x="743859" y="2498"/>
                </a:lnTo>
                <a:lnTo>
                  <a:pt x="678882" y="9865"/>
                </a:lnTo>
                <a:lnTo>
                  <a:pt x="615593" y="21906"/>
                </a:lnTo>
                <a:lnTo>
                  <a:pt x="554200" y="38428"/>
                </a:lnTo>
                <a:lnTo>
                  <a:pt x="494911" y="59235"/>
                </a:lnTo>
                <a:lnTo>
                  <a:pt x="437936" y="84135"/>
                </a:lnTo>
                <a:lnTo>
                  <a:pt x="383483" y="112933"/>
                </a:lnTo>
                <a:lnTo>
                  <a:pt x="331761" y="145436"/>
                </a:lnTo>
                <a:lnTo>
                  <a:pt x="282978" y="181448"/>
                </a:lnTo>
                <a:lnTo>
                  <a:pt x="237342" y="220777"/>
                </a:lnTo>
                <a:lnTo>
                  <a:pt x="195063" y="263228"/>
                </a:lnTo>
                <a:lnTo>
                  <a:pt x="156349" y="308608"/>
                </a:lnTo>
                <a:lnTo>
                  <a:pt x="121408" y="356721"/>
                </a:lnTo>
                <a:lnTo>
                  <a:pt x="90449" y="407375"/>
                </a:lnTo>
                <a:lnTo>
                  <a:pt x="63681" y="460376"/>
                </a:lnTo>
                <a:lnTo>
                  <a:pt x="41312" y="515528"/>
                </a:lnTo>
                <a:lnTo>
                  <a:pt x="23550" y="572639"/>
                </a:lnTo>
                <a:lnTo>
                  <a:pt x="10606" y="631514"/>
                </a:lnTo>
                <a:lnTo>
                  <a:pt x="2686" y="691960"/>
                </a:lnTo>
                <a:lnTo>
                  <a:pt x="0" y="753782"/>
                </a:lnTo>
                <a:close/>
              </a:path>
            </a:pathLst>
          </a:custGeom>
          <a:solidFill>
            <a:srgbClr val="89C8DA"/>
          </a:solid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2" name="object 385">
            <a:extLst>
              <a:ext uri="{FF2B5EF4-FFF2-40B4-BE49-F238E27FC236}">
                <a16:creationId xmlns:a16="http://schemas.microsoft.com/office/drawing/2014/main" id="{658E13E2-4CAA-4601-90A4-B959AE07B44D}"/>
              </a:ext>
            </a:extLst>
          </p:cNvPr>
          <p:cNvSpPr/>
          <p:nvPr/>
        </p:nvSpPr>
        <p:spPr>
          <a:xfrm>
            <a:off x="5992568" y="224918"/>
            <a:ext cx="1620631" cy="1507564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3" name="object 16">
            <a:extLst>
              <a:ext uri="{FF2B5EF4-FFF2-40B4-BE49-F238E27FC236}">
                <a16:creationId xmlns:a16="http://schemas.microsoft.com/office/drawing/2014/main" id="{02546656-C461-48C8-86E5-F5150782B14F}"/>
              </a:ext>
            </a:extLst>
          </p:cNvPr>
          <p:cNvSpPr txBox="1"/>
          <p:nvPr/>
        </p:nvSpPr>
        <p:spPr>
          <a:xfrm>
            <a:off x="2368942" y="1928223"/>
            <a:ext cx="3510558" cy="599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4" name="object 15">
            <a:extLst>
              <a:ext uri="{FF2B5EF4-FFF2-40B4-BE49-F238E27FC236}">
                <a16:creationId xmlns:a16="http://schemas.microsoft.com/office/drawing/2014/main" id="{62131F4B-0D26-477A-934D-94AFDC2B27D0}"/>
              </a:ext>
            </a:extLst>
          </p:cNvPr>
          <p:cNvSpPr txBox="1"/>
          <p:nvPr/>
        </p:nvSpPr>
        <p:spPr>
          <a:xfrm>
            <a:off x="5879500" y="1928223"/>
            <a:ext cx="1801174" cy="599986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5" name="object 14">
            <a:extLst>
              <a:ext uri="{FF2B5EF4-FFF2-40B4-BE49-F238E27FC236}">
                <a16:creationId xmlns:a16="http://schemas.microsoft.com/office/drawing/2014/main" id="{19E47202-D8DE-4E72-8FEB-3D0F6A24D209}"/>
              </a:ext>
            </a:extLst>
          </p:cNvPr>
          <p:cNvSpPr txBox="1"/>
          <p:nvPr/>
        </p:nvSpPr>
        <p:spPr>
          <a:xfrm>
            <a:off x="2368942" y="2508250"/>
            <a:ext cx="3510558" cy="614575"/>
          </a:xfrm>
          <a:prstGeom prst="rect">
            <a:avLst/>
          </a:prstGeom>
          <a:solidFill>
            <a:srgbClr val="F54639"/>
          </a:solidFill>
        </p:spPr>
        <p:txBody>
          <a:bodyPr wrap="square" lIns="0" tIns="0" rIns="0" bIns="0" rtlCol="0">
            <a:noAutofit/>
          </a:bodyPr>
          <a:lstStyle/>
          <a:p>
            <a:pPr>
              <a:lnSpc>
                <a:spcPts val="1000"/>
              </a:lnSpc>
            </a:pPr>
            <a:endParaRPr sz="1000" dirty="0"/>
          </a:p>
          <a:p>
            <a:pPr marL="1095820">
              <a:lnSpc>
                <a:spcPts val="2365"/>
              </a:lnSpc>
              <a:spcBef>
                <a:spcPts val="1593"/>
              </a:spcBef>
            </a:pPr>
            <a:r>
              <a:rPr sz="3300" b="1" spc="0" baseline="-3952" dirty="0">
                <a:latin typeface="Arial"/>
                <a:cs typeface="Arial"/>
              </a:rPr>
              <a:t>inmedia</a:t>
            </a:r>
            <a:r>
              <a:rPr sz="3300" b="1" spc="4" baseline="-3952" dirty="0">
                <a:latin typeface="Arial"/>
                <a:cs typeface="Arial"/>
              </a:rPr>
              <a:t>t</a:t>
            </a:r>
            <a:r>
              <a:rPr sz="3300" b="1" spc="0" baseline="-3952" dirty="0">
                <a:latin typeface="Arial"/>
                <a:cs typeface="Arial"/>
              </a:rPr>
              <a:t>a</a:t>
            </a:r>
            <a:endParaRPr sz="2200" dirty="0">
              <a:latin typeface="Arial"/>
              <a:cs typeface="Arial"/>
            </a:endParaRPr>
          </a:p>
        </p:txBody>
      </p:sp>
      <p:sp>
        <p:nvSpPr>
          <p:cNvPr id="76" name="object 13">
            <a:extLst>
              <a:ext uri="{FF2B5EF4-FFF2-40B4-BE49-F238E27FC236}">
                <a16:creationId xmlns:a16="http://schemas.microsoft.com/office/drawing/2014/main" id="{426FE11A-D6CF-480A-9547-BF911DC77600}"/>
              </a:ext>
            </a:extLst>
          </p:cNvPr>
          <p:cNvSpPr txBox="1"/>
          <p:nvPr/>
        </p:nvSpPr>
        <p:spPr>
          <a:xfrm>
            <a:off x="5879500" y="2528209"/>
            <a:ext cx="1801174" cy="614575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7" name="object 12">
            <a:extLst>
              <a:ext uri="{FF2B5EF4-FFF2-40B4-BE49-F238E27FC236}">
                <a16:creationId xmlns:a16="http://schemas.microsoft.com/office/drawing/2014/main" id="{986242A4-41B8-4963-994F-CE97ABFB6CD5}"/>
              </a:ext>
            </a:extLst>
          </p:cNvPr>
          <p:cNvSpPr txBox="1"/>
          <p:nvPr/>
        </p:nvSpPr>
        <p:spPr>
          <a:xfrm>
            <a:off x="0" y="0"/>
            <a:ext cx="7900123" cy="3187769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610320">
              <a:lnSpc>
                <a:spcPct val="95825"/>
              </a:lnSpc>
              <a:spcBef>
                <a:spcPts val="330"/>
              </a:spcBef>
            </a:pPr>
            <a:endParaRPr sz="2150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endParaRPr lang="es-ES" sz="2200" b="1" spc="0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endParaRPr lang="es-CO" sz="2200" b="1" dirty="0">
              <a:latin typeface="Arial"/>
              <a:cs typeface="Arial"/>
            </a:endParaRPr>
          </a:p>
          <a:p>
            <a:pPr marL="2916853">
              <a:lnSpc>
                <a:spcPts val="3027"/>
              </a:lnSpc>
              <a:spcBef>
                <a:spcPts val="2594"/>
              </a:spcBef>
            </a:pPr>
            <a:r>
              <a:rPr lang="es-CO" sz="2200" b="1" spc="0" dirty="0">
                <a:latin typeface="Arial"/>
                <a:cs typeface="Arial"/>
              </a:rPr>
              <a:t>Brotes</a:t>
            </a:r>
            <a:r>
              <a:rPr sz="2200" b="1" spc="99" dirty="0">
                <a:latin typeface="Arial"/>
                <a:cs typeface="Arial"/>
              </a:rPr>
              <a:t> </a:t>
            </a:r>
            <a:r>
              <a:rPr lang="es-CO" sz="2200" b="1" spc="0" dirty="0">
                <a:latin typeface="Arial"/>
                <a:cs typeface="Arial"/>
              </a:rPr>
              <a:t>n</a:t>
            </a:r>
            <a:r>
              <a:rPr lang="es-CO" sz="2200" b="1" spc="-4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ti</a:t>
            </a:r>
            <a:r>
              <a:rPr lang="es-CO" sz="2200" b="1" spc="4" dirty="0">
                <a:latin typeface="Arial"/>
                <a:cs typeface="Arial"/>
              </a:rPr>
              <a:t>f</a:t>
            </a:r>
            <a:r>
              <a:rPr lang="es-CO" sz="2200" b="1" spc="0" dirty="0">
                <a:latin typeface="Arial"/>
                <a:cs typeface="Arial"/>
              </a:rPr>
              <a:t>ic</a:t>
            </a:r>
            <a:r>
              <a:rPr lang="es-CO" sz="2200" b="1" spc="9" dirty="0">
                <a:latin typeface="Arial"/>
                <a:cs typeface="Arial"/>
              </a:rPr>
              <a:t>a</a:t>
            </a:r>
            <a:r>
              <a:rPr lang="es-CO" sz="2200" b="1" spc="0" dirty="0">
                <a:latin typeface="Arial"/>
                <a:cs typeface="Arial"/>
              </a:rPr>
              <a:t>d</a:t>
            </a:r>
            <a:r>
              <a:rPr lang="es-CO" sz="2200" b="1" spc="-4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s</a:t>
            </a:r>
            <a:r>
              <a:rPr sz="2200" b="1" spc="0" dirty="0">
                <a:latin typeface="Arial"/>
                <a:cs typeface="Arial"/>
              </a:rPr>
              <a:t>            </a:t>
            </a:r>
            <a:r>
              <a:rPr sz="2200" b="1" spc="601" dirty="0">
                <a:latin typeface="Arial"/>
                <a:cs typeface="Arial"/>
              </a:rPr>
              <a:t> </a:t>
            </a:r>
            <a:endParaRPr sz="2850" dirty="0">
              <a:latin typeface="Arial"/>
              <a:cs typeface="Arial"/>
            </a:endParaRPr>
          </a:p>
          <a:p>
            <a:pPr marL="2635299">
              <a:lnSpc>
                <a:spcPts val="2726"/>
              </a:lnSpc>
              <a:spcBef>
                <a:spcPts val="655"/>
              </a:spcBef>
            </a:pPr>
            <a:r>
              <a:rPr sz="2200" b="1" spc="0" dirty="0">
                <a:latin typeface="Arial"/>
                <a:cs typeface="Arial"/>
              </a:rPr>
              <a:t>Brotes</a:t>
            </a:r>
            <a:r>
              <a:rPr sz="2200" b="1" spc="94" dirty="0">
                <a:latin typeface="Arial"/>
                <a:cs typeface="Arial"/>
              </a:rPr>
              <a:t> </a:t>
            </a:r>
            <a:r>
              <a:rPr sz="2200" b="1" spc="0" dirty="0">
                <a:latin typeface="Arial"/>
                <a:cs typeface="Arial"/>
              </a:rPr>
              <a:t>de</a:t>
            </a:r>
            <a:r>
              <a:rPr sz="2200" b="1" spc="45" dirty="0">
                <a:latin typeface="Arial"/>
                <a:cs typeface="Arial"/>
              </a:rPr>
              <a:t> </a:t>
            </a:r>
            <a:r>
              <a:rPr lang="es-CO" sz="2200" b="1" spc="0" dirty="0">
                <a:latin typeface="Arial"/>
                <a:cs typeface="Arial"/>
              </a:rPr>
              <a:t>n</a:t>
            </a:r>
            <a:r>
              <a:rPr lang="es-CO" sz="2200" b="1" spc="-9" dirty="0">
                <a:latin typeface="Arial"/>
                <a:cs typeface="Arial"/>
              </a:rPr>
              <a:t>o</a:t>
            </a:r>
            <a:r>
              <a:rPr lang="es-CO" sz="2200" b="1" spc="0" dirty="0">
                <a:latin typeface="Arial"/>
                <a:cs typeface="Arial"/>
              </a:rPr>
              <a:t>ti</a:t>
            </a:r>
            <a:r>
              <a:rPr lang="es-CO" sz="2200" b="1" spc="4" dirty="0">
                <a:latin typeface="Arial"/>
                <a:cs typeface="Arial"/>
              </a:rPr>
              <a:t>f</a:t>
            </a:r>
            <a:r>
              <a:rPr lang="es-CO" sz="2200" b="1" spc="0" dirty="0">
                <a:latin typeface="Arial"/>
                <a:cs typeface="Arial"/>
              </a:rPr>
              <a:t>ic</a:t>
            </a:r>
            <a:r>
              <a:rPr lang="es-CO" sz="2200" b="1" spc="4" dirty="0">
                <a:latin typeface="Arial"/>
                <a:cs typeface="Arial"/>
              </a:rPr>
              <a:t>a</a:t>
            </a:r>
            <a:r>
              <a:rPr lang="es-CO" sz="2200" b="1" spc="0" dirty="0">
                <a:latin typeface="Arial"/>
                <a:cs typeface="Arial"/>
              </a:rPr>
              <a:t>ción</a:t>
            </a:r>
            <a:r>
              <a:rPr sz="2200" b="1" spc="0" dirty="0">
                <a:latin typeface="Arial"/>
                <a:cs typeface="Arial"/>
              </a:rPr>
              <a:t>          </a:t>
            </a:r>
            <a:r>
              <a:rPr sz="2200" b="1" spc="203" dirty="0">
                <a:latin typeface="Arial"/>
                <a:cs typeface="Arial"/>
              </a:rPr>
              <a:t> </a:t>
            </a:r>
            <a:endParaRPr sz="2850" dirty="0">
              <a:latin typeface="Arial"/>
              <a:cs typeface="Arial"/>
            </a:endParaRPr>
          </a:p>
        </p:txBody>
      </p:sp>
      <p:sp>
        <p:nvSpPr>
          <p:cNvPr id="78" name="object 172">
            <a:extLst>
              <a:ext uri="{FF2B5EF4-FFF2-40B4-BE49-F238E27FC236}">
                <a16:creationId xmlns:a16="http://schemas.microsoft.com/office/drawing/2014/main" id="{E2F8E18F-545B-44B4-90A3-9BA4E6A8D8EB}"/>
              </a:ext>
            </a:extLst>
          </p:cNvPr>
          <p:cNvSpPr txBox="1"/>
          <p:nvPr/>
        </p:nvSpPr>
        <p:spPr>
          <a:xfrm>
            <a:off x="521422" y="105568"/>
            <a:ext cx="5263428" cy="1451314"/>
          </a:xfrm>
          <a:prstGeom prst="rect">
            <a:avLst/>
          </a:prstGeom>
        </p:spPr>
        <p:txBody>
          <a:bodyPr wrap="square" lIns="0" tIns="0" rIns="0" bIns="0" rtlCol="0">
            <a:noAutofit/>
          </a:bodyPr>
          <a:lstStyle/>
          <a:p>
            <a:pPr marL="12700" marR="56302">
              <a:lnSpc>
                <a:spcPts val="2300"/>
              </a:lnSpc>
              <a:spcBef>
                <a:spcPts val="115"/>
              </a:spcBef>
            </a:pP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Info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me de</a:t>
            </a:r>
            <a:r>
              <a:rPr sz="2150" b="1" spc="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ES" sz="2150" b="1" spc="14" dirty="0">
                <a:solidFill>
                  <a:srgbClr val="FFFFFF"/>
                </a:solidFill>
                <a:latin typeface="Arial"/>
                <a:cs typeface="Arial"/>
              </a:rPr>
              <a:t>e</a:t>
            </a:r>
            <a:r>
              <a:rPr lang="es-CO" sz="2150" b="1" spc="0" dirty="0">
                <a:solidFill>
                  <a:srgbClr val="FFFFFF"/>
                </a:solidFill>
                <a:latin typeface="Arial"/>
                <a:cs typeface="Arial"/>
              </a:rPr>
              <a:t>vento</a:t>
            </a:r>
            <a:r>
              <a:rPr sz="2150" b="1" spc="-14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2150" b="1" spc="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2150" b="1" spc="0" dirty="0">
                <a:solidFill>
                  <a:srgbClr val="FFFFFF"/>
                </a:solidFill>
                <a:latin typeface="Arial"/>
                <a:cs typeface="Arial"/>
              </a:rPr>
              <a:t>349</a:t>
            </a:r>
            <a:endParaRPr sz="2150" dirty="0">
              <a:latin typeface="Arial"/>
              <a:cs typeface="Arial"/>
            </a:endParaRPr>
          </a:p>
          <a:p>
            <a:pPr marL="12700">
              <a:lnSpc>
                <a:spcPct val="100041"/>
              </a:lnSpc>
              <a:spcBef>
                <a:spcPts val="1021"/>
              </a:spcBef>
            </a:pP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Brotes</a:t>
            </a:r>
            <a:r>
              <a:rPr sz="3150" b="1" spc="139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de</a:t>
            </a:r>
            <a:r>
              <a:rPr sz="3150" b="1" spc="51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enfe</a:t>
            </a:r>
            <a:r>
              <a:rPr sz="3150" b="1" spc="10" dirty="0">
                <a:solidFill>
                  <a:srgbClr val="FFFFFF"/>
                </a:solidFill>
                <a:latin typeface="Arial"/>
                <a:cs typeface="Arial"/>
              </a:rPr>
              <a:t>r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medades tr</a:t>
            </a:r>
            <a:r>
              <a:rPr sz="3150" b="1" spc="4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nsmit</a:t>
            </a:r>
            <a:r>
              <a:rPr sz="3150" b="1" spc="14" dirty="0">
                <a:solidFill>
                  <a:srgbClr val="FFFFFF"/>
                </a:solidFill>
                <a:latin typeface="Arial"/>
                <a:cs typeface="Arial"/>
              </a:rPr>
              <a:t>i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das</a:t>
            </a:r>
            <a:r>
              <a:rPr sz="3150" b="1" spc="227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3150" b="1" spc="0" dirty="0">
                <a:solidFill>
                  <a:srgbClr val="FFFFFF"/>
                </a:solidFill>
                <a:latin typeface="Arial"/>
                <a:cs typeface="Arial"/>
              </a:rPr>
              <a:t>por</a:t>
            </a:r>
            <a:r>
              <a:rPr sz="3150" b="1" spc="6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a</a:t>
            </a:r>
            <a:r>
              <a:rPr lang="es-CO" sz="3150" b="1" spc="10" dirty="0">
                <a:solidFill>
                  <a:srgbClr val="FFFFFF"/>
                </a:solidFill>
                <a:latin typeface="Arial"/>
                <a:cs typeface="Arial"/>
              </a:rPr>
              <a:t>l</a:t>
            </a:r>
            <a:r>
              <a:rPr lang="es-CO" sz="3150" b="1" spc="0" dirty="0">
                <a:solidFill>
                  <a:srgbClr val="FFFFFF"/>
                </a:solidFill>
                <a:latin typeface="Arial"/>
                <a:cs typeface="Arial"/>
              </a:rPr>
              <a:t>imentos</a:t>
            </a:r>
            <a:endParaRPr lang="es-CO" sz="1600" dirty="0">
              <a:latin typeface="Arial"/>
              <a:cs typeface="Arial"/>
            </a:endParaRPr>
          </a:p>
        </p:txBody>
      </p:sp>
      <p:graphicFrame>
        <p:nvGraphicFramePr>
          <p:cNvPr id="79" name="Objeto 78">
            <a:extLst>
              <a:ext uri="{FF2B5EF4-FFF2-40B4-BE49-F238E27FC236}">
                <a16:creationId xmlns:a16="http://schemas.microsoft.com/office/drawing/2014/main" id="{77197D49-90D2-47B0-AC0D-EE1D544FA6F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058227"/>
              </p:ext>
            </p:extLst>
          </p:nvPr>
        </p:nvGraphicFramePr>
        <p:xfrm>
          <a:off x="447675" y="1393825"/>
          <a:ext cx="4381500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0" imgW="4381684" imgH="438066" progId="Excel.SheetMacroEnabled.12">
                  <p:link updateAutomatic="1"/>
                </p:oleObj>
              </mc:Choice>
              <mc:Fallback>
                <p:oleObj name="Macro-Enabled Worksheet" r:id="rId10" imgW="4381684" imgH="438066" progId="Excel.SheetMacroEnabled.12">
                  <p:link updateAutomatic="1"/>
                  <p:pic>
                    <p:nvPicPr>
                      <p:cNvPr id="132" name="Objeto 131">
                        <a:extLst>
                          <a:ext uri="{FF2B5EF4-FFF2-40B4-BE49-F238E27FC236}">
                            <a16:creationId xmlns:a16="http://schemas.microsoft.com/office/drawing/2014/main" id="{05DDABE4-834F-4D6C-8B01-893CC84E8CB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47675" y="1393825"/>
                        <a:ext cx="4381500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to 79">
            <a:extLst>
              <a:ext uri="{FF2B5EF4-FFF2-40B4-BE49-F238E27FC236}">
                <a16:creationId xmlns:a16="http://schemas.microsoft.com/office/drawing/2014/main" id="{E4659F5F-1606-49B6-B3C2-5AAA916F0B9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944884"/>
              </p:ext>
            </p:extLst>
          </p:nvPr>
        </p:nvGraphicFramePr>
        <p:xfrm>
          <a:off x="5903913" y="2016125"/>
          <a:ext cx="1781175" cy="438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Macro-Enabled Worksheet" r:id="rId12" imgW="1781138" imgH="438066" progId="Excel.SheetMacroEnabled.12">
                  <p:link updateAutomatic="1"/>
                </p:oleObj>
              </mc:Choice>
              <mc:Fallback>
                <p:oleObj name="Macro-Enabled Worksheet" r:id="rId12" imgW="1781138" imgH="438066" progId="Excel.SheetMacroEnabled.12">
                  <p:link updateAutomatic="1"/>
                  <p:pic>
                    <p:nvPicPr>
                      <p:cNvPr id="133" name="Objeto 132">
                        <a:extLst>
                          <a:ext uri="{FF2B5EF4-FFF2-40B4-BE49-F238E27FC236}">
                            <a16:creationId xmlns:a16="http://schemas.microsoft.com/office/drawing/2014/main" id="{75D10820-2A22-4457-8EDA-2EC13F40EDA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903913" y="2016125"/>
                        <a:ext cx="1781175" cy="4381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" name="CuadroTexto 81">
            <a:extLst>
              <a:ext uri="{FF2B5EF4-FFF2-40B4-BE49-F238E27FC236}">
                <a16:creationId xmlns:a16="http://schemas.microsoft.com/office/drawing/2014/main" id="{0F5341B4-67C9-4247-9636-DDD78E115188}"/>
              </a:ext>
            </a:extLst>
          </p:cNvPr>
          <p:cNvSpPr txBox="1"/>
          <p:nvPr/>
        </p:nvSpPr>
        <p:spPr>
          <a:xfrm>
            <a:off x="527050" y="3270250"/>
            <a:ext cx="6917666" cy="145680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spcAft>
                <a:spcPts val="800"/>
              </a:spcAft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Ficha técnica. </a:t>
            </a:r>
          </a:p>
          <a:p>
            <a:pPr algn="just">
              <a:spcAft>
                <a:spcPts val="800"/>
              </a:spcAft>
            </a:pPr>
            <a:endParaRPr lang="es-CO" sz="200" b="1" kern="1200" dirty="0">
              <a:solidFill>
                <a:srgbClr val="000000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</a:t>
            </a:r>
            <a:r>
              <a:rPr lang="es-CO" sz="1400" kern="1200" spc="28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fue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</a:t>
            </a:r>
            <a:r>
              <a:rPr lang="es-CO" sz="1400" kern="1200" spc="3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s-CO" sz="1400" kern="1200" spc="29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nforma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ón</a:t>
            </a:r>
            <a:r>
              <a:rPr lang="es-CO" sz="1400" kern="1200" spc="33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29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ob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ene</a:t>
            </a:r>
            <a:r>
              <a:rPr lang="es-CO" sz="1400" kern="1200" spc="3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</a:t>
            </a:r>
            <a:r>
              <a:rPr lang="es-CO" sz="1400" kern="1200" spc="29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s-CO" sz="1400" kern="1200" spc="3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s-CO" sz="1400" kern="1200" spc="28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27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</a:t>
            </a:r>
            <a:r>
              <a:rPr lang="es-CO" sz="1400" kern="1200" spc="-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ó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CO" sz="1400" kern="1200" spc="3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3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s-CO" sz="1400" kern="1200" spc="28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es-CO" sz="1400" kern="1200" spc="28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tes</a:t>
            </a:r>
            <a:r>
              <a:rPr lang="es-CO" sz="1400" kern="1200" spc="30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 Sis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ema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-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</a:t>
            </a:r>
            <a:r>
              <a:rPr lang="es-CO" sz="1400" kern="12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</a:t>
            </a:r>
            <a:r>
              <a:rPr lang="es-CO" sz="1400" kern="12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9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ud</a:t>
            </a:r>
            <a:r>
              <a:rPr lang="es-CO" sz="1400" kern="1200" spc="3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Púb</a:t>
            </a:r>
            <a:r>
              <a:rPr lang="es-CO" sz="1400" kern="12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(SIV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GIL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r>
              <a:rPr lang="es-CO" sz="1400" kern="1200" spc="9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del</a:t>
            </a:r>
            <a:r>
              <a:rPr lang="es-CO" sz="1400" kern="1200" spc="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evento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Código: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349</a:t>
            </a:r>
            <a:r>
              <a:rPr lang="es-CO" sz="1400" kern="1200" spc="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– Brotes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 en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</a:t>
            </a:r>
            <a:r>
              <a:rPr lang="es-CO" sz="1400" kern="1200" spc="13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tr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nsm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s-CO" sz="1400" kern="1200" spc="-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CO" sz="1400" kern="1200" spc="13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</a:t>
            </a:r>
            <a:r>
              <a:rPr lang="es-CO" sz="1400" kern="1200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alimento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</a:t>
            </a:r>
            <a:r>
              <a:rPr lang="es-CO" sz="1400" kern="1200" spc="1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</a:t>
            </a:r>
            <a:r>
              <a:rPr lang="es-CO" sz="1400" kern="12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iz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-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8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</a:t>
            </a:r>
            <a:r>
              <a:rPr lang="es-CO" sz="1400" kern="1200" spc="1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DADIS</a:t>
            </a:r>
            <a:r>
              <a:rPr lang="es-CO" sz="1400" kern="1200" spc="23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23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iv</a:t>
            </a:r>
            <a:r>
              <a:rPr lang="es-CO" sz="1400" kern="1200" spc="-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spc="2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local,</a:t>
            </a:r>
            <a:r>
              <a:rPr lang="es-CO" sz="1400" kern="1200" spc="2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-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encargado de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</a:t>
            </a:r>
            <a:r>
              <a:rPr lang="es-CO" sz="1400" kern="1200" spc="-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ar</a:t>
            </a:r>
            <a:r>
              <a:rPr lang="es-CO" sz="1400" kern="1200" spc="27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</a:t>
            </a:r>
            <a:r>
              <a:rPr lang="es-CO" sz="1400" kern="1200" spc="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onf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gur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</a:t>
            </a:r>
            <a:r>
              <a:rPr lang="es-CO" sz="1400" kern="1200" spc="27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CO" sz="1400" kern="1200" spc="2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brote,</a:t>
            </a:r>
            <a:r>
              <a:rPr lang="es-CO" sz="1400" kern="1200" spc="25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</a:t>
            </a:r>
            <a:r>
              <a:rPr lang="es-CO" sz="1400" kern="1200" spc="2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1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uerdo</a:t>
            </a:r>
            <a:r>
              <a:rPr lang="es-CO" sz="1400" kern="1200" spc="25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s-CO" sz="1400" kern="1200" spc="2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er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es-CO" sz="1400" kern="1200" spc="5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ín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ic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os</a:t>
            </a:r>
            <a:r>
              <a:rPr lang="es-CO" sz="1400" kern="1200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tab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dos</a:t>
            </a:r>
            <a:r>
              <a:rPr lang="es-CO" sz="1400" kern="1200" spc="8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</a:t>
            </a:r>
            <a:r>
              <a:rPr lang="es-CO" sz="1400" kern="1200" spc="2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CO" sz="1400" kern="1200" spc="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protoc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ol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s-CO" sz="1400" kern="1200" spc="6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</a:t>
            </a:r>
            <a:r>
              <a:rPr lang="es-CO" sz="1400" kern="1200" spc="4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</a:t>
            </a:r>
            <a:r>
              <a:rPr lang="es-CO" sz="1400" kern="1200" spc="2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ent</a:t>
            </a:r>
            <a:r>
              <a:rPr lang="es-CO" sz="1400" kern="1200" spc="5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 de ETA: Episodio en el cual dos o más personas presentan una enfermedad similar después de ingerir alimentos, incluida el agua, del mismo origen y donde la evidencia epidemiológica  o  el  análisis  de  laboratorio  implica  a  los  alimentos  y/o  al  agua  como vehículos de esta.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 ETA cerrado con identificación de agente etiológico: Brote en el que se tomó algún tipo de muestra (biológica, de alimentos, superficies vivas o inertes, agua) y se identificó uno o más agentes etiológicos.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 ETA cerrado sin identificación de agente etiológico: Brote en el que se tomó algún tipo de muestra y no se identificó agente etiológico o brote en el cual no se tomó algún tipo de muestra.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información notificada se somete a un proceso de depuración, verificando completitud y consistencia. Se realiza un análisis descriptivo, retrospectivo de los brotes, se realiza validación y filtrado de los datos, se eliminan aquellos notificados con ajuste D, es decir los brotes que por error se notificaron y los brotes repetidos.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DADIS tienen la responsabilidad de verificar que los brotes notificados cumplan con la definición operativa, que los datos correspondan a la realidad del brote según información recolectada en la intervención epidemiológica de campo, con posterior actualización al realizar el cierre del Brote y que se ingresen de acuerdo con las instrucciones dadas para el adecuado diligenciamiento de la ficha de notificación.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just">
              <a:spcAft>
                <a:spcPts val="800"/>
              </a:spcAft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 plan de análisis incluyó la descripción en tiempo, persona y lugar, cálculo de los indicadores de vigilancia para el evento incluidos en el protocolo. Las variables presentadas incluyen las definidas en la ficha colectiva 349, del Instituto Nacional de Salud.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Comportamiento del evento: se realizó el análisis de los brotes notificados a corte de la semana epidemiológica referenciada de 2024.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Brotes de ETA por localidades: Se realizó un análisis por localidades, utilizando proporciones.</a:t>
            </a:r>
            <a:endParaRPr lang="es-CO" sz="1400" dirty="0">
              <a:solidFill>
                <a:srgbClr val="000000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lvl="0" indent="-228600" algn="just">
              <a:spcAft>
                <a:spcPts val="800"/>
              </a:spcAft>
              <a:buFont typeface="+mj-lt"/>
              <a:buAutoNum type="arabicPeriod"/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Indicadores:</a:t>
            </a:r>
            <a:endParaRPr lang="es-CO" sz="1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Porcentaje de brotes de ETA de notificación inmediata notificados oportunamente: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Numerador:  número de brotes  con criterios  de notificación  inmediata  notificados  en las primeras 24 horas desde que se captaron los primeros casos/ Denominador: total de brotes con criterios de notificación inmediata.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Porcentaje de brotes de ETA a los que se les identificó modo de transmisión: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Numerador: número de brotes con identificación de modo de transmisión / Denominador: total de brotes notificados.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Porcentaje de brotes de ETA a los que se les identificó fuente de transmisión: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Numerador: número de brotes con identificación de fuente de transmisión / Denominador: total de brotes notificados.</a:t>
            </a: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Porcentaje de brotes de ETA de notificación inmediata cerrados con identificación de agente  etiológico: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Numerador: número de brotes de   notificación   inmediata   con identificación de agente etiológico / Denominador: total de brotes con criterio de notificación inmediata notificados.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800"/>
              </a:spcAft>
              <a:buFont typeface="Wingdings" panose="05000000000000000000" pitchFamily="2" charset="2"/>
              <a:buChar char="§"/>
            </a:pPr>
            <a:r>
              <a:rPr lang="es-CO" sz="1400" b="1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Porcentaje de brotes de ETA de notificación inmediata con caracterización social y demográfica:</a:t>
            </a: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Numerador: número de brotes de notificación inmediata con caracterización social y demográfica Denominador:  total de brotes con criterio de notificación inmediata notificados.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 algn="just">
              <a:spcAft>
                <a:spcPts val="800"/>
              </a:spcAft>
              <a:buFont typeface="+mj-lt"/>
              <a:buAutoNum type="arabicPeriod" startAt="4"/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Brotes por lugar de ocurrencia: se agruparon los brotes por lugar de ocurrencia.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28600" indent="-228600" algn="just">
              <a:spcAft>
                <a:spcPts val="800"/>
              </a:spcAft>
              <a:buFont typeface="+mj-lt"/>
              <a:buAutoNum type="arabicPeriod" startAt="4"/>
            </a:pPr>
            <a:r>
              <a:rPr lang="es-CO" sz="1400" kern="12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Análisis de brotes de notificación inmediata: se realizó teniendo en cuenta los criterios de notificación inmediata consignados en el protocolo de vigilancia.</a:t>
            </a:r>
            <a:endParaRPr lang="es-CO" sz="14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759</TotalTime>
  <Words>1005</Words>
  <Application>Microsoft Office PowerPoint</Application>
  <PresentationFormat>Personalizado</PresentationFormat>
  <Paragraphs>87</Paragraphs>
  <Slides>3</Slides>
  <Notes>0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Vínculos</vt:lpstr>
      </vt:variant>
      <vt:variant>
        <vt:i4>17</vt:i4>
      </vt:variant>
      <vt:variant>
        <vt:lpstr>Títulos de diapositiva</vt:lpstr>
      </vt:variant>
      <vt:variant>
        <vt:i4>3</vt:i4>
      </vt:variant>
    </vt:vector>
  </HeadingPairs>
  <TitlesOfParts>
    <vt:vector size="25" baseType="lpstr">
      <vt:lpstr>Arial</vt:lpstr>
      <vt:lpstr>Arial Narrow</vt:lpstr>
      <vt:lpstr>Calibri</vt:lpstr>
      <vt:lpstr>Wingdings</vt:lpstr>
      <vt:lpstr>Office Theme</vt:lpstr>
      <vt:lpstr>file:///C:\Users\HP\Desktop\escritorio\ETA\COLECTIVA\RUTINA%20ETA%20COLECTIVA.xlsm!Informe!F6C3</vt:lpstr>
      <vt:lpstr>file:///C:\Users\HP\Desktop\escritorio\ETA\COLECTIVA\RUTINA%20ETA%20COLECTIVA.xlsm!Informe!F7C3</vt:lpstr>
      <vt:lpstr>file:///C:\Users\HP\Desktop\escritorio\ETA\COLECTIVA\RUTINA%20ETA%20COLECTIVA.xlsm!Informe!F8C3</vt:lpstr>
      <vt:lpstr>file:///C:\Users\HP\Desktop\escritorio\ETA\COLECTIVA\RUTINA%20ETA%20COLECTIVA.xlsm!Informe!F9C3</vt:lpstr>
      <vt:lpstr>file:///C:\Users\HP\Desktop\escritorio\ETA\COLECTIVA\RUTINA%20ETA%20COLECTIVA.xlsm!Historico!%5bRUTINA%20ETA%20COLECTIVA.xlsm%5dHistorico%20Gráfico%201</vt:lpstr>
      <vt:lpstr>file:///C:\Users\HP\Desktop\escritorio\ETA\COLECTIVA\RUTINA%20ETA%20COLECTIVA.xlsm!Lugar%20de%20consumo!F3C2:F16C6</vt:lpstr>
      <vt:lpstr>file:///C:\Users\HP\Desktop\escritorio\ETA\COLECTIVA\RUTINA%20ETA%20COLECTIVA.xlsm!Caracterización_Brote!F3C2:F25C6</vt:lpstr>
      <vt:lpstr>file:///C:\Users\HP\Desktop\escritorio\ETA\COLECTIVA\RUTINA%20ETA%20COLECTIVA.xlsm!Informe!F6C9:F6C16</vt:lpstr>
      <vt:lpstr>file:///C:\Users\HP\Desktop\escritorio\ETA\COLECTIVA\RUTINA%20ETA%20COLECTIVA.xlsm!Informe!F6C9:F6C16</vt:lpstr>
      <vt:lpstr>file:///C:\Users\HP\Desktop\escritorio\ETA\COLECTIVA\RUTINA%20ETA%20COLECTIVA.xlsm!Informe!F6C3</vt:lpstr>
      <vt:lpstr>file:///C:\Users\HP\Desktop\escritorio\ETA\COLECTIVA\RUTINA%20ETA%20COLECTIVA.xlsm!Indicadores!F3C2:F4C24</vt:lpstr>
      <vt:lpstr>file:///C:\Users\HP\Desktop\escritorio\ETA\COLECTIVA\RUTINA%20ETA%20COLECTIVA.xlsm!Indicadores!F8C2:F9C24</vt:lpstr>
      <vt:lpstr>file:///C:\Users\HP\Desktop\escritorio\ETA\COLECTIVA\RUTINA%20ETA%20COLECTIVA.xlsm!Indicadores!F5C6</vt:lpstr>
      <vt:lpstr>file:///C:\Users\HP\Desktop\escritorio\ETA\COLECTIVA\RUTINA%20ETA%20COLECTIVA.xlsm!Indicadores!F5C14</vt:lpstr>
      <vt:lpstr>file:///C:\Users\HP\Desktop\escritorio\ETA\COLECTIVA\RUTINA%20ETA%20COLECTIVA.xlsm!Localidades!F3C2:F6C9</vt:lpstr>
      <vt:lpstr>file:///C:\Users\HP\Desktop\escritorio\ETA\COLECTIVA\RUTINA%20ETA%20COLECTIVA.xlsm!Informe!F6C9:F6C16</vt:lpstr>
      <vt:lpstr>file:///C:\Users\HP\Desktop\escritorio\ETA\COLECTIVA\RUTINA%20ETA%20COLECTIVA.xlsm!Informe!F6C3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cp:lastModifiedBy>tatiana paola sanchez trucco</cp:lastModifiedBy>
  <cp:revision>74</cp:revision>
  <dcterms:modified xsi:type="dcterms:W3CDTF">2024-10-18T01:44:11Z</dcterms:modified>
</cp:coreProperties>
</file>