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912100" cy="20104100"/>
  <p:notesSz cx="7912100" cy="20104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2" userDrawn="1">
          <p15:clr>
            <a:srgbClr val="A4A3A4"/>
          </p15:clr>
        </p15:guide>
        <p15:guide id="2" pos="18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FCB885"/>
    <a:srgbClr val="548ED4"/>
    <a:srgbClr val="79D457"/>
    <a:srgbClr val="F97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96" y="114"/>
      </p:cViewPr>
      <p:guideLst>
        <p:guide orient="horz" pos="4172"/>
        <p:guide pos="18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oleObject" Target="file:///C:\Users\HP\Desktop\escritorio\ETA\RUTINA%20ETA%20INDIVIDUAL.xlsm!Informe!F8C4:F8C6" TargetMode="External"/><Relationship Id="rId21" Type="http://schemas.openxmlformats.org/officeDocument/2006/relationships/image" Target="../media/image15.png"/><Relationship Id="rId42" Type="http://schemas.openxmlformats.org/officeDocument/2006/relationships/image" Target="../media/image25.emf"/><Relationship Id="rId47" Type="http://schemas.openxmlformats.org/officeDocument/2006/relationships/oleObject" Target="file:///C:\Users\HP\Desktop\escritorio\ETA\RUTINA%20ETA%20INDIVIDUAL.xlsm!Informe!F13C3" TargetMode="External"/><Relationship Id="rId63" Type="http://schemas.openxmlformats.org/officeDocument/2006/relationships/image" Target="../media/image36.emf"/><Relationship Id="rId68" Type="http://schemas.openxmlformats.org/officeDocument/2006/relationships/image" Target="../media/image39.png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9" Type="http://schemas.openxmlformats.org/officeDocument/2006/relationships/image" Target="../media/image19.emf"/><Relationship Id="rId11" Type="http://schemas.openxmlformats.org/officeDocument/2006/relationships/image" Target="../media/image8.png"/><Relationship Id="rId24" Type="http://schemas.openxmlformats.org/officeDocument/2006/relationships/oleObject" Target="file:///C:\Users\HP\Desktop\escritorio\ETA\RUTINA%20ETA%20INDIVIDUAL.xlsm!Informe!F7C4:F7C6" TargetMode="External"/><Relationship Id="rId32" Type="http://schemas.openxmlformats.org/officeDocument/2006/relationships/oleObject" Target="file:///C:\Users\HP\Desktop\escritorio\ETA\RUTINA%20ETA%20INDIVIDUAL.xlsm!Informe!F11C4:F11C6" TargetMode="External"/><Relationship Id="rId37" Type="http://schemas.openxmlformats.org/officeDocument/2006/relationships/image" Target="../media/image23.emf"/><Relationship Id="rId40" Type="http://schemas.openxmlformats.org/officeDocument/2006/relationships/image" Target="../media/image24.emf"/><Relationship Id="rId45" Type="http://schemas.openxmlformats.org/officeDocument/2006/relationships/oleObject" Target="file:///C:\Users\HP\Desktop\escritorio\ETA\RUTINA%20ETA%20INDIVIDUAL.xlsm!Informe!F12C3" TargetMode="External"/><Relationship Id="rId53" Type="http://schemas.openxmlformats.org/officeDocument/2006/relationships/oleObject" Target="file:///C:\Users\HP\Desktop\escritorio\ETA\RUTINA%20ETA%20INDIVIDUAL.xlsm!Tabla%20UPGD!F3C2:F15C4" TargetMode="External"/><Relationship Id="rId58" Type="http://schemas.openxmlformats.org/officeDocument/2006/relationships/image" Target="../media/image33.emf"/><Relationship Id="rId66" Type="http://schemas.openxmlformats.org/officeDocument/2006/relationships/oleObject" Target="file:///C:\Users\HP\Desktop\escritorio\ETA\RUTINA%20ETA%20INDIVIDUAL.xlsm!EAPB!%5bRUTINA%20ETA%20INDIVIDUAL.xlsm%5dEAPB%20Gr&#225;fico%201" TargetMode="External"/><Relationship Id="rId5" Type="http://schemas.openxmlformats.org/officeDocument/2006/relationships/image" Target="../media/image3.png"/><Relationship Id="rId61" Type="http://schemas.microsoft.com/office/2007/relationships/hdphoto" Target="../media/hdphoto1.wdp"/><Relationship Id="rId19" Type="http://schemas.openxmlformats.org/officeDocument/2006/relationships/oleObject" Target="file:///C:\Users\HP\Desktop\escritorio\ETA\RUTINA%20ETA%20INDIVIDUAL.xlsm!Informe!F6C3" TargetMode="External"/><Relationship Id="rId14" Type="http://schemas.openxmlformats.org/officeDocument/2006/relationships/image" Target="../media/image10.emf"/><Relationship Id="rId22" Type="http://schemas.openxmlformats.org/officeDocument/2006/relationships/oleObject" Target="file:///C:\Users\HP\Desktop\escritorio\ETA\RUTINA%20ETA%20INDIVIDUAL.xlsm!Informe!F7C3" TargetMode="External"/><Relationship Id="rId27" Type="http://schemas.openxmlformats.org/officeDocument/2006/relationships/image" Target="../media/image18.emf"/><Relationship Id="rId30" Type="http://schemas.openxmlformats.org/officeDocument/2006/relationships/oleObject" Target="file:///C:\Users\HP\Desktop\escritorio\ETA\RUTINA%20ETA%20INDIVIDUAL.xlsm!Informe!F10C4:F10C6" TargetMode="External"/><Relationship Id="rId35" Type="http://schemas.openxmlformats.org/officeDocument/2006/relationships/image" Target="../media/image22.emf"/><Relationship Id="rId43" Type="http://schemas.openxmlformats.org/officeDocument/2006/relationships/oleObject" Target="file:///C:\Users\HP\Desktop\escritorio\ETA\RUTINA%20ETA%20INDIVIDUAL.xlsm!Informe!F11C3" TargetMode="External"/><Relationship Id="rId48" Type="http://schemas.openxmlformats.org/officeDocument/2006/relationships/image" Target="../media/image28.emf"/><Relationship Id="rId56" Type="http://schemas.openxmlformats.org/officeDocument/2006/relationships/image" Target="../media/image32.emf"/><Relationship Id="rId64" Type="http://schemas.openxmlformats.org/officeDocument/2006/relationships/oleObject" Target="file:///C:\Users\HP\Desktop\escritorio\ETA\RUTINA%20ETA%20INDIVIDUAL.xlsm!Informe!F14C4:F14C6" TargetMode="External"/><Relationship Id="rId69" Type="http://schemas.openxmlformats.org/officeDocument/2006/relationships/image" Target="../media/image40.png"/><Relationship Id="rId8" Type="http://schemas.openxmlformats.org/officeDocument/2006/relationships/image" Target="../media/image5.png"/><Relationship Id="rId51" Type="http://schemas.openxmlformats.org/officeDocument/2006/relationships/oleObject" Target="file:///C:\Users\HP\Desktop\escritorio\ETA\RUTINA%20ETA%20INDIVIDUAL.xlsm!Piramide!%5bRUTINA%20ETA%20INDIVIDUAL.xlsm%5dPiramide%20Gr&#225;fico%201" TargetMode="External"/><Relationship Id="rId3" Type="http://schemas.openxmlformats.org/officeDocument/2006/relationships/oleObject" Target="file:///C:\Users\HP\Desktop\escritorio\ETA\RUTINA%20ETA%20INDIVIDUAL.xlsm!Por%20a&#241;os!%5bRUTINA%20ETA%20INDIVIDUAL.xlsm%5dPor%20a&#241;os%201%20Gr&#225;fico" TargetMode="External"/><Relationship Id="rId12" Type="http://schemas.openxmlformats.org/officeDocument/2006/relationships/image" Target="../media/image9.png"/><Relationship Id="rId17" Type="http://schemas.openxmlformats.org/officeDocument/2006/relationships/oleObject" Target="file:///C:\Users\HP\Desktop\escritorio\ETA\RUTINA%20ETA%20INDIVIDUAL.xlsm!Informe!F5C3" TargetMode="External"/><Relationship Id="rId25" Type="http://schemas.openxmlformats.org/officeDocument/2006/relationships/image" Target="../media/image17.emf"/><Relationship Id="rId33" Type="http://schemas.openxmlformats.org/officeDocument/2006/relationships/image" Target="../media/image21.emf"/><Relationship Id="rId38" Type="http://schemas.openxmlformats.org/officeDocument/2006/relationships/oleObject" Target="file:///C:\Users\HP\Desktop\escritorio\ETA\RUTINA%20ETA%20INDIVIDUAL.xlsm!Informe!F8C3" TargetMode="External"/><Relationship Id="rId46" Type="http://schemas.openxmlformats.org/officeDocument/2006/relationships/image" Target="../media/image27.emf"/><Relationship Id="rId59" Type="http://schemas.openxmlformats.org/officeDocument/2006/relationships/image" Target="../media/image34.png"/><Relationship Id="rId67" Type="http://schemas.openxmlformats.org/officeDocument/2006/relationships/image" Target="../media/image38.emf"/><Relationship Id="rId20" Type="http://schemas.openxmlformats.org/officeDocument/2006/relationships/image" Target="../media/image14.emf"/><Relationship Id="rId41" Type="http://schemas.openxmlformats.org/officeDocument/2006/relationships/oleObject" Target="file:///C:\Users\HP\Desktop\escritorio\ETA\RUTINA%20ETA%20INDIVIDUAL.xlsm!Informe!F10C3" TargetMode="External"/><Relationship Id="rId54" Type="http://schemas.openxmlformats.org/officeDocument/2006/relationships/image" Target="../media/image31.emf"/><Relationship Id="rId62" Type="http://schemas.openxmlformats.org/officeDocument/2006/relationships/oleObject" Target="file:///C:\Users\HP\Desktop\escritorio\ETA\RUTINA%20ETA%20INDIVIDUAL.xlsm!Informe!F14C3" TargetMode="External"/><Relationship Id="rId70" Type="http://schemas.openxmlformats.org/officeDocument/2006/relationships/image" Target="../media/image41.emf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C:\Users\HP\Desktop\escritorio\ETA\RUTINA%20ETA%20INDIVIDUAL.xlsm!Informe!F4C9:F4C15" TargetMode="External"/><Relationship Id="rId15" Type="http://schemas.openxmlformats.org/officeDocument/2006/relationships/image" Target="../media/image11.png"/><Relationship Id="rId23" Type="http://schemas.openxmlformats.org/officeDocument/2006/relationships/image" Target="../media/image16.emf"/><Relationship Id="rId28" Type="http://schemas.openxmlformats.org/officeDocument/2006/relationships/oleObject" Target="file:///C:\Users\HP\Desktop\escritorio\ETA\RUTINA%20ETA%20INDIVIDUAL.xlsm!Informe!F9C4:F9C6" TargetMode="External"/><Relationship Id="rId36" Type="http://schemas.openxmlformats.org/officeDocument/2006/relationships/oleObject" Target="file:///C:\Users\HP\Desktop\escritorio\ETA\RUTINA%20ETA%20INDIVIDUAL.xlsm!Informe!F13C4:F13C6" TargetMode="External"/><Relationship Id="rId49" Type="http://schemas.openxmlformats.org/officeDocument/2006/relationships/oleObject" Target="file:///C:\Users\HP\Desktop\escritorio\ETA\RUTINA%20ETA%20INDIVIDUAL.xlsm!Informe!F15C8" TargetMode="External"/><Relationship Id="rId57" Type="http://schemas.openxmlformats.org/officeDocument/2006/relationships/oleObject" Target="file:///C:\Users\HP\Desktop\escritorio\ETA\RUTINA%20ETA%20INDIVIDUAL.xlsm!Por%20a&#241;os!F5C2:F6C54" TargetMode="External"/><Relationship Id="rId10" Type="http://schemas.openxmlformats.org/officeDocument/2006/relationships/image" Target="../media/image7.png"/><Relationship Id="rId31" Type="http://schemas.openxmlformats.org/officeDocument/2006/relationships/image" Target="../media/image20.emf"/><Relationship Id="rId44" Type="http://schemas.openxmlformats.org/officeDocument/2006/relationships/image" Target="../media/image26.emf"/><Relationship Id="rId52" Type="http://schemas.openxmlformats.org/officeDocument/2006/relationships/image" Target="../media/image30.emf"/><Relationship Id="rId60" Type="http://schemas.openxmlformats.org/officeDocument/2006/relationships/image" Target="../media/image35.png"/><Relationship Id="rId65" Type="http://schemas.openxmlformats.org/officeDocument/2006/relationships/image" Target="../media/image37.emf"/><Relationship Id="rId4" Type="http://schemas.openxmlformats.org/officeDocument/2006/relationships/image" Target="../media/image2.emf"/><Relationship Id="rId9" Type="http://schemas.openxmlformats.org/officeDocument/2006/relationships/image" Target="../media/image6.png"/><Relationship Id="rId13" Type="http://schemas.openxmlformats.org/officeDocument/2006/relationships/oleObject" Target="file:///C:\Users\HP\Desktop\escritorio\ETA\RUTINA%20ETA%20INDIVIDUAL.xlsm!Informe!F3C3" TargetMode="External"/><Relationship Id="rId18" Type="http://schemas.openxmlformats.org/officeDocument/2006/relationships/image" Target="../media/image13.emf"/><Relationship Id="rId39" Type="http://schemas.openxmlformats.org/officeDocument/2006/relationships/oleObject" Target="file:///C:\Users\HP\Desktop\escritorio\ETA\RUTINA%20ETA%20INDIVIDUAL.xlsm!Informe!F9C3" TargetMode="External"/><Relationship Id="rId34" Type="http://schemas.openxmlformats.org/officeDocument/2006/relationships/oleObject" Target="file:///C:\Users\HP\Desktop\escritorio\ETA\RUTINA%20ETA%20INDIVIDUAL.xlsm!Informe!F12C4:F12C6" TargetMode="External"/><Relationship Id="rId50" Type="http://schemas.openxmlformats.org/officeDocument/2006/relationships/image" Target="../media/image29.emf"/><Relationship Id="rId55" Type="http://schemas.openxmlformats.org/officeDocument/2006/relationships/oleObject" Target="file:///C:\Users\HP\Desktop\escritorio\ETA\RUTINA%20ETA%20INDIVIDUAL.xlsm!Por%20a&#241;os!F3C2:F3C54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13" Type="http://schemas.openxmlformats.org/officeDocument/2006/relationships/oleObject" Target="file:///C:\Users\HP\Desktop\escritorio\ETA\RUTINA%20ETA%20INDIVIDUAL.xlsm!Tab_Localidad-Barrios!F2C1:F13C3" TargetMode="External"/><Relationship Id="rId18" Type="http://schemas.openxmlformats.org/officeDocument/2006/relationships/image" Target="../media/image48.emf"/><Relationship Id="rId26" Type="http://schemas.openxmlformats.org/officeDocument/2006/relationships/oleObject" Target="file:///C:\Users\HP\Desktop\escritorio\ETA\RUTINA%20ETA%20INDIVIDUAL.xlsm!Localidad-Barrios!F44C9:F47C16" TargetMode="External"/><Relationship Id="rId3" Type="http://schemas.openxmlformats.org/officeDocument/2006/relationships/image" Target="../media/image11.png"/><Relationship Id="rId21" Type="http://schemas.openxmlformats.org/officeDocument/2006/relationships/image" Target="../media/image7.png"/><Relationship Id="rId7" Type="http://schemas.openxmlformats.org/officeDocument/2006/relationships/oleObject" Target="file:///C:\Users\HP\Desktop\escritorio\ETA\RUTINA%20ETA%20INDIVIDUAL.xlsm!Variaci&#243;n!F3C7:F9C8" TargetMode="External"/><Relationship Id="rId12" Type="http://schemas.openxmlformats.org/officeDocument/2006/relationships/image" Target="../media/image45.emf"/><Relationship Id="rId17" Type="http://schemas.openxmlformats.org/officeDocument/2006/relationships/oleObject" Target="file:///C:\Users\HP\Desktop\escritorio\ETA\RUTINA%20ETA%20INDIVIDUAL.xlsm!Tab_Localidad-Barrios_3!F2C1:F13C3" TargetMode="External"/><Relationship Id="rId25" Type="http://schemas.openxmlformats.org/officeDocument/2006/relationships/image" Target="../media/image49.emf"/><Relationship Id="rId2" Type="http://schemas.openxmlformats.org/officeDocument/2006/relationships/image" Target="../media/image3.png"/><Relationship Id="rId16" Type="http://schemas.openxmlformats.org/officeDocument/2006/relationships/image" Target="../media/image47.emf"/><Relationship Id="rId20" Type="http://schemas.openxmlformats.org/officeDocument/2006/relationships/image" Target="../media/image4.emf"/><Relationship Id="rId29" Type="http://schemas.openxmlformats.org/officeDocument/2006/relationships/image" Target="../media/image5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emf"/><Relationship Id="rId11" Type="http://schemas.openxmlformats.org/officeDocument/2006/relationships/oleObject" Target="file:///C:\Users\HP\Desktop\escritorio\ETA\RUTINA%20ETA%20INDIVIDUAL.xlsm!Signos%20y%20s&#237;ntomas!F3C7:F9C10" TargetMode="External"/><Relationship Id="rId24" Type="http://schemas.openxmlformats.org/officeDocument/2006/relationships/oleObject" Target="file:///C:\Users\HP\Desktop\escritorio\ETA\RUTINA%20ETA%20INDIVIDUAL.xlsm!Informe!F3C3" TargetMode="External"/><Relationship Id="rId5" Type="http://schemas.openxmlformats.org/officeDocument/2006/relationships/oleObject" Target="file:///C:\Users\HP\Desktop\escritorio\ETA\RUTINA%20ETA%20INDIVIDUAL.xlsm!Variaci&#243;n!F3C2:F9C5" TargetMode="External"/><Relationship Id="rId15" Type="http://schemas.openxmlformats.org/officeDocument/2006/relationships/oleObject" Target="file:///C:\Users\HP\Desktop\escritorio\ETA\RUTINA%20ETA%20INDIVIDUAL.xlsm!Tab_Localidad-Barrios_2!F2C1:F13C3" TargetMode="External"/><Relationship Id="rId23" Type="http://schemas.openxmlformats.org/officeDocument/2006/relationships/image" Target="../media/image9.png"/><Relationship Id="rId28" Type="http://schemas.openxmlformats.org/officeDocument/2006/relationships/oleObject" Target="file:///C:\Users\HP\Desktop\escritorio\ETA\RUTINA%20ETA%20INDIVIDUAL.xlsm!Clasificaci&#243;n!%5bRUTINA%20ETA%20INDIVIDUAL.xlsm%5dClasificaci&#243;n%202%20Gr&#225;fico" TargetMode="External"/><Relationship Id="rId10" Type="http://schemas.openxmlformats.org/officeDocument/2006/relationships/image" Target="../media/image44.emf"/><Relationship Id="rId19" Type="http://schemas.openxmlformats.org/officeDocument/2006/relationships/oleObject" Target="file:///C:\Users\HP\Desktop\escritorio\ETA\RUTINA%20ETA%20INDIVIDUAL.xlsm!Informe!F4C9:F4C15" TargetMode="External"/><Relationship Id="rId4" Type="http://schemas.openxmlformats.org/officeDocument/2006/relationships/image" Target="../media/image12.png"/><Relationship Id="rId9" Type="http://schemas.openxmlformats.org/officeDocument/2006/relationships/oleObject" Target="file:///C:\Users\HP\Desktop\escritorio\ETA\RUTINA%20ETA%20INDIVIDUAL.xlsm!Signos%20y%20s&#237;ntomas!F3C2:F19C4" TargetMode="External"/><Relationship Id="rId14" Type="http://schemas.openxmlformats.org/officeDocument/2006/relationships/image" Target="../media/image46.emf"/><Relationship Id="rId22" Type="http://schemas.openxmlformats.org/officeDocument/2006/relationships/image" Target="../media/image8.png"/><Relationship Id="rId27" Type="http://schemas.openxmlformats.org/officeDocument/2006/relationships/image" Target="../media/image50.emf"/><Relationship Id="rId30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4.emf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12" Type="http://schemas.openxmlformats.org/officeDocument/2006/relationships/oleObject" Target="file:///C:\Users\HP\Desktop\escritorio\ETA\RUTINA%20ETA%20INDIVIDUAL.xlsm!Grafico%20A&#241;os!%5bRUTINA%20ETA%20INDIVIDUAL.xlsm%5dGrafico%20A&#241;os%202%20Gr&#225;fico" TargetMode="External"/><Relationship Id="rId2" Type="http://schemas.openxmlformats.org/officeDocument/2006/relationships/image" Target="../media/image11.png"/><Relationship Id="rId16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emf"/><Relationship Id="rId11" Type="http://schemas.openxmlformats.org/officeDocument/2006/relationships/image" Target="../media/image49.emf"/><Relationship Id="rId5" Type="http://schemas.openxmlformats.org/officeDocument/2006/relationships/oleObject" Target="file:///C:\Users\HP\Desktop\escritorio\ETA\RUTINA%20ETA%20INDIVIDUAL.xlsm!Informe!F4C9:F4C15" TargetMode="External"/><Relationship Id="rId15" Type="http://schemas.openxmlformats.org/officeDocument/2006/relationships/image" Target="../media/image55.emf"/><Relationship Id="rId10" Type="http://schemas.openxmlformats.org/officeDocument/2006/relationships/oleObject" Target="file:///C:\Users\HP\Desktop\escritorio\ETA\RUTINA%20ETA%20INDIVIDUAL.xlsm!Informe!F3C3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oleObject" Target="file:///C:\Users\HP\Desktop\escritorio\ETA\RUTINA%20ETA%20INDIVIDUAL.xlsm!Grafico%20A&#241;os!F1C2:F5C5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object 244">
            <a:extLst>
              <a:ext uri="{FF2B5EF4-FFF2-40B4-BE49-F238E27FC236}">
                <a16:creationId xmlns:a16="http://schemas.microsoft.com/office/drawing/2014/main" id="{95C6D4F4-0E62-4B6E-ABF5-13438153F7C0}"/>
              </a:ext>
            </a:extLst>
          </p:cNvPr>
          <p:cNvSpPr/>
          <p:nvPr/>
        </p:nvSpPr>
        <p:spPr>
          <a:xfrm>
            <a:off x="4855102" y="9972808"/>
            <a:ext cx="557745" cy="746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05F80412-FDCF-4C60-87EA-A6704C9C05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017783"/>
              </p:ext>
            </p:extLst>
          </p:nvPr>
        </p:nvGraphicFramePr>
        <p:xfrm>
          <a:off x="2484438" y="2913063"/>
          <a:ext cx="5380037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" imgW="6562841" imgH="3638572" progId="Excel.SheetMacroEnabled.12">
                  <p:link updateAutomatic="1"/>
                </p:oleObj>
              </mc:Choice>
              <mc:Fallback>
                <p:oleObj name="Macro-Enabled Worksheet" r:id="rId3" imgW="6562841" imgH="3638572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4438" y="2913063"/>
                        <a:ext cx="5380037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" name="Imagen 82">
            <a:extLst>
              <a:ext uri="{FF2B5EF4-FFF2-40B4-BE49-F238E27FC236}">
                <a16:creationId xmlns:a16="http://schemas.microsoft.com/office/drawing/2014/main" id="{FB611968-191B-473B-ADD3-ABE9BABCFC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08" y="18272465"/>
            <a:ext cx="1786283" cy="466385"/>
          </a:xfrm>
          <a:prstGeom prst="rect">
            <a:avLst/>
          </a:prstGeom>
        </p:spPr>
      </p:pic>
      <p:sp>
        <p:nvSpPr>
          <p:cNvPr id="228" name="object 192"/>
          <p:cNvSpPr txBox="1"/>
          <p:nvPr/>
        </p:nvSpPr>
        <p:spPr>
          <a:xfrm>
            <a:off x="2660650" y="146050"/>
            <a:ext cx="4143347" cy="16251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9002">
              <a:lnSpc>
                <a:spcPts val="3350"/>
              </a:lnSpc>
              <a:spcBef>
                <a:spcPts val="16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EN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F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ERM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E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DA</a:t>
            </a:r>
            <a:r>
              <a:rPr sz="3150" b="1" spc="-15" dirty="0">
                <a:solidFill>
                  <a:srgbClr val="DE0924"/>
                </a:solidFill>
                <a:latin typeface="Arial"/>
                <a:cs typeface="Arial"/>
              </a:rPr>
              <a:t>D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ES</a:t>
            </a:r>
            <a:endParaRPr sz="315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TR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NSMITID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S</a:t>
            </a:r>
            <a:r>
              <a:rPr sz="3150" b="1" spc="277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endParaRPr lang="es-ES" sz="3150" b="1" spc="277" dirty="0">
              <a:solidFill>
                <a:srgbClr val="DE0924"/>
              </a:solidFill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POR</a:t>
            </a:r>
            <a:r>
              <a:rPr lang="es-ES" sz="3150" b="1" spc="0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L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IME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N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TOS</a:t>
            </a:r>
            <a:endParaRPr sz="3150" dirty="0">
              <a:latin typeface="Arial"/>
              <a:cs typeface="Arial"/>
            </a:endParaRPr>
          </a:p>
        </p:txBody>
      </p:sp>
      <p:graphicFrame>
        <p:nvGraphicFramePr>
          <p:cNvPr id="183" name="Objeto 1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227786"/>
              </p:ext>
            </p:extLst>
          </p:nvPr>
        </p:nvGraphicFramePr>
        <p:xfrm>
          <a:off x="2654300" y="1365250"/>
          <a:ext cx="36671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6" imgW="3667123" imgH="361954" progId="Excel.SheetMacroEnabled.12">
                  <p:link updateAutomatic="1"/>
                </p:oleObj>
              </mc:Choice>
              <mc:Fallback>
                <p:oleObj name="Macro-Enabled Worksheet" r:id="rId6" imgW="3667123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54300" y="1365250"/>
                        <a:ext cx="36671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object 81"/>
          <p:cNvSpPr/>
          <p:nvPr/>
        </p:nvSpPr>
        <p:spPr>
          <a:xfrm>
            <a:off x="0" y="3136706"/>
            <a:ext cx="2468028" cy="3067407"/>
          </a:xfrm>
          <a:custGeom>
            <a:avLst/>
            <a:gdLst/>
            <a:ahLst/>
            <a:cxnLst/>
            <a:rect l="l" t="t" r="r" b="b"/>
            <a:pathLst>
              <a:path w="2468028" h="3067407">
                <a:moveTo>
                  <a:pt x="0" y="3067407"/>
                </a:moveTo>
                <a:lnTo>
                  <a:pt x="2468028" y="3067407"/>
                </a:lnTo>
                <a:lnTo>
                  <a:pt x="2468028" y="0"/>
                </a:lnTo>
                <a:lnTo>
                  <a:pt x="0" y="0"/>
                </a:lnTo>
                <a:lnTo>
                  <a:pt x="0" y="3067407"/>
                </a:lnTo>
                <a:close/>
              </a:path>
            </a:pathLst>
          </a:custGeom>
          <a:solidFill>
            <a:srgbClr val="FA995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963990" y="6204113"/>
            <a:ext cx="3948110" cy="441874"/>
          </a:xfrm>
          <a:custGeom>
            <a:avLst/>
            <a:gdLst/>
            <a:ahLst/>
            <a:cxnLst/>
            <a:rect l="l" t="t" r="r" b="b"/>
            <a:pathLst>
              <a:path w="3198711" h="629772">
                <a:moveTo>
                  <a:pt x="0" y="629772"/>
                </a:moveTo>
                <a:lnTo>
                  <a:pt x="3198711" y="629772"/>
                </a:lnTo>
                <a:lnTo>
                  <a:pt x="3198711" y="0"/>
                </a:lnTo>
                <a:lnTo>
                  <a:pt x="0" y="0"/>
                </a:lnTo>
                <a:lnTo>
                  <a:pt x="0" y="629772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0" y="6204114"/>
            <a:ext cx="3963990" cy="441874"/>
          </a:xfrm>
          <a:custGeom>
            <a:avLst/>
            <a:gdLst/>
            <a:ahLst/>
            <a:cxnLst/>
            <a:rect l="l" t="t" r="r" b="b"/>
            <a:pathLst>
              <a:path w="4701412" h="637067">
                <a:moveTo>
                  <a:pt x="0" y="637067"/>
                </a:moveTo>
                <a:lnTo>
                  <a:pt x="4701412" y="637067"/>
                </a:lnTo>
                <a:lnTo>
                  <a:pt x="4701412" y="0"/>
                </a:lnTo>
                <a:lnTo>
                  <a:pt x="0" y="0"/>
                </a:lnTo>
                <a:lnTo>
                  <a:pt x="0" y="637067"/>
                </a:lnTo>
                <a:close/>
              </a:path>
            </a:pathLst>
          </a:custGeom>
          <a:solidFill>
            <a:srgbClr val="FCB8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0" y="9518650"/>
            <a:ext cx="7900123" cy="380521"/>
          </a:xfrm>
          <a:custGeom>
            <a:avLst/>
            <a:gdLst/>
            <a:ahLst/>
            <a:cxnLst/>
            <a:rect l="l" t="t" r="r" b="b"/>
            <a:pathLst>
              <a:path w="7900123" h="635851">
                <a:moveTo>
                  <a:pt x="0" y="635851"/>
                </a:moveTo>
                <a:lnTo>
                  <a:pt x="7900123" y="635851"/>
                </a:lnTo>
                <a:lnTo>
                  <a:pt x="7900123" y="0"/>
                </a:lnTo>
                <a:lnTo>
                  <a:pt x="0" y="0"/>
                </a:lnTo>
                <a:lnTo>
                  <a:pt x="0" y="635851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95242" y="9970176"/>
            <a:ext cx="653361" cy="7683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69667" y="11036673"/>
            <a:ext cx="1148909" cy="561946"/>
          </a:xfrm>
          <a:custGeom>
            <a:avLst/>
            <a:gdLst/>
            <a:ahLst/>
            <a:cxnLst/>
            <a:rect l="l" t="t" r="r" b="b"/>
            <a:pathLst>
              <a:path w="1148909" h="516705">
                <a:moveTo>
                  <a:pt x="0" y="516705"/>
                </a:moveTo>
                <a:lnTo>
                  <a:pt x="1148909" y="516705"/>
                </a:lnTo>
                <a:lnTo>
                  <a:pt x="1148909" y="0"/>
                </a:lnTo>
                <a:lnTo>
                  <a:pt x="0" y="0"/>
                </a:lnTo>
                <a:lnTo>
                  <a:pt x="0" y="516705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349941" y="11033706"/>
            <a:ext cx="1148909" cy="564913"/>
          </a:xfrm>
          <a:custGeom>
            <a:avLst/>
            <a:gdLst/>
            <a:ahLst/>
            <a:cxnLst/>
            <a:rect l="l" t="t" r="r" b="b"/>
            <a:pathLst>
              <a:path w="1148909" h="516705">
                <a:moveTo>
                  <a:pt x="0" y="516705"/>
                </a:moveTo>
                <a:lnTo>
                  <a:pt x="1148909" y="516705"/>
                </a:lnTo>
                <a:lnTo>
                  <a:pt x="1148909" y="0"/>
                </a:lnTo>
                <a:lnTo>
                  <a:pt x="0" y="0"/>
                </a:lnTo>
                <a:lnTo>
                  <a:pt x="0" y="516705"/>
                </a:lnTo>
                <a:close/>
              </a:path>
            </a:pathLst>
          </a:custGeom>
          <a:solidFill>
            <a:srgbClr val="F46E6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624426" y="9990188"/>
            <a:ext cx="640800" cy="7501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521340" y="11030722"/>
            <a:ext cx="1148909" cy="573847"/>
          </a:xfrm>
          <a:custGeom>
            <a:avLst/>
            <a:gdLst/>
            <a:ahLst/>
            <a:cxnLst/>
            <a:rect l="l" t="t" r="r" b="b"/>
            <a:pathLst>
              <a:path w="1148909" h="573847">
                <a:moveTo>
                  <a:pt x="0" y="573847"/>
                </a:moveTo>
                <a:lnTo>
                  <a:pt x="1148909" y="573847"/>
                </a:lnTo>
                <a:lnTo>
                  <a:pt x="1148909" y="0"/>
                </a:lnTo>
                <a:lnTo>
                  <a:pt x="0" y="0"/>
                </a:lnTo>
                <a:lnTo>
                  <a:pt x="0" y="573847"/>
                </a:lnTo>
                <a:close/>
              </a:path>
            </a:pathLst>
          </a:custGeom>
          <a:solidFill>
            <a:srgbClr val="F97624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es-ES" sz="12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2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316695" y="11004104"/>
            <a:ext cx="1148909" cy="594515"/>
          </a:xfrm>
          <a:custGeom>
            <a:avLst/>
            <a:gdLst/>
            <a:ahLst/>
            <a:cxnLst/>
            <a:rect l="l" t="t" r="r" b="b"/>
            <a:pathLst>
              <a:path w="1148909" h="594515">
                <a:moveTo>
                  <a:pt x="0" y="594515"/>
                </a:moveTo>
                <a:lnTo>
                  <a:pt x="1148909" y="594515"/>
                </a:lnTo>
                <a:lnTo>
                  <a:pt x="1148909" y="0"/>
                </a:lnTo>
                <a:lnTo>
                  <a:pt x="0" y="0"/>
                </a:lnTo>
                <a:lnTo>
                  <a:pt x="0" y="594515"/>
                </a:lnTo>
                <a:close/>
              </a:path>
            </a:pathLst>
          </a:custGeom>
          <a:solidFill>
            <a:srgbClr val="79D4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73530" y="4779267"/>
            <a:ext cx="2182320" cy="91183"/>
          </a:xfrm>
          <a:custGeom>
            <a:avLst/>
            <a:gdLst/>
            <a:ahLst/>
            <a:cxnLst/>
            <a:rect l="l" t="t" r="r" b="b"/>
            <a:pathLst>
              <a:path w="2182320" h="91183">
                <a:moveTo>
                  <a:pt x="91183" y="45591"/>
                </a:moveTo>
                <a:lnTo>
                  <a:pt x="2093883" y="30394"/>
                </a:lnTo>
                <a:lnTo>
                  <a:pt x="91169" y="44449"/>
                </a:lnTo>
                <a:lnTo>
                  <a:pt x="88926" y="59814"/>
                </a:lnTo>
                <a:lnTo>
                  <a:pt x="2093728" y="60788"/>
                </a:lnTo>
                <a:lnTo>
                  <a:pt x="2091151" y="46734"/>
                </a:lnTo>
                <a:lnTo>
                  <a:pt x="91183" y="45591"/>
                </a:lnTo>
                <a:close/>
              </a:path>
              <a:path w="2182320" h="91183">
                <a:moveTo>
                  <a:pt x="88431" y="60788"/>
                </a:moveTo>
                <a:lnTo>
                  <a:pt x="45591" y="60788"/>
                </a:lnTo>
                <a:lnTo>
                  <a:pt x="46732" y="91169"/>
                </a:lnTo>
                <a:lnTo>
                  <a:pt x="60820" y="88582"/>
                </a:lnTo>
                <a:lnTo>
                  <a:pt x="73027" y="82020"/>
                </a:lnTo>
                <a:lnTo>
                  <a:pt x="82635" y="72194"/>
                </a:lnTo>
                <a:lnTo>
                  <a:pt x="88431" y="60788"/>
                </a:lnTo>
                <a:close/>
              </a:path>
              <a:path w="2182320" h="91183">
                <a:moveTo>
                  <a:pt x="2182320" y="45591"/>
                </a:moveTo>
                <a:lnTo>
                  <a:pt x="2179709" y="30342"/>
                </a:lnTo>
                <a:lnTo>
                  <a:pt x="2173128" y="18133"/>
                </a:lnTo>
                <a:lnTo>
                  <a:pt x="2163287" y="8533"/>
                </a:lnTo>
                <a:lnTo>
                  <a:pt x="2150913" y="2251"/>
                </a:lnTo>
                <a:lnTo>
                  <a:pt x="2136729" y="0"/>
                </a:lnTo>
                <a:lnTo>
                  <a:pt x="2135586" y="13"/>
                </a:lnTo>
                <a:lnTo>
                  <a:pt x="2121480" y="2600"/>
                </a:lnTo>
                <a:lnTo>
                  <a:pt x="2136729" y="30394"/>
                </a:lnTo>
                <a:lnTo>
                  <a:pt x="2137867" y="91169"/>
                </a:lnTo>
                <a:lnTo>
                  <a:pt x="2151938" y="88582"/>
                </a:lnTo>
                <a:lnTo>
                  <a:pt x="2164143" y="82020"/>
                </a:lnTo>
                <a:lnTo>
                  <a:pt x="2173759" y="72194"/>
                </a:lnTo>
                <a:lnTo>
                  <a:pt x="2180059" y="59814"/>
                </a:lnTo>
                <a:lnTo>
                  <a:pt x="2182320" y="45591"/>
                </a:lnTo>
                <a:close/>
              </a:path>
              <a:path w="2182320" h="91183">
                <a:moveTo>
                  <a:pt x="2136729" y="30394"/>
                </a:moveTo>
                <a:lnTo>
                  <a:pt x="2121480" y="2600"/>
                </a:lnTo>
                <a:lnTo>
                  <a:pt x="2109271" y="9162"/>
                </a:lnTo>
                <a:lnTo>
                  <a:pt x="2099671" y="18989"/>
                </a:lnTo>
                <a:lnTo>
                  <a:pt x="2093883" y="30394"/>
                </a:lnTo>
                <a:lnTo>
                  <a:pt x="2136729" y="60788"/>
                </a:lnTo>
                <a:lnTo>
                  <a:pt x="2137867" y="91169"/>
                </a:lnTo>
                <a:lnTo>
                  <a:pt x="2136729" y="30394"/>
                </a:lnTo>
                <a:close/>
              </a:path>
              <a:path w="2182320" h="91183">
                <a:moveTo>
                  <a:pt x="88586" y="30394"/>
                </a:moveTo>
                <a:lnTo>
                  <a:pt x="59795" y="2251"/>
                </a:lnTo>
                <a:lnTo>
                  <a:pt x="45591" y="0"/>
                </a:lnTo>
                <a:lnTo>
                  <a:pt x="45591" y="30394"/>
                </a:lnTo>
                <a:lnTo>
                  <a:pt x="88431" y="60788"/>
                </a:lnTo>
                <a:lnTo>
                  <a:pt x="2093728" y="60788"/>
                </a:lnTo>
                <a:lnTo>
                  <a:pt x="88926" y="59814"/>
                </a:lnTo>
                <a:lnTo>
                  <a:pt x="91169" y="44449"/>
                </a:lnTo>
                <a:lnTo>
                  <a:pt x="2093883" y="30394"/>
                </a:lnTo>
                <a:lnTo>
                  <a:pt x="88586" y="30394"/>
                </a:lnTo>
                <a:close/>
              </a:path>
              <a:path w="2182320" h="91183">
                <a:moveTo>
                  <a:pt x="88431" y="60788"/>
                </a:moveTo>
                <a:lnTo>
                  <a:pt x="45591" y="30394"/>
                </a:lnTo>
                <a:lnTo>
                  <a:pt x="45591" y="0"/>
                </a:lnTo>
                <a:lnTo>
                  <a:pt x="44451" y="13"/>
                </a:lnTo>
                <a:lnTo>
                  <a:pt x="30362" y="2600"/>
                </a:lnTo>
                <a:lnTo>
                  <a:pt x="18155" y="9162"/>
                </a:lnTo>
                <a:lnTo>
                  <a:pt x="8547" y="18989"/>
                </a:lnTo>
                <a:lnTo>
                  <a:pt x="2256" y="31368"/>
                </a:lnTo>
                <a:lnTo>
                  <a:pt x="0" y="45591"/>
                </a:lnTo>
                <a:lnTo>
                  <a:pt x="13" y="46734"/>
                </a:lnTo>
                <a:lnTo>
                  <a:pt x="2606" y="60840"/>
                </a:lnTo>
                <a:lnTo>
                  <a:pt x="9177" y="73049"/>
                </a:lnTo>
                <a:lnTo>
                  <a:pt x="19011" y="82649"/>
                </a:lnTo>
                <a:lnTo>
                  <a:pt x="31388" y="88931"/>
                </a:lnTo>
                <a:lnTo>
                  <a:pt x="45591" y="91183"/>
                </a:lnTo>
                <a:lnTo>
                  <a:pt x="46732" y="91169"/>
                </a:lnTo>
                <a:lnTo>
                  <a:pt x="45591" y="60788"/>
                </a:lnTo>
                <a:lnTo>
                  <a:pt x="88431" y="60788"/>
                </a:lnTo>
                <a:close/>
              </a:path>
              <a:path w="2182320" h="91183">
                <a:moveTo>
                  <a:pt x="2093728" y="60788"/>
                </a:moveTo>
                <a:lnTo>
                  <a:pt x="2093389" y="31368"/>
                </a:lnTo>
                <a:lnTo>
                  <a:pt x="2091137" y="45591"/>
                </a:lnTo>
                <a:lnTo>
                  <a:pt x="2093389" y="31368"/>
                </a:lnTo>
                <a:lnTo>
                  <a:pt x="2100300" y="73049"/>
                </a:lnTo>
                <a:lnTo>
                  <a:pt x="2136729" y="91183"/>
                </a:lnTo>
                <a:lnTo>
                  <a:pt x="2137867" y="91169"/>
                </a:lnTo>
                <a:lnTo>
                  <a:pt x="2136729" y="60788"/>
                </a:lnTo>
                <a:lnTo>
                  <a:pt x="2093883" y="30394"/>
                </a:lnTo>
                <a:lnTo>
                  <a:pt x="91183" y="45591"/>
                </a:lnTo>
                <a:lnTo>
                  <a:pt x="2091151" y="46734"/>
                </a:lnTo>
                <a:lnTo>
                  <a:pt x="2093728" y="6078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4863" y="0"/>
            <a:ext cx="2472891" cy="3136706"/>
          </a:xfrm>
          <a:custGeom>
            <a:avLst/>
            <a:gdLst/>
            <a:ahLst/>
            <a:cxnLst/>
            <a:rect l="l" t="t" r="r" b="b"/>
            <a:pathLst>
              <a:path w="2472891" h="3136706">
                <a:moveTo>
                  <a:pt x="2472891" y="0"/>
                </a:moveTo>
                <a:lnTo>
                  <a:pt x="4863" y="0"/>
                </a:lnTo>
                <a:lnTo>
                  <a:pt x="4863" y="3136706"/>
                </a:lnTo>
                <a:lnTo>
                  <a:pt x="2472891" y="3136706"/>
                </a:lnTo>
                <a:lnTo>
                  <a:pt x="2472891" y="0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672279" y="1898650"/>
            <a:ext cx="4849737" cy="81943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706321" y="1914455"/>
            <a:ext cx="2701458" cy="754997"/>
          </a:xfrm>
          <a:custGeom>
            <a:avLst/>
            <a:gdLst/>
            <a:ahLst/>
            <a:cxnLst/>
            <a:rect l="l" t="t" r="r" b="b"/>
            <a:pathLst>
              <a:path w="2701458" h="754997">
                <a:moveTo>
                  <a:pt x="0" y="754997"/>
                </a:moveTo>
                <a:lnTo>
                  <a:pt x="2701458" y="754997"/>
                </a:lnTo>
                <a:lnTo>
                  <a:pt x="2701458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5373737" y="1898650"/>
            <a:ext cx="2162868" cy="81943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407779" y="1914455"/>
            <a:ext cx="2098432" cy="754997"/>
          </a:xfrm>
          <a:custGeom>
            <a:avLst/>
            <a:gdLst/>
            <a:ahLst/>
            <a:cxnLst/>
            <a:rect l="l" t="t" r="r" b="b"/>
            <a:pathLst>
              <a:path w="2098432" h="754997">
                <a:moveTo>
                  <a:pt x="0" y="754997"/>
                </a:moveTo>
                <a:lnTo>
                  <a:pt x="2098432" y="754997"/>
                </a:lnTo>
                <a:lnTo>
                  <a:pt x="2098432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AEE99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30099" y="478307"/>
            <a:ext cx="1366716" cy="164737"/>
          </a:xfrm>
          <a:custGeom>
            <a:avLst/>
            <a:gdLst/>
            <a:ahLst/>
            <a:cxnLst/>
            <a:rect l="l" t="t" r="r" b="b"/>
            <a:pathLst>
              <a:path w="1366716" h="164737">
                <a:moveTo>
                  <a:pt x="241068" y="18743"/>
                </a:moveTo>
                <a:lnTo>
                  <a:pt x="327439" y="18743"/>
                </a:lnTo>
                <a:lnTo>
                  <a:pt x="327439" y="0"/>
                </a:lnTo>
                <a:lnTo>
                  <a:pt x="219994" y="0"/>
                </a:lnTo>
                <a:lnTo>
                  <a:pt x="219994" y="159266"/>
                </a:lnTo>
                <a:lnTo>
                  <a:pt x="241068" y="159266"/>
                </a:lnTo>
                <a:lnTo>
                  <a:pt x="241068" y="86826"/>
                </a:lnTo>
                <a:lnTo>
                  <a:pt x="315808" y="86826"/>
                </a:lnTo>
                <a:lnTo>
                  <a:pt x="315808" y="68083"/>
                </a:lnTo>
                <a:lnTo>
                  <a:pt x="241068" y="68083"/>
                </a:lnTo>
                <a:lnTo>
                  <a:pt x="241068" y="18743"/>
                </a:lnTo>
                <a:close/>
              </a:path>
              <a:path w="1366716" h="164737">
                <a:moveTo>
                  <a:pt x="386526" y="30698"/>
                </a:moveTo>
                <a:lnTo>
                  <a:pt x="389191" y="28280"/>
                </a:lnTo>
                <a:lnTo>
                  <a:pt x="399965" y="21044"/>
                </a:lnTo>
                <a:lnTo>
                  <a:pt x="411913" y="16729"/>
                </a:lnTo>
                <a:lnTo>
                  <a:pt x="425035" y="15298"/>
                </a:lnTo>
                <a:lnTo>
                  <a:pt x="429369" y="15452"/>
                </a:lnTo>
                <a:lnTo>
                  <a:pt x="441980" y="17882"/>
                </a:lnTo>
                <a:lnTo>
                  <a:pt x="453444" y="23302"/>
                </a:lnTo>
                <a:lnTo>
                  <a:pt x="465910" y="34503"/>
                </a:lnTo>
                <a:lnTo>
                  <a:pt x="472674" y="45794"/>
                </a:lnTo>
                <a:lnTo>
                  <a:pt x="475697" y="53816"/>
                </a:lnTo>
                <a:lnTo>
                  <a:pt x="478360" y="66104"/>
                </a:lnTo>
                <a:lnTo>
                  <a:pt x="479249" y="79734"/>
                </a:lnTo>
                <a:lnTo>
                  <a:pt x="478395" y="93427"/>
                </a:lnTo>
                <a:lnTo>
                  <a:pt x="475550" y="106483"/>
                </a:lnTo>
                <a:lnTo>
                  <a:pt x="470708" y="117724"/>
                </a:lnTo>
                <a:lnTo>
                  <a:pt x="463869" y="127150"/>
                </a:lnTo>
                <a:lnTo>
                  <a:pt x="460545" y="130480"/>
                </a:lnTo>
                <a:lnTo>
                  <a:pt x="450098" y="137917"/>
                </a:lnTo>
                <a:lnTo>
                  <a:pt x="438153" y="142379"/>
                </a:lnTo>
                <a:lnTo>
                  <a:pt x="424823" y="161901"/>
                </a:lnTo>
                <a:lnTo>
                  <a:pt x="439528" y="160611"/>
                </a:lnTo>
                <a:lnTo>
                  <a:pt x="451795" y="157348"/>
                </a:lnTo>
                <a:lnTo>
                  <a:pt x="463494" y="152073"/>
                </a:lnTo>
                <a:lnTo>
                  <a:pt x="475480" y="143698"/>
                </a:lnTo>
                <a:lnTo>
                  <a:pt x="484145" y="134367"/>
                </a:lnTo>
                <a:lnTo>
                  <a:pt x="491153" y="123198"/>
                </a:lnTo>
                <a:lnTo>
                  <a:pt x="493775" y="117613"/>
                </a:lnTo>
                <a:lnTo>
                  <a:pt x="497788" y="105837"/>
                </a:lnTo>
                <a:lnTo>
                  <a:pt x="500185" y="93240"/>
                </a:lnTo>
                <a:lnTo>
                  <a:pt x="500981" y="79836"/>
                </a:lnTo>
                <a:lnTo>
                  <a:pt x="500824" y="73746"/>
                </a:lnTo>
                <a:lnTo>
                  <a:pt x="499330" y="60678"/>
                </a:lnTo>
                <a:lnTo>
                  <a:pt x="496270" y="48452"/>
                </a:lnTo>
                <a:lnTo>
                  <a:pt x="491660" y="37081"/>
                </a:lnTo>
                <a:lnTo>
                  <a:pt x="483817" y="24482"/>
                </a:lnTo>
                <a:lnTo>
                  <a:pt x="475109" y="15237"/>
                </a:lnTo>
                <a:lnTo>
                  <a:pt x="464690" y="7699"/>
                </a:lnTo>
                <a:lnTo>
                  <a:pt x="450504" y="1150"/>
                </a:lnTo>
                <a:lnTo>
                  <a:pt x="438127" y="-1845"/>
                </a:lnTo>
                <a:lnTo>
                  <a:pt x="424924" y="-2836"/>
                </a:lnTo>
                <a:lnTo>
                  <a:pt x="415479" y="-2370"/>
                </a:lnTo>
                <a:lnTo>
                  <a:pt x="402398" y="41"/>
                </a:lnTo>
                <a:lnTo>
                  <a:pt x="390452" y="4503"/>
                </a:lnTo>
                <a:lnTo>
                  <a:pt x="379639" y="11009"/>
                </a:lnTo>
                <a:lnTo>
                  <a:pt x="371754" y="62810"/>
                </a:lnTo>
                <a:lnTo>
                  <a:pt x="374875" y="49811"/>
                </a:lnTo>
                <a:lnTo>
                  <a:pt x="379799" y="39105"/>
                </a:lnTo>
                <a:lnTo>
                  <a:pt x="386526" y="30698"/>
                </a:lnTo>
                <a:close/>
              </a:path>
              <a:path w="1366716" h="164737">
                <a:moveTo>
                  <a:pt x="438153" y="142379"/>
                </a:moveTo>
                <a:lnTo>
                  <a:pt x="424711" y="143867"/>
                </a:lnTo>
                <a:lnTo>
                  <a:pt x="420238" y="143711"/>
                </a:lnTo>
                <a:lnTo>
                  <a:pt x="407356" y="141257"/>
                </a:lnTo>
                <a:lnTo>
                  <a:pt x="395899" y="135810"/>
                </a:lnTo>
                <a:lnTo>
                  <a:pt x="385867" y="127352"/>
                </a:lnTo>
                <a:lnTo>
                  <a:pt x="380160" y="120029"/>
                </a:lnTo>
                <a:lnTo>
                  <a:pt x="374732" y="109069"/>
                </a:lnTo>
                <a:lnTo>
                  <a:pt x="371473" y="96385"/>
                </a:lnTo>
                <a:lnTo>
                  <a:pt x="370386" y="81963"/>
                </a:lnTo>
                <a:lnTo>
                  <a:pt x="370435" y="78093"/>
                </a:lnTo>
                <a:lnTo>
                  <a:pt x="371754" y="62810"/>
                </a:lnTo>
                <a:lnTo>
                  <a:pt x="379639" y="11009"/>
                </a:lnTo>
                <a:lnTo>
                  <a:pt x="369961" y="19553"/>
                </a:lnTo>
                <a:lnTo>
                  <a:pt x="361411" y="30604"/>
                </a:lnTo>
                <a:lnTo>
                  <a:pt x="355833" y="41439"/>
                </a:lnTo>
                <a:lnTo>
                  <a:pt x="351850" y="53556"/>
                </a:lnTo>
                <a:lnTo>
                  <a:pt x="349461" y="66962"/>
                </a:lnTo>
                <a:lnTo>
                  <a:pt x="348664" y="81659"/>
                </a:lnTo>
                <a:lnTo>
                  <a:pt x="348703" y="84379"/>
                </a:lnTo>
                <a:lnTo>
                  <a:pt x="349959" y="97152"/>
                </a:lnTo>
                <a:lnTo>
                  <a:pt x="352988" y="109490"/>
                </a:lnTo>
                <a:lnTo>
                  <a:pt x="357793" y="121375"/>
                </a:lnTo>
                <a:lnTo>
                  <a:pt x="365599" y="134080"/>
                </a:lnTo>
                <a:lnTo>
                  <a:pt x="374246" y="143387"/>
                </a:lnTo>
                <a:lnTo>
                  <a:pt x="384621" y="151060"/>
                </a:lnTo>
                <a:lnTo>
                  <a:pt x="399160" y="157896"/>
                </a:lnTo>
                <a:lnTo>
                  <a:pt x="411546" y="160905"/>
                </a:lnTo>
                <a:lnTo>
                  <a:pt x="424823" y="161901"/>
                </a:lnTo>
                <a:lnTo>
                  <a:pt x="438153" y="142379"/>
                </a:lnTo>
                <a:close/>
              </a:path>
              <a:path w="1366716" h="164737">
                <a:moveTo>
                  <a:pt x="623167" y="94729"/>
                </a:moveTo>
                <a:lnTo>
                  <a:pt x="620330" y="92095"/>
                </a:lnTo>
                <a:lnTo>
                  <a:pt x="616075" y="89460"/>
                </a:lnTo>
                <a:lnTo>
                  <a:pt x="610502" y="86725"/>
                </a:lnTo>
                <a:lnTo>
                  <a:pt x="623621" y="83983"/>
                </a:lnTo>
                <a:lnTo>
                  <a:pt x="635399" y="79006"/>
                </a:lnTo>
                <a:lnTo>
                  <a:pt x="644341" y="72034"/>
                </a:lnTo>
                <a:lnTo>
                  <a:pt x="647803" y="67887"/>
                </a:lnTo>
                <a:lnTo>
                  <a:pt x="653497" y="56564"/>
                </a:lnTo>
                <a:lnTo>
                  <a:pt x="655385" y="43464"/>
                </a:lnTo>
                <a:lnTo>
                  <a:pt x="655385" y="34649"/>
                </a:lnTo>
                <a:lnTo>
                  <a:pt x="653156" y="26645"/>
                </a:lnTo>
                <a:lnTo>
                  <a:pt x="648698" y="19452"/>
                </a:lnTo>
                <a:lnTo>
                  <a:pt x="644341" y="12157"/>
                </a:lnTo>
                <a:lnTo>
                  <a:pt x="638364" y="7092"/>
                </a:lnTo>
                <a:lnTo>
                  <a:pt x="631069" y="4255"/>
                </a:lnTo>
                <a:lnTo>
                  <a:pt x="625603" y="2567"/>
                </a:lnTo>
                <a:lnTo>
                  <a:pt x="613656" y="641"/>
                </a:lnTo>
                <a:lnTo>
                  <a:pt x="598648" y="0"/>
                </a:lnTo>
                <a:lnTo>
                  <a:pt x="528032" y="0"/>
                </a:lnTo>
                <a:lnTo>
                  <a:pt x="528032" y="159266"/>
                </a:lnTo>
                <a:lnTo>
                  <a:pt x="549105" y="159266"/>
                </a:lnTo>
                <a:lnTo>
                  <a:pt x="549105" y="88549"/>
                </a:lnTo>
                <a:lnTo>
                  <a:pt x="573522" y="88549"/>
                </a:lnTo>
                <a:lnTo>
                  <a:pt x="549105" y="70211"/>
                </a:lnTo>
                <a:lnTo>
                  <a:pt x="549105" y="17527"/>
                </a:lnTo>
                <a:lnTo>
                  <a:pt x="601431" y="17548"/>
                </a:lnTo>
                <a:lnTo>
                  <a:pt x="615522" y="19552"/>
                </a:lnTo>
                <a:lnTo>
                  <a:pt x="625396" y="24822"/>
                </a:lnTo>
                <a:lnTo>
                  <a:pt x="630867" y="29685"/>
                </a:lnTo>
                <a:lnTo>
                  <a:pt x="633602" y="35865"/>
                </a:lnTo>
                <a:lnTo>
                  <a:pt x="633602" y="48529"/>
                </a:lnTo>
                <a:lnTo>
                  <a:pt x="632184" y="53291"/>
                </a:lnTo>
                <a:lnTo>
                  <a:pt x="629347" y="57749"/>
                </a:lnTo>
                <a:lnTo>
                  <a:pt x="626611" y="62105"/>
                </a:lnTo>
                <a:lnTo>
                  <a:pt x="622457" y="65246"/>
                </a:lnTo>
                <a:lnTo>
                  <a:pt x="616986" y="67273"/>
                </a:lnTo>
                <a:lnTo>
                  <a:pt x="611617" y="69299"/>
                </a:lnTo>
                <a:lnTo>
                  <a:pt x="604018" y="70211"/>
                </a:lnTo>
                <a:lnTo>
                  <a:pt x="594393" y="70211"/>
                </a:lnTo>
                <a:lnTo>
                  <a:pt x="588517" y="90068"/>
                </a:lnTo>
                <a:lnTo>
                  <a:pt x="591759" y="91487"/>
                </a:lnTo>
                <a:lnTo>
                  <a:pt x="594900" y="93513"/>
                </a:lnTo>
                <a:lnTo>
                  <a:pt x="598041" y="95539"/>
                </a:lnTo>
                <a:lnTo>
                  <a:pt x="601587" y="99085"/>
                </a:lnTo>
                <a:lnTo>
                  <a:pt x="605639" y="104151"/>
                </a:lnTo>
                <a:lnTo>
                  <a:pt x="612781" y="113983"/>
                </a:lnTo>
                <a:lnTo>
                  <a:pt x="620836" y="126136"/>
                </a:lnTo>
                <a:lnTo>
                  <a:pt x="641910" y="159266"/>
                </a:lnTo>
                <a:lnTo>
                  <a:pt x="668353" y="159266"/>
                </a:lnTo>
                <a:lnTo>
                  <a:pt x="640694" y="115904"/>
                </a:lnTo>
                <a:lnTo>
                  <a:pt x="639440" y="113989"/>
                </a:lnTo>
                <a:lnTo>
                  <a:pt x="631528" y="103416"/>
                </a:lnTo>
                <a:lnTo>
                  <a:pt x="623167" y="94729"/>
                </a:lnTo>
                <a:close/>
              </a:path>
              <a:path w="1366716" h="164737">
                <a:moveTo>
                  <a:pt x="594393" y="70211"/>
                </a:moveTo>
                <a:lnTo>
                  <a:pt x="549105" y="70211"/>
                </a:lnTo>
                <a:lnTo>
                  <a:pt x="573522" y="88549"/>
                </a:lnTo>
                <a:lnTo>
                  <a:pt x="578993" y="88549"/>
                </a:lnTo>
                <a:lnTo>
                  <a:pt x="582945" y="88751"/>
                </a:lnTo>
                <a:lnTo>
                  <a:pt x="585275" y="89258"/>
                </a:lnTo>
                <a:lnTo>
                  <a:pt x="588517" y="90068"/>
                </a:lnTo>
                <a:lnTo>
                  <a:pt x="594393" y="70211"/>
                </a:lnTo>
                <a:close/>
              </a:path>
              <a:path w="1366716" h="164737">
                <a:moveTo>
                  <a:pt x="687502" y="159266"/>
                </a:moveTo>
                <a:lnTo>
                  <a:pt x="707866" y="159266"/>
                </a:lnTo>
                <a:lnTo>
                  <a:pt x="707866" y="23606"/>
                </a:lnTo>
                <a:lnTo>
                  <a:pt x="753964" y="159266"/>
                </a:lnTo>
                <a:lnTo>
                  <a:pt x="772910" y="159266"/>
                </a:lnTo>
                <a:lnTo>
                  <a:pt x="819211" y="25936"/>
                </a:lnTo>
                <a:lnTo>
                  <a:pt x="819211" y="159266"/>
                </a:lnTo>
                <a:lnTo>
                  <a:pt x="839575" y="159266"/>
                </a:lnTo>
                <a:lnTo>
                  <a:pt x="839575" y="0"/>
                </a:lnTo>
                <a:lnTo>
                  <a:pt x="811207" y="0"/>
                </a:lnTo>
                <a:lnTo>
                  <a:pt x="773011" y="110737"/>
                </a:lnTo>
                <a:lnTo>
                  <a:pt x="772385" y="112570"/>
                </a:lnTo>
                <a:lnTo>
                  <a:pt x="767819" y="126251"/>
                </a:lnTo>
                <a:lnTo>
                  <a:pt x="764602" y="136268"/>
                </a:lnTo>
                <a:lnTo>
                  <a:pt x="762981" y="131101"/>
                </a:lnTo>
                <a:lnTo>
                  <a:pt x="760448" y="123198"/>
                </a:lnTo>
                <a:lnTo>
                  <a:pt x="757003" y="112763"/>
                </a:lnTo>
                <a:lnTo>
                  <a:pt x="719314" y="0"/>
                </a:lnTo>
                <a:lnTo>
                  <a:pt x="687502" y="0"/>
                </a:lnTo>
                <a:lnTo>
                  <a:pt x="687502" y="159266"/>
                </a:lnTo>
                <a:close/>
              </a:path>
              <a:path w="1366716" h="164737">
                <a:moveTo>
                  <a:pt x="894488" y="140422"/>
                </a:moveTo>
                <a:lnTo>
                  <a:pt x="894488" y="86218"/>
                </a:lnTo>
                <a:lnTo>
                  <a:pt x="982632" y="86218"/>
                </a:lnTo>
                <a:lnTo>
                  <a:pt x="982632" y="67576"/>
                </a:lnTo>
                <a:lnTo>
                  <a:pt x="894488" y="67576"/>
                </a:lnTo>
                <a:lnTo>
                  <a:pt x="894488" y="18743"/>
                </a:lnTo>
                <a:lnTo>
                  <a:pt x="988609" y="18743"/>
                </a:lnTo>
                <a:lnTo>
                  <a:pt x="988609" y="0"/>
                </a:lnTo>
                <a:lnTo>
                  <a:pt x="873414" y="0"/>
                </a:lnTo>
                <a:lnTo>
                  <a:pt x="873414" y="159266"/>
                </a:lnTo>
                <a:lnTo>
                  <a:pt x="992256" y="159266"/>
                </a:lnTo>
                <a:lnTo>
                  <a:pt x="992256" y="140422"/>
                </a:lnTo>
                <a:lnTo>
                  <a:pt x="894488" y="140422"/>
                </a:lnTo>
                <a:close/>
              </a:path>
              <a:path w="1366716" h="164737">
                <a:moveTo>
                  <a:pt x="1183741" y="152073"/>
                </a:moveTo>
                <a:lnTo>
                  <a:pt x="1189010" y="148527"/>
                </a:lnTo>
                <a:lnTo>
                  <a:pt x="1194278" y="144981"/>
                </a:lnTo>
                <a:lnTo>
                  <a:pt x="1199141" y="140219"/>
                </a:lnTo>
                <a:lnTo>
                  <a:pt x="1203498" y="134039"/>
                </a:lnTo>
                <a:lnTo>
                  <a:pt x="1203629" y="133859"/>
                </a:lnTo>
                <a:lnTo>
                  <a:pt x="1209630" y="123578"/>
                </a:lnTo>
                <a:lnTo>
                  <a:pt x="1214440" y="110838"/>
                </a:lnTo>
                <a:lnTo>
                  <a:pt x="1216065" y="104610"/>
                </a:lnTo>
                <a:lnTo>
                  <a:pt x="1217974" y="92292"/>
                </a:lnTo>
                <a:lnTo>
                  <a:pt x="1218594" y="78721"/>
                </a:lnTo>
                <a:lnTo>
                  <a:pt x="1218593" y="78397"/>
                </a:lnTo>
                <a:lnTo>
                  <a:pt x="1217894" y="64847"/>
                </a:lnTo>
                <a:lnTo>
                  <a:pt x="1215841" y="52317"/>
                </a:lnTo>
                <a:lnTo>
                  <a:pt x="1212414" y="40829"/>
                </a:lnTo>
                <a:lnTo>
                  <a:pt x="1209187" y="33485"/>
                </a:lnTo>
                <a:lnTo>
                  <a:pt x="1202320" y="22711"/>
                </a:lnTo>
                <a:lnTo>
                  <a:pt x="1193569" y="13677"/>
                </a:lnTo>
                <a:lnTo>
                  <a:pt x="1182561" y="6519"/>
                </a:lnTo>
                <a:lnTo>
                  <a:pt x="1170165" y="2228"/>
                </a:lnTo>
                <a:lnTo>
                  <a:pt x="1156675" y="432"/>
                </a:lnTo>
                <a:lnTo>
                  <a:pt x="1141797" y="0"/>
                </a:lnTo>
                <a:lnTo>
                  <a:pt x="1086986" y="0"/>
                </a:lnTo>
                <a:lnTo>
                  <a:pt x="1086986" y="159266"/>
                </a:lnTo>
                <a:lnTo>
                  <a:pt x="1144431" y="159266"/>
                </a:lnTo>
                <a:lnTo>
                  <a:pt x="1152536" y="140422"/>
                </a:lnTo>
                <a:lnTo>
                  <a:pt x="1108059" y="140422"/>
                </a:lnTo>
                <a:lnTo>
                  <a:pt x="1108059" y="18743"/>
                </a:lnTo>
                <a:lnTo>
                  <a:pt x="1144245" y="18761"/>
                </a:lnTo>
                <a:lnTo>
                  <a:pt x="1158744" y="19692"/>
                </a:lnTo>
                <a:lnTo>
                  <a:pt x="1168747" y="21985"/>
                </a:lnTo>
                <a:lnTo>
                  <a:pt x="1180155" y="29309"/>
                </a:lnTo>
                <a:lnTo>
                  <a:pt x="1188706" y="40019"/>
                </a:lnTo>
                <a:lnTo>
                  <a:pt x="1193478" y="50908"/>
                </a:lnTo>
                <a:lnTo>
                  <a:pt x="1196054" y="63433"/>
                </a:lnTo>
                <a:lnTo>
                  <a:pt x="1196912" y="78417"/>
                </a:lnTo>
                <a:lnTo>
                  <a:pt x="1196775" y="84745"/>
                </a:lnTo>
                <a:lnTo>
                  <a:pt x="1195452" y="97810"/>
                </a:lnTo>
                <a:lnTo>
                  <a:pt x="1192758" y="109116"/>
                </a:lnTo>
                <a:lnTo>
                  <a:pt x="1189922" y="117525"/>
                </a:lnTo>
                <a:lnTo>
                  <a:pt x="1186072" y="124211"/>
                </a:lnTo>
                <a:lnTo>
                  <a:pt x="1181006" y="129277"/>
                </a:lnTo>
                <a:lnTo>
                  <a:pt x="1177460" y="132823"/>
                </a:lnTo>
                <a:lnTo>
                  <a:pt x="1172698" y="135559"/>
                </a:lnTo>
                <a:lnTo>
                  <a:pt x="1166721" y="137484"/>
                </a:lnTo>
                <a:lnTo>
                  <a:pt x="1160743" y="139409"/>
                </a:lnTo>
                <a:lnTo>
                  <a:pt x="1170064" y="156531"/>
                </a:lnTo>
                <a:lnTo>
                  <a:pt x="1177460" y="154707"/>
                </a:lnTo>
                <a:lnTo>
                  <a:pt x="1183741" y="152073"/>
                </a:lnTo>
                <a:close/>
              </a:path>
              <a:path w="1366716" h="164737">
                <a:moveTo>
                  <a:pt x="1144431" y="159266"/>
                </a:moveTo>
                <a:lnTo>
                  <a:pt x="1144854" y="159266"/>
                </a:lnTo>
                <a:lnTo>
                  <a:pt x="1158233" y="158562"/>
                </a:lnTo>
                <a:lnTo>
                  <a:pt x="1170064" y="156531"/>
                </a:lnTo>
                <a:lnTo>
                  <a:pt x="1160743" y="139409"/>
                </a:lnTo>
                <a:lnTo>
                  <a:pt x="1152536" y="140422"/>
                </a:lnTo>
                <a:lnTo>
                  <a:pt x="1144431" y="159266"/>
                </a:lnTo>
                <a:close/>
              </a:path>
              <a:path w="1366716" h="164737">
                <a:moveTo>
                  <a:pt x="1268947" y="140422"/>
                </a:moveTo>
                <a:lnTo>
                  <a:pt x="1268947" y="86218"/>
                </a:lnTo>
                <a:lnTo>
                  <a:pt x="1357091" y="86218"/>
                </a:lnTo>
                <a:lnTo>
                  <a:pt x="1357091" y="67576"/>
                </a:lnTo>
                <a:lnTo>
                  <a:pt x="1268947" y="67576"/>
                </a:lnTo>
                <a:lnTo>
                  <a:pt x="1268947" y="18743"/>
                </a:lnTo>
                <a:lnTo>
                  <a:pt x="1363069" y="18743"/>
                </a:lnTo>
                <a:lnTo>
                  <a:pt x="1363069" y="0"/>
                </a:lnTo>
                <a:lnTo>
                  <a:pt x="1247874" y="0"/>
                </a:lnTo>
                <a:lnTo>
                  <a:pt x="1247874" y="159266"/>
                </a:lnTo>
                <a:lnTo>
                  <a:pt x="1366716" y="159266"/>
                </a:lnTo>
                <a:lnTo>
                  <a:pt x="1366716" y="140422"/>
                </a:lnTo>
                <a:lnTo>
                  <a:pt x="1268947" y="140422"/>
                </a:lnTo>
                <a:close/>
              </a:path>
              <a:path w="1366716" h="164737">
                <a:moveTo>
                  <a:pt x="0" y="0"/>
                </a:moveTo>
                <a:lnTo>
                  <a:pt x="0" y="159266"/>
                </a:lnTo>
                <a:lnTo>
                  <a:pt x="21083" y="159266"/>
                </a:lnTo>
                <a:lnTo>
                  <a:pt x="21083" y="0"/>
                </a:lnTo>
                <a:lnTo>
                  <a:pt x="0" y="0"/>
                </a:lnTo>
                <a:close/>
              </a:path>
              <a:path w="1366716" h="164737">
                <a:moveTo>
                  <a:pt x="58205" y="159266"/>
                </a:moveTo>
                <a:lnTo>
                  <a:pt x="78417" y="159266"/>
                </a:lnTo>
                <a:lnTo>
                  <a:pt x="78417" y="34041"/>
                </a:lnTo>
                <a:lnTo>
                  <a:pt x="162063" y="159266"/>
                </a:lnTo>
                <a:lnTo>
                  <a:pt x="183683" y="159266"/>
                </a:lnTo>
                <a:lnTo>
                  <a:pt x="183683" y="0"/>
                </a:lnTo>
                <a:lnTo>
                  <a:pt x="163471" y="0"/>
                </a:lnTo>
                <a:lnTo>
                  <a:pt x="163471" y="125022"/>
                </a:lnTo>
                <a:lnTo>
                  <a:pt x="79825" y="0"/>
                </a:lnTo>
                <a:lnTo>
                  <a:pt x="58205" y="0"/>
                </a:lnTo>
                <a:lnTo>
                  <a:pt x="58205" y="159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31720" y="773639"/>
            <a:ext cx="1195271" cy="288240"/>
          </a:xfrm>
          <a:custGeom>
            <a:avLst/>
            <a:gdLst/>
            <a:ahLst/>
            <a:cxnLst/>
            <a:rect l="l" t="t" r="r" b="b"/>
            <a:pathLst>
              <a:path w="1195271" h="288240">
                <a:moveTo>
                  <a:pt x="1186384" y="206744"/>
                </a:moveTo>
                <a:lnTo>
                  <a:pt x="1181357" y="195514"/>
                </a:lnTo>
                <a:lnTo>
                  <a:pt x="1177441" y="183440"/>
                </a:lnTo>
                <a:lnTo>
                  <a:pt x="1174640" y="170522"/>
                </a:lnTo>
                <a:lnTo>
                  <a:pt x="1172956" y="156757"/>
                </a:lnTo>
                <a:lnTo>
                  <a:pt x="1173914" y="248525"/>
                </a:lnTo>
                <a:lnTo>
                  <a:pt x="1175881" y="250625"/>
                </a:lnTo>
                <a:lnTo>
                  <a:pt x="1185224" y="259432"/>
                </a:lnTo>
                <a:lnTo>
                  <a:pt x="1195271" y="267069"/>
                </a:lnTo>
                <a:lnTo>
                  <a:pt x="1192518" y="217133"/>
                </a:lnTo>
                <a:lnTo>
                  <a:pt x="1186384" y="206744"/>
                </a:lnTo>
                <a:close/>
              </a:path>
              <a:path w="1195271" h="288240">
                <a:moveTo>
                  <a:pt x="1172394" y="142144"/>
                </a:moveTo>
                <a:lnTo>
                  <a:pt x="1172978" y="127420"/>
                </a:lnTo>
                <a:lnTo>
                  <a:pt x="1174696" y="113719"/>
                </a:lnTo>
                <a:lnTo>
                  <a:pt x="1177548" y="100842"/>
                </a:lnTo>
                <a:lnTo>
                  <a:pt x="1181532" y="88788"/>
                </a:lnTo>
                <a:lnTo>
                  <a:pt x="1186645" y="77556"/>
                </a:lnTo>
                <a:lnTo>
                  <a:pt x="1192887" y="67142"/>
                </a:lnTo>
                <a:lnTo>
                  <a:pt x="1200256" y="57546"/>
                </a:lnTo>
                <a:lnTo>
                  <a:pt x="1212099" y="45948"/>
                </a:lnTo>
                <a:lnTo>
                  <a:pt x="1222525" y="38525"/>
                </a:lnTo>
                <a:lnTo>
                  <a:pt x="1233803" y="32751"/>
                </a:lnTo>
                <a:lnTo>
                  <a:pt x="1245938" y="28627"/>
                </a:lnTo>
                <a:lnTo>
                  <a:pt x="1258934" y="26153"/>
                </a:lnTo>
                <a:lnTo>
                  <a:pt x="1272797" y="25328"/>
                </a:lnTo>
                <a:lnTo>
                  <a:pt x="1275204" y="25350"/>
                </a:lnTo>
                <a:lnTo>
                  <a:pt x="1289410" y="26420"/>
                </a:lnTo>
                <a:lnTo>
                  <a:pt x="1302575" y="29104"/>
                </a:lnTo>
                <a:lnTo>
                  <a:pt x="1314700" y="33399"/>
                </a:lnTo>
                <a:lnTo>
                  <a:pt x="1325784" y="39303"/>
                </a:lnTo>
                <a:lnTo>
                  <a:pt x="1335828" y="46812"/>
                </a:lnTo>
                <a:lnTo>
                  <a:pt x="1344832" y="55925"/>
                </a:lnTo>
                <a:lnTo>
                  <a:pt x="1352459" y="66352"/>
                </a:lnTo>
                <a:lnTo>
                  <a:pt x="1358077" y="76580"/>
                </a:lnTo>
                <a:lnTo>
                  <a:pt x="1362678" y="87806"/>
                </a:lnTo>
                <a:lnTo>
                  <a:pt x="1366260" y="100033"/>
                </a:lnTo>
                <a:lnTo>
                  <a:pt x="1368820" y="113264"/>
                </a:lnTo>
                <a:lnTo>
                  <a:pt x="1370357" y="127503"/>
                </a:lnTo>
                <a:lnTo>
                  <a:pt x="1370870" y="142752"/>
                </a:lnTo>
                <a:lnTo>
                  <a:pt x="1370869" y="143285"/>
                </a:lnTo>
                <a:lnTo>
                  <a:pt x="1370291" y="158321"/>
                </a:lnTo>
                <a:lnTo>
                  <a:pt x="1368630" y="172383"/>
                </a:lnTo>
                <a:lnTo>
                  <a:pt x="1365885" y="185467"/>
                </a:lnTo>
                <a:lnTo>
                  <a:pt x="1362053" y="197570"/>
                </a:lnTo>
                <a:lnTo>
                  <a:pt x="1357133" y="208689"/>
                </a:lnTo>
                <a:lnTo>
                  <a:pt x="1351123" y="218819"/>
                </a:lnTo>
                <a:lnTo>
                  <a:pt x="1344021" y="227958"/>
                </a:lnTo>
                <a:lnTo>
                  <a:pt x="1332340" y="239003"/>
                </a:lnTo>
                <a:lnTo>
                  <a:pt x="1321978" y="245969"/>
                </a:lnTo>
                <a:lnTo>
                  <a:pt x="1310609" y="251387"/>
                </a:lnTo>
                <a:lnTo>
                  <a:pt x="1298235" y="255256"/>
                </a:lnTo>
                <a:lnTo>
                  <a:pt x="1284854" y="257578"/>
                </a:lnTo>
                <a:lnTo>
                  <a:pt x="1270467" y="258352"/>
                </a:lnTo>
                <a:lnTo>
                  <a:pt x="1268706" y="258339"/>
                </a:lnTo>
                <a:lnTo>
                  <a:pt x="1254967" y="257278"/>
                </a:lnTo>
                <a:lnTo>
                  <a:pt x="1242116" y="254514"/>
                </a:lnTo>
                <a:lnTo>
                  <a:pt x="1230151" y="250048"/>
                </a:lnTo>
                <a:lnTo>
                  <a:pt x="1219070" y="243880"/>
                </a:lnTo>
                <a:lnTo>
                  <a:pt x="1208869" y="236010"/>
                </a:lnTo>
                <a:lnTo>
                  <a:pt x="1199547" y="226438"/>
                </a:lnTo>
                <a:lnTo>
                  <a:pt x="1192518" y="217133"/>
                </a:lnTo>
                <a:lnTo>
                  <a:pt x="1195271" y="267069"/>
                </a:lnTo>
                <a:lnTo>
                  <a:pt x="1206025" y="273533"/>
                </a:lnTo>
                <a:lnTo>
                  <a:pt x="1217487" y="278825"/>
                </a:lnTo>
                <a:lnTo>
                  <a:pt x="1229660" y="282942"/>
                </a:lnTo>
                <a:lnTo>
                  <a:pt x="1242546" y="285885"/>
                </a:lnTo>
                <a:lnTo>
                  <a:pt x="1256148" y="287651"/>
                </a:lnTo>
                <a:lnTo>
                  <a:pt x="1270467" y="288240"/>
                </a:lnTo>
                <a:lnTo>
                  <a:pt x="1275998" y="288157"/>
                </a:lnTo>
                <a:lnTo>
                  <a:pt x="1290101" y="287146"/>
                </a:lnTo>
                <a:lnTo>
                  <a:pt x="1303495" y="284984"/>
                </a:lnTo>
                <a:lnTo>
                  <a:pt x="1316178" y="281673"/>
                </a:lnTo>
                <a:lnTo>
                  <a:pt x="1328151" y="277213"/>
                </a:lnTo>
                <a:lnTo>
                  <a:pt x="1339415" y="271607"/>
                </a:lnTo>
                <a:lnTo>
                  <a:pt x="1349968" y="264855"/>
                </a:lnTo>
                <a:lnTo>
                  <a:pt x="1359812" y="256958"/>
                </a:lnTo>
                <a:lnTo>
                  <a:pt x="1368945" y="247917"/>
                </a:lnTo>
                <a:lnTo>
                  <a:pt x="1377374" y="237652"/>
                </a:lnTo>
                <a:lnTo>
                  <a:pt x="1384018" y="227680"/>
                </a:lnTo>
                <a:lnTo>
                  <a:pt x="1389776" y="217004"/>
                </a:lnTo>
                <a:lnTo>
                  <a:pt x="1394649" y="205626"/>
                </a:lnTo>
                <a:lnTo>
                  <a:pt x="1398635" y="193545"/>
                </a:lnTo>
                <a:lnTo>
                  <a:pt x="1401736" y="180761"/>
                </a:lnTo>
                <a:lnTo>
                  <a:pt x="1403950" y="167275"/>
                </a:lnTo>
                <a:lnTo>
                  <a:pt x="1405279" y="153085"/>
                </a:lnTo>
                <a:lnTo>
                  <a:pt x="1405722" y="138193"/>
                </a:lnTo>
                <a:lnTo>
                  <a:pt x="1405539" y="129193"/>
                </a:lnTo>
                <a:lnTo>
                  <a:pt x="1404460" y="115107"/>
                </a:lnTo>
                <a:lnTo>
                  <a:pt x="1402413" y="101677"/>
                </a:lnTo>
                <a:lnTo>
                  <a:pt x="1399398" y="88901"/>
                </a:lnTo>
                <a:lnTo>
                  <a:pt x="1395413" y="76781"/>
                </a:lnTo>
                <a:lnTo>
                  <a:pt x="1390457" y="65316"/>
                </a:lnTo>
                <a:lnTo>
                  <a:pt x="1384529" y="54506"/>
                </a:lnTo>
                <a:lnTo>
                  <a:pt x="1377629" y="44351"/>
                </a:lnTo>
                <a:lnTo>
                  <a:pt x="1369755" y="34852"/>
                </a:lnTo>
                <a:lnTo>
                  <a:pt x="1359842" y="25032"/>
                </a:lnTo>
                <a:lnTo>
                  <a:pt x="1349855" y="17120"/>
                </a:lnTo>
                <a:lnTo>
                  <a:pt x="1339167" y="10429"/>
                </a:lnTo>
                <a:lnTo>
                  <a:pt x="1327779" y="4957"/>
                </a:lnTo>
                <a:lnTo>
                  <a:pt x="1315692" y="703"/>
                </a:lnTo>
                <a:lnTo>
                  <a:pt x="1302904" y="-2333"/>
                </a:lnTo>
                <a:lnTo>
                  <a:pt x="1289416" y="-4154"/>
                </a:lnTo>
                <a:lnTo>
                  <a:pt x="1275229" y="-4761"/>
                </a:lnTo>
                <a:lnTo>
                  <a:pt x="1267198" y="-4595"/>
                </a:lnTo>
                <a:lnTo>
                  <a:pt x="1253063" y="-3428"/>
                </a:lnTo>
                <a:lnTo>
                  <a:pt x="1239660" y="-1146"/>
                </a:lnTo>
                <a:lnTo>
                  <a:pt x="1226989" y="2250"/>
                </a:lnTo>
                <a:lnTo>
                  <a:pt x="1215051" y="6763"/>
                </a:lnTo>
                <a:lnTo>
                  <a:pt x="1203846" y="12391"/>
                </a:lnTo>
                <a:lnTo>
                  <a:pt x="1193372" y="19134"/>
                </a:lnTo>
                <a:lnTo>
                  <a:pt x="1183632" y="26993"/>
                </a:lnTo>
                <a:lnTo>
                  <a:pt x="1174623" y="35966"/>
                </a:lnTo>
                <a:lnTo>
                  <a:pt x="1166382" y="45976"/>
                </a:lnTo>
                <a:lnTo>
                  <a:pt x="1159633" y="56012"/>
                </a:lnTo>
                <a:lnTo>
                  <a:pt x="1153790" y="66720"/>
                </a:lnTo>
                <a:lnTo>
                  <a:pt x="1148849" y="78100"/>
                </a:lnTo>
                <a:lnTo>
                  <a:pt x="1144811" y="90152"/>
                </a:lnTo>
                <a:lnTo>
                  <a:pt x="1141672" y="102876"/>
                </a:lnTo>
                <a:lnTo>
                  <a:pt x="1139433" y="116273"/>
                </a:lnTo>
                <a:lnTo>
                  <a:pt x="1138090" y="130341"/>
                </a:lnTo>
                <a:lnTo>
                  <a:pt x="1137643" y="145082"/>
                </a:lnTo>
                <a:lnTo>
                  <a:pt x="1137837" y="154268"/>
                </a:lnTo>
                <a:lnTo>
                  <a:pt x="1138936" y="168294"/>
                </a:lnTo>
                <a:lnTo>
                  <a:pt x="1141007" y="181677"/>
                </a:lnTo>
                <a:lnTo>
                  <a:pt x="1144053" y="194418"/>
                </a:lnTo>
                <a:lnTo>
                  <a:pt x="1148072" y="206518"/>
                </a:lnTo>
                <a:lnTo>
                  <a:pt x="1153067" y="217978"/>
                </a:lnTo>
                <a:lnTo>
                  <a:pt x="1159039" y="228798"/>
                </a:lnTo>
                <a:lnTo>
                  <a:pt x="1165987" y="238980"/>
                </a:lnTo>
                <a:lnTo>
                  <a:pt x="1173914" y="248525"/>
                </a:lnTo>
                <a:lnTo>
                  <a:pt x="1172956" y="156757"/>
                </a:lnTo>
                <a:lnTo>
                  <a:pt x="1172394" y="142144"/>
                </a:lnTo>
                <a:close/>
              </a:path>
              <a:path w="1195271" h="288240">
                <a:moveTo>
                  <a:pt x="273438" y="283478"/>
                </a:moveTo>
                <a:lnTo>
                  <a:pt x="310013" y="283478"/>
                </a:lnTo>
                <a:lnTo>
                  <a:pt x="414975" y="0"/>
                </a:lnTo>
                <a:lnTo>
                  <a:pt x="379201" y="0"/>
                </a:lnTo>
                <a:lnTo>
                  <a:pt x="299142" y="224412"/>
                </a:lnTo>
                <a:lnTo>
                  <a:pt x="298823" y="225290"/>
                </a:lnTo>
                <a:lnTo>
                  <a:pt x="294931" y="237958"/>
                </a:lnTo>
                <a:lnTo>
                  <a:pt x="292617" y="249842"/>
                </a:lnTo>
                <a:lnTo>
                  <a:pt x="291784" y="249541"/>
                </a:lnTo>
                <a:lnTo>
                  <a:pt x="289373" y="236360"/>
                </a:lnTo>
                <a:lnTo>
                  <a:pt x="286092" y="224817"/>
                </a:lnTo>
                <a:lnTo>
                  <a:pt x="207614" y="0"/>
                </a:lnTo>
                <a:lnTo>
                  <a:pt x="170644" y="0"/>
                </a:lnTo>
                <a:lnTo>
                  <a:pt x="273438" y="283478"/>
                </a:lnTo>
                <a:close/>
              </a:path>
              <a:path w="1195271" h="288240">
                <a:moveTo>
                  <a:pt x="33210" y="253489"/>
                </a:moveTo>
                <a:lnTo>
                  <a:pt x="33210" y="154201"/>
                </a:lnTo>
                <a:lnTo>
                  <a:pt x="135609" y="154201"/>
                </a:lnTo>
                <a:lnTo>
                  <a:pt x="135609" y="124313"/>
                </a:lnTo>
                <a:lnTo>
                  <a:pt x="33210" y="124313"/>
                </a:lnTo>
                <a:lnTo>
                  <a:pt x="33210" y="30090"/>
                </a:lnTo>
                <a:lnTo>
                  <a:pt x="143907" y="30090"/>
                </a:lnTo>
                <a:lnTo>
                  <a:pt x="143907" y="0"/>
                </a:lnTo>
                <a:lnTo>
                  <a:pt x="0" y="0"/>
                </a:lnTo>
                <a:lnTo>
                  <a:pt x="0" y="283478"/>
                </a:lnTo>
                <a:lnTo>
                  <a:pt x="150239" y="283478"/>
                </a:lnTo>
                <a:lnTo>
                  <a:pt x="150239" y="253489"/>
                </a:lnTo>
                <a:lnTo>
                  <a:pt x="33210" y="253489"/>
                </a:lnTo>
                <a:close/>
              </a:path>
              <a:path w="1195271" h="288240">
                <a:moveTo>
                  <a:pt x="489127" y="253489"/>
                </a:moveTo>
                <a:lnTo>
                  <a:pt x="489127" y="154201"/>
                </a:lnTo>
                <a:lnTo>
                  <a:pt x="591556" y="154201"/>
                </a:lnTo>
                <a:lnTo>
                  <a:pt x="591556" y="124313"/>
                </a:lnTo>
                <a:lnTo>
                  <a:pt x="489127" y="124313"/>
                </a:lnTo>
                <a:lnTo>
                  <a:pt x="489127" y="30090"/>
                </a:lnTo>
                <a:lnTo>
                  <a:pt x="599864" y="30090"/>
                </a:lnTo>
                <a:lnTo>
                  <a:pt x="599864" y="0"/>
                </a:lnTo>
                <a:lnTo>
                  <a:pt x="455916" y="0"/>
                </a:lnTo>
                <a:lnTo>
                  <a:pt x="455916" y="283478"/>
                </a:lnTo>
                <a:lnTo>
                  <a:pt x="606146" y="283478"/>
                </a:lnTo>
                <a:lnTo>
                  <a:pt x="606146" y="253489"/>
                </a:lnTo>
                <a:lnTo>
                  <a:pt x="489127" y="253489"/>
                </a:lnTo>
                <a:close/>
              </a:path>
              <a:path w="1195271" h="288240">
                <a:moveTo>
                  <a:pt x="855768" y="220156"/>
                </a:moveTo>
                <a:lnTo>
                  <a:pt x="856399" y="232375"/>
                </a:lnTo>
                <a:lnTo>
                  <a:pt x="857406" y="241433"/>
                </a:lnTo>
                <a:lnTo>
                  <a:pt x="856697" y="241433"/>
                </a:lnTo>
                <a:lnTo>
                  <a:pt x="854975" y="237988"/>
                </a:lnTo>
                <a:lnTo>
                  <a:pt x="851125" y="231605"/>
                </a:lnTo>
                <a:lnTo>
                  <a:pt x="845147" y="222386"/>
                </a:lnTo>
                <a:lnTo>
                  <a:pt x="703307" y="0"/>
                </a:lnTo>
                <a:lnTo>
                  <a:pt x="660147" y="0"/>
                </a:lnTo>
                <a:lnTo>
                  <a:pt x="660147" y="283478"/>
                </a:lnTo>
                <a:lnTo>
                  <a:pt x="693378" y="283478"/>
                </a:lnTo>
                <a:lnTo>
                  <a:pt x="693377" y="77292"/>
                </a:lnTo>
                <a:lnTo>
                  <a:pt x="693188" y="60357"/>
                </a:lnTo>
                <a:lnTo>
                  <a:pt x="692655" y="47838"/>
                </a:lnTo>
                <a:lnTo>
                  <a:pt x="691757" y="39715"/>
                </a:lnTo>
                <a:lnTo>
                  <a:pt x="692973" y="39715"/>
                </a:lnTo>
                <a:lnTo>
                  <a:pt x="695303" y="45895"/>
                </a:lnTo>
                <a:lnTo>
                  <a:pt x="698342" y="51873"/>
                </a:lnTo>
                <a:lnTo>
                  <a:pt x="702091" y="57546"/>
                </a:lnTo>
                <a:lnTo>
                  <a:pt x="847984" y="283478"/>
                </a:lnTo>
                <a:lnTo>
                  <a:pt x="888713" y="283478"/>
                </a:lnTo>
                <a:lnTo>
                  <a:pt x="888713" y="0"/>
                </a:lnTo>
                <a:lnTo>
                  <a:pt x="855481" y="0"/>
                </a:lnTo>
                <a:lnTo>
                  <a:pt x="855496" y="204758"/>
                </a:lnTo>
                <a:lnTo>
                  <a:pt x="855768" y="220156"/>
                </a:lnTo>
                <a:close/>
              </a:path>
              <a:path w="1195271" h="288240">
                <a:moveTo>
                  <a:pt x="1015458" y="283478"/>
                </a:moveTo>
                <a:lnTo>
                  <a:pt x="1048689" y="283478"/>
                </a:lnTo>
                <a:lnTo>
                  <a:pt x="1048689" y="30090"/>
                </a:lnTo>
                <a:lnTo>
                  <a:pt x="1130551" y="30090"/>
                </a:lnTo>
                <a:lnTo>
                  <a:pt x="1130551" y="0"/>
                </a:lnTo>
                <a:lnTo>
                  <a:pt x="933798" y="0"/>
                </a:lnTo>
                <a:lnTo>
                  <a:pt x="933798" y="30090"/>
                </a:lnTo>
                <a:lnTo>
                  <a:pt x="1015458" y="30090"/>
                </a:lnTo>
                <a:lnTo>
                  <a:pt x="1015458" y="283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835193" y="2048190"/>
            <a:ext cx="888733" cy="5057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215136" y="3194050"/>
            <a:ext cx="2001538" cy="471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735"/>
              </a:lnSpc>
              <a:spcBef>
                <a:spcPts val="86"/>
              </a:spcBef>
            </a:pPr>
            <a:r>
              <a:rPr sz="1600" b="1" spc="0" dirty="0">
                <a:solidFill>
                  <a:srgbClr val="FFFFFF"/>
                </a:solidFill>
                <a:latin typeface="Arial"/>
                <a:cs typeface="Arial"/>
              </a:rPr>
              <a:t>¿Cómo se</a:t>
            </a:r>
            <a:r>
              <a:rPr sz="1600" b="1" spc="-2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FFFF"/>
                </a:solidFill>
                <a:latin typeface="Arial"/>
                <a:cs typeface="Arial"/>
              </a:rPr>
              <a:t>comporta</a:t>
            </a:r>
            <a:endParaRPr sz="1600" b="1" dirty="0">
              <a:latin typeface="Arial"/>
              <a:cs typeface="Arial"/>
            </a:endParaRPr>
          </a:p>
          <a:p>
            <a:pPr marL="465004" marR="480528" algn="ctr">
              <a:lnSpc>
                <a:spcPct val="95825"/>
              </a:lnSpc>
            </a:pPr>
            <a:r>
              <a:rPr sz="1600" b="1" spc="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1600" b="1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-14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b="1" spc="0" dirty="0">
                <a:solidFill>
                  <a:srgbClr val="FFFFFF"/>
                </a:solidFill>
                <a:latin typeface="Arial"/>
                <a:cs typeface="Arial"/>
              </a:rPr>
              <a:t>ento?</a:t>
            </a:r>
            <a:endParaRPr sz="1600" b="1" dirty="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44621" y="4911584"/>
            <a:ext cx="2187052" cy="11780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055"/>
              </a:lnSpc>
              <a:spcBef>
                <a:spcPts val="102"/>
              </a:spcBef>
            </a:pPr>
            <a:r>
              <a:rPr sz="1900" b="1" spc="-144" dirty="0">
                <a:latin typeface="Arial"/>
                <a:cs typeface="Arial"/>
              </a:rPr>
              <a:t>T</a:t>
            </a:r>
            <a:r>
              <a:rPr sz="1900" b="1" spc="0" dirty="0">
                <a:latin typeface="Arial"/>
                <a:cs typeface="Arial"/>
              </a:rPr>
              <a:t>asa</a:t>
            </a:r>
            <a:r>
              <a:rPr sz="1900" b="1" spc="9" dirty="0">
                <a:latin typeface="Arial"/>
                <a:cs typeface="Arial"/>
              </a:rPr>
              <a:t> </a:t>
            </a:r>
            <a:r>
              <a:rPr sz="1900" b="1" spc="0" dirty="0">
                <a:latin typeface="Arial"/>
                <a:cs typeface="Arial"/>
              </a:rPr>
              <a:t>de incidencia</a:t>
            </a:r>
            <a:endParaRPr sz="1900" dirty="0">
              <a:latin typeface="Arial"/>
              <a:cs typeface="Arial"/>
            </a:endParaRPr>
          </a:p>
          <a:p>
            <a:pPr marL="666519" marR="646559" algn="ctr">
              <a:lnSpc>
                <a:spcPct val="95825"/>
              </a:lnSpc>
              <a:spcBef>
                <a:spcPts val="272"/>
              </a:spcBef>
            </a:pPr>
            <a:endParaRPr sz="3150" dirty="0">
              <a:latin typeface="Arial"/>
              <a:cs typeface="Arial"/>
            </a:endParaRPr>
          </a:p>
          <a:p>
            <a:pPr marL="468726" marR="449435" indent="0" algn="ctr">
              <a:lnSpc>
                <a:spcPts val="1264"/>
              </a:lnSpc>
              <a:spcBef>
                <a:spcPts val="540"/>
              </a:spcBef>
            </a:pPr>
            <a:r>
              <a:rPr sz="1100" b="1" spc="-4" dirty="0">
                <a:latin typeface="Arial"/>
                <a:cs typeface="Arial"/>
              </a:rPr>
              <a:t>C</a:t>
            </a:r>
            <a:r>
              <a:rPr sz="1100" b="1" spc="0" dirty="0">
                <a:latin typeface="Arial"/>
                <a:cs typeface="Arial"/>
              </a:rPr>
              <a:t>as</a:t>
            </a:r>
            <a:r>
              <a:rPr sz="1100" b="1" spc="-4" dirty="0">
                <a:latin typeface="Arial"/>
                <a:cs typeface="Arial"/>
              </a:rPr>
              <a:t>o</a:t>
            </a:r>
            <a:r>
              <a:rPr sz="1100" b="1" spc="0" dirty="0">
                <a:latin typeface="Arial"/>
                <a:cs typeface="Arial"/>
              </a:rPr>
              <a:t>s</a:t>
            </a:r>
            <a:r>
              <a:rPr sz="1100" b="1" spc="22" dirty="0">
                <a:latin typeface="Arial"/>
                <a:cs typeface="Arial"/>
              </a:rPr>
              <a:t> </a:t>
            </a:r>
            <a:r>
              <a:rPr sz="1100" b="1" spc="-4" dirty="0">
                <a:latin typeface="Arial"/>
                <a:cs typeface="Arial"/>
              </a:rPr>
              <a:t>po</a:t>
            </a:r>
            <a:r>
              <a:rPr sz="1100" b="1" spc="0" dirty="0">
                <a:latin typeface="Arial"/>
                <a:cs typeface="Arial"/>
              </a:rPr>
              <a:t>r</a:t>
            </a:r>
            <a:r>
              <a:rPr sz="1100" b="1" spc="22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100.000 </a:t>
            </a:r>
            <a:r>
              <a:rPr sz="1100" b="1" spc="-4" dirty="0">
                <a:latin typeface="Arial"/>
                <a:cs typeface="Arial"/>
              </a:rPr>
              <a:t>h</a:t>
            </a:r>
            <a:r>
              <a:rPr sz="1100" b="1" spc="0" dirty="0">
                <a:latin typeface="Arial"/>
                <a:cs typeface="Arial"/>
              </a:rPr>
              <a:t>a</a:t>
            </a:r>
            <a:r>
              <a:rPr sz="1100" b="1" spc="-4" dirty="0">
                <a:latin typeface="Arial"/>
                <a:cs typeface="Arial"/>
              </a:rPr>
              <a:t>b</a:t>
            </a:r>
            <a:r>
              <a:rPr sz="1100" b="1" spc="4" dirty="0">
                <a:latin typeface="Arial"/>
                <a:cs typeface="Arial"/>
              </a:rPr>
              <a:t>i</a:t>
            </a:r>
            <a:r>
              <a:rPr sz="1100" b="1" spc="0" dirty="0">
                <a:latin typeface="Arial"/>
                <a:cs typeface="Arial"/>
              </a:rPr>
              <a:t>ta</a:t>
            </a:r>
            <a:r>
              <a:rPr sz="1100" b="1" spc="-4" dirty="0">
                <a:latin typeface="Arial"/>
                <a:cs typeface="Arial"/>
              </a:rPr>
              <a:t>n</a:t>
            </a:r>
            <a:r>
              <a:rPr sz="1100" b="1" spc="0" dirty="0">
                <a:latin typeface="Arial"/>
                <a:cs typeface="Arial"/>
              </a:rPr>
              <a:t>tes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769549" y="2889250"/>
            <a:ext cx="5067939" cy="146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075"/>
              </a:lnSpc>
              <a:spcBef>
                <a:spcPts val="53"/>
              </a:spcBef>
            </a:pPr>
            <a:r>
              <a:rPr lang="es-ES" sz="1050" b="1" spc="0" dirty="0">
                <a:solidFill>
                  <a:srgbClr val="404040"/>
                </a:solidFill>
                <a:latin typeface="Arial"/>
                <a:cs typeface="Arial"/>
              </a:rPr>
              <a:t>Comportamiento notificación de ETA</a:t>
            </a:r>
            <a:r>
              <a:rPr sz="1050" b="1" spc="0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050" b="1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s-ES" sz="1050" b="1" spc="-9" dirty="0">
                <a:solidFill>
                  <a:srgbClr val="404040"/>
                </a:solidFill>
                <a:latin typeface="Arial"/>
                <a:cs typeface="Arial"/>
              </a:rPr>
              <a:t>Cartagena, </a:t>
            </a:r>
            <a:r>
              <a:rPr sz="1050" b="1" spc="4" dirty="0">
                <a:solidFill>
                  <a:srgbClr val="404040"/>
                </a:solidFill>
                <a:latin typeface="Arial"/>
                <a:cs typeface="Arial"/>
              </a:rPr>
              <a:t>20</a:t>
            </a:r>
            <a:r>
              <a:rPr lang="es-ES" sz="1050" b="1" spc="4" dirty="0">
                <a:solidFill>
                  <a:srgbClr val="404040"/>
                </a:solidFill>
                <a:latin typeface="Arial"/>
                <a:cs typeface="Arial"/>
              </a:rPr>
              <a:t>22</a:t>
            </a:r>
            <a:r>
              <a:rPr lang="es-CO" sz="1050" b="1" spc="4" dirty="0">
                <a:solidFill>
                  <a:srgbClr val="404040"/>
                </a:solidFill>
                <a:latin typeface="Arial"/>
                <a:cs typeface="Arial"/>
              </a:rPr>
              <a:t> - 2024</a:t>
            </a:r>
            <a:endParaRPr sz="1050" b="1" dirty="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-6350" y="6337755"/>
            <a:ext cx="4355944" cy="471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735"/>
              </a:lnSpc>
              <a:spcBef>
                <a:spcPts val="86"/>
              </a:spcBef>
            </a:pPr>
            <a:r>
              <a:rPr lang="es-ES" sz="1600" b="1" spc="-9" dirty="0">
                <a:solidFill>
                  <a:srgbClr val="404040"/>
                </a:solidFill>
                <a:latin typeface="Arial"/>
                <a:cs typeface="Arial"/>
              </a:rPr>
              <a:t>Casos de ETA, por UPGD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108451" y="6318250"/>
            <a:ext cx="3791672" cy="277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735"/>
              </a:lnSpc>
              <a:spcBef>
                <a:spcPts val="86"/>
              </a:spcBef>
            </a:pPr>
            <a:r>
              <a:rPr sz="1600" b="1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s-ES" sz="1600" b="1" spc="0" dirty="0">
                <a:solidFill>
                  <a:srgbClr val="FFFFFF"/>
                </a:solidFill>
                <a:latin typeface="Arial"/>
                <a:cs typeface="Arial"/>
              </a:rPr>
              <a:t>asos por EAPB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-11742" y="9560700"/>
            <a:ext cx="7900123" cy="3389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375"/>
              </a:lnSpc>
              <a:spcBef>
                <a:spcPts val="118"/>
              </a:spcBef>
            </a:pPr>
            <a:r>
              <a:rPr lang="es-CO" sz="1600" spc="0" dirty="0">
                <a:solidFill>
                  <a:srgbClr val="FFFFFF"/>
                </a:solidFill>
                <a:latin typeface="Arial"/>
                <a:cs typeface="Arial"/>
              </a:rPr>
              <a:t>Compo</a:t>
            </a:r>
            <a:r>
              <a:rPr lang="es-CO" sz="1600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s-CO" sz="1600" spc="0" dirty="0">
                <a:solidFill>
                  <a:srgbClr val="FFFFFF"/>
                </a:solidFill>
                <a:latin typeface="Arial"/>
                <a:cs typeface="Arial"/>
              </a:rPr>
              <a:t>tami</a:t>
            </a:r>
            <a:r>
              <a:rPr lang="es-CO" sz="16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CO" sz="1600" spc="0" dirty="0">
                <a:solidFill>
                  <a:srgbClr val="FFFFFF"/>
                </a:solidFill>
                <a:latin typeface="Arial"/>
                <a:cs typeface="Arial"/>
              </a:rPr>
              <a:t>nto </a:t>
            </a:r>
            <a:r>
              <a:rPr lang="es-CO" sz="1600" b="1" i="1" spc="0" dirty="0">
                <a:solidFill>
                  <a:srgbClr val="FFFFFF"/>
                </a:solidFill>
                <a:latin typeface="Arial"/>
                <a:cs typeface="Arial"/>
              </a:rPr>
              <a:t>Variables de interés</a:t>
            </a:r>
            <a:r>
              <a:rPr lang="es-CO" sz="1600" b="1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31850" y="10818164"/>
            <a:ext cx="622548" cy="167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H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o</a:t>
            </a: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bres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60650" y="10815226"/>
            <a:ext cx="551994" cy="167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ujeres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487673" y="10799224"/>
            <a:ext cx="1220977" cy="167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Per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enen</a:t>
            </a: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ia</a:t>
            </a:r>
            <a:r>
              <a:rPr sz="1100" spc="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é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ni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613614" y="10816954"/>
            <a:ext cx="695236" cy="167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lang="es-ES" sz="1100" dirty="0">
                <a:solidFill>
                  <a:srgbClr val="404040"/>
                </a:solidFill>
                <a:latin typeface="Arial"/>
                <a:cs typeface="Arial"/>
              </a:rPr>
              <a:t>Migrantes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07779" y="1914455"/>
            <a:ext cx="2098432" cy="7549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8"/>
              </a:spcBef>
            </a:pPr>
            <a:endParaRPr sz="650" dirty="0"/>
          </a:p>
          <a:p>
            <a:pPr marL="249741">
              <a:lnSpc>
                <a:spcPct val="95825"/>
              </a:lnSpc>
              <a:spcBef>
                <a:spcPts val="1000"/>
              </a:spcBef>
            </a:pP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No</a:t>
            </a:r>
            <a:r>
              <a:rPr sz="2200" spc="47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de</a:t>
            </a:r>
            <a:r>
              <a:rPr sz="2200" spc="49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c</a:t>
            </a:r>
            <a:r>
              <a:rPr sz="2200" b="1" spc="10" dirty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sos</a:t>
            </a:r>
            <a:endParaRPr sz="2200" dirty="0">
              <a:latin typeface="Arial"/>
              <a:cs typeface="Arial"/>
            </a:endParaRPr>
          </a:p>
        </p:txBody>
      </p:sp>
      <p:graphicFrame>
        <p:nvGraphicFramePr>
          <p:cNvPr id="182" name="Objeto 1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314782"/>
              </p:ext>
            </p:extLst>
          </p:nvPr>
        </p:nvGraphicFramePr>
        <p:xfrm>
          <a:off x="3763963" y="1989138"/>
          <a:ext cx="15716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3" imgW="1571444" imgH="647797" progId="Excel.SheetMacroEnabled.12">
                  <p:link updateAutomatic="1"/>
                </p:oleObj>
              </mc:Choice>
              <mc:Fallback>
                <p:oleObj name="Macro-Enabled Worksheet" r:id="rId13" imgW="1571444" imgH="647797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63963" y="1989138"/>
                        <a:ext cx="1571625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" name="object 384"/>
          <p:cNvSpPr/>
          <p:nvPr/>
        </p:nvSpPr>
        <p:spPr>
          <a:xfrm>
            <a:off x="353791" y="1195109"/>
            <a:ext cx="1728835" cy="17033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385"/>
          <p:cNvSpPr/>
          <p:nvPr/>
        </p:nvSpPr>
        <p:spPr>
          <a:xfrm>
            <a:off x="391480" y="1214561"/>
            <a:ext cx="1657105" cy="1631573"/>
          </a:xfrm>
          <a:custGeom>
            <a:avLst/>
            <a:gdLst/>
            <a:ahLst/>
            <a:cxnLst/>
            <a:rect l="l" t="t" r="r" b="b"/>
            <a:pathLst>
              <a:path w="1657105" h="1631573">
                <a:moveTo>
                  <a:pt x="0" y="815786"/>
                </a:moveTo>
                <a:lnTo>
                  <a:pt x="2746" y="882694"/>
                </a:lnTo>
                <a:lnTo>
                  <a:pt x="10844" y="948111"/>
                </a:lnTo>
                <a:lnTo>
                  <a:pt x="24079" y="1011829"/>
                </a:lnTo>
                <a:lnTo>
                  <a:pt x="42240" y="1073638"/>
                </a:lnTo>
                <a:lnTo>
                  <a:pt x="65111" y="1133328"/>
                </a:lnTo>
                <a:lnTo>
                  <a:pt x="92481" y="1190687"/>
                </a:lnTo>
                <a:lnTo>
                  <a:pt x="124135" y="1245508"/>
                </a:lnTo>
                <a:lnTo>
                  <a:pt x="159862" y="1297580"/>
                </a:lnTo>
                <a:lnTo>
                  <a:pt x="199446" y="1346692"/>
                </a:lnTo>
                <a:lnTo>
                  <a:pt x="242676" y="1392635"/>
                </a:lnTo>
                <a:lnTo>
                  <a:pt x="289338" y="1435199"/>
                </a:lnTo>
                <a:lnTo>
                  <a:pt x="339219" y="1474174"/>
                </a:lnTo>
                <a:lnTo>
                  <a:pt x="392105" y="1509350"/>
                </a:lnTo>
                <a:lnTo>
                  <a:pt x="447784" y="1540517"/>
                </a:lnTo>
                <a:lnTo>
                  <a:pt x="506041" y="1567465"/>
                </a:lnTo>
                <a:lnTo>
                  <a:pt x="566665" y="1589984"/>
                </a:lnTo>
                <a:lnTo>
                  <a:pt x="629441" y="1607864"/>
                </a:lnTo>
                <a:lnTo>
                  <a:pt x="694156" y="1620896"/>
                </a:lnTo>
                <a:lnTo>
                  <a:pt x="760598" y="1628869"/>
                </a:lnTo>
                <a:lnTo>
                  <a:pt x="828552" y="1631573"/>
                </a:lnTo>
                <a:lnTo>
                  <a:pt x="896512" y="1628869"/>
                </a:lnTo>
                <a:lnTo>
                  <a:pt x="962958" y="1620896"/>
                </a:lnTo>
                <a:lnTo>
                  <a:pt x="1027676" y="1607864"/>
                </a:lnTo>
                <a:lnTo>
                  <a:pt x="1090455" y="1589984"/>
                </a:lnTo>
                <a:lnTo>
                  <a:pt x="1151080" y="1567465"/>
                </a:lnTo>
                <a:lnTo>
                  <a:pt x="1209338" y="1540517"/>
                </a:lnTo>
                <a:lnTo>
                  <a:pt x="1265017" y="1509350"/>
                </a:lnTo>
                <a:lnTo>
                  <a:pt x="1317903" y="1474174"/>
                </a:lnTo>
                <a:lnTo>
                  <a:pt x="1367782" y="1435199"/>
                </a:lnTo>
                <a:lnTo>
                  <a:pt x="1414443" y="1392635"/>
                </a:lnTo>
                <a:lnTo>
                  <a:pt x="1457671" y="1346692"/>
                </a:lnTo>
                <a:lnTo>
                  <a:pt x="1497254" y="1297580"/>
                </a:lnTo>
                <a:lnTo>
                  <a:pt x="1532978" y="1245508"/>
                </a:lnTo>
                <a:lnTo>
                  <a:pt x="1564631" y="1190687"/>
                </a:lnTo>
                <a:lnTo>
                  <a:pt x="1591999" y="1133328"/>
                </a:lnTo>
                <a:lnTo>
                  <a:pt x="1614868" y="1073638"/>
                </a:lnTo>
                <a:lnTo>
                  <a:pt x="1633027" y="1011829"/>
                </a:lnTo>
                <a:lnTo>
                  <a:pt x="1646261" y="948111"/>
                </a:lnTo>
                <a:lnTo>
                  <a:pt x="1654358" y="882694"/>
                </a:lnTo>
                <a:lnTo>
                  <a:pt x="1657105" y="815786"/>
                </a:lnTo>
                <a:lnTo>
                  <a:pt x="1654358" y="748879"/>
                </a:lnTo>
                <a:lnTo>
                  <a:pt x="1646261" y="683461"/>
                </a:lnTo>
                <a:lnTo>
                  <a:pt x="1633027" y="619743"/>
                </a:lnTo>
                <a:lnTo>
                  <a:pt x="1614868" y="557934"/>
                </a:lnTo>
                <a:lnTo>
                  <a:pt x="1591999" y="498245"/>
                </a:lnTo>
                <a:lnTo>
                  <a:pt x="1564631" y="440885"/>
                </a:lnTo>
                <a:lnTo>
                  <a:pt x="1532978" y="386065"/>
                </a:lnTo>
                <a:lnTo>
                  <a:pt x="1497254" y="333993"/>
                </a:lnTo>
                <a:lnTo>
                  <a:pt x="1457671" y="284881"/>
                </a:lnTo>
                <a:lnTo>
                  <a:pt x="1414443" y="238938"/>
                </a:lnTo>
                <a:lnTo>
                  <a:pt x="1367782" y="196374"/>
                </a:lnTo>
                <a:lnTo>
                  <a:pt x="1317903" y="157399"/>
                </a:lnTo>
                <a:lnTo>
                  <a:pt x="1265017" y="122223"/>
                </a:lnTo>
                <a:lnTo>
                  <a:pt x="1209338" y="91056"/>
                </a:lnTo>
                <a:lnTo>
                  <a:pt x="1151080" y="64108"/>
                </a:lnTo>
                <a:lnTo>
                  <a:pt x="1090455" y="41589"/>
                </a:lnTo>
                <a:lnTo>
                  <a:pt x="1027676" y="23708"/>
                </a:lnTo>
                <a:lnTo>
                  <a:pt x="962958" y="10677"/>
                </a:lnTo>
                <a:lnTo>
                  <a:pt x="896512" y="2704"/>
                </a:lnTo>
                <a:lnTo>
                  <a:pt x="828552" y="0"/>
                </a:lnTo>
                <a:lnTo>
                  <a:pt x="760598" y="2704"/>
                </a:lnTo>
                <a:lnTo>
                  <a:pt x="694156" y="10677"/>
                </a:lnTo>
                <a:lnTo>
                  <a:pt x="629441" y="23708"/>
                </a:lnTo>
                <a:lnTo>
                  <a:pt x="566665" y="41589"/>
                </a:lnTo>
                <a:lnTo>
                  <a:pt x="506041" y="64108"/>
                </a:lnTo>
                <a:lnTo>
                  <a:pt x="447784" y="91056"/>
                </a:lnTo>
                <a:lnTo>
                  <a:pt x="392105" y="122223"/>
                </a:lnTo>
                <a:lnTo>
                  <a:pt x="339219" y="157399"/>
                </a:lnTo>
                <a:lnTo>
                  <a:pt x="289338" y="196374"/>
                </a:lnTo>
                <a:lnTo>
                  <a:pt x="242676" y="238938"/>
                </a:lnTo>
                <a:lnTo>
                  <a:pt x="199446" y="284881"/>
                </a:lnTo>
                <a:lnTo>
                  <a:pt x="159862" y="333993"/>
                </a:lnTo>
                <a:lnTo>
                  <a:pt x="124135" y="386065"/>
                </a:lnTo>
                <a:lnTo>
                  <a:pt x="92481" y="440885"/>
                </a:lnTo>
                <a:lnTo>
                  <a:pt x="65111" y="498245"/>
                </a:lnTo>
                <a:lnTo>
                  <a:pt x="42240" y="557934"/>
                </a:lnTo>
                <a:lnTo>
                  <a:pt x="24079" y="619743"/>
                </a:lnTo>
                <a:lnTo>
                  <a:pt x="10844" y="683461"/>
                </a:lnTo>
                <a:lnTo>
                  <a:pt x="2746" y="748879"/>
                </a:lnTo>
                <a:lnTo>
                  <a:pt x="0" y="815786"/>
                </a:lnTo>
                <a:close/>
              </a:path>
            </a:pathLst>
          </a:custGeom>
          <a:solidFill>
            <a:srgbClr val="DE09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386"/>
          <p:cNvSpPr/>
          <p:nvPr/>
        </p:nvSpPr>
        <p:spPr>
          <a:xfrm>
            <a:off x="391480" y="1214561"/>
            <a:ext cx="1657105" cy="1631573"/>
          </a:xfrm>
          <a:custGeom>
            <a:avLst/>
            <a:gdLst/>
            <a:ahLst/>
            <a:cxnLst/>
            <a:rect l="l" t="t" r="r" b="b"/>
            <a:pathLst>
              <a:path w="1657105" h="1631573">
                <a:moveTo>
                  <a:pt x="0" y="815786"/>
                </a:moveTo>
                <a:lnTo>
                  <a:pt x="2746" y="748879"/>
                </a:lnTo>
                <a:lnTo>
                  <a:pt x="10844" y="683461"/>
                </a:lnTo>
                <a:lnTo>
                  <a:pt x="24079" y="619743"/>
                </a:lnTo>
                <a:lnTo>
                  <a:pt x="42240" y="557934"/>
                </a:lnTo>
                <a:lnTo>
                  <a:pt x="65111" y="498245"/>
                </a:lnTo>
                <a:lnTo>
                  <a:pt x="92481" y="440885"/>
                </a:lnTo>
                <a:lnTo>
                  <a:pt x="124135" y="386065"/>
                </a:lnTo>
                <a:lnTo>
                  <a:pt x="159862" y="333993"/>
                </a:lnTo>
                <a:lnTo>
                  <a:pt x="199446" y="284881"/>
                </a:lnTo>
                <a:lnTo>
                  <a:pt x="242676" y="238938"/>
                </a:lnTo>
                <a:lnTo>
                  <a:pt x="289338" y="196374"/>
                </a:lnTo>
                <a:lnTo>
                  <a:pt x="339219" y="157399"/>
                </a:lnTo>
                <a:lnTo>
                  <a:pt x="392105" y="122223"/>
                </a:lnTo>
                <a:lnTo>
                  <a:pt x="447784" y="91056"/>
                </a:lnTo>
                <a:lnTo>
                  <a:pt x="506041" y="64108"/>
                </a:lnTo>
                <a:lnTo>
                  <a:pt x="566665" y="41589"/>
                </a:lnTo>
                <a:lnTo>
                  <a:pt x="629441" y="23708"/>
                </a:lnTo>
                <a:lnTo>
                  <a:pt x="694156" y="10677"/>
                </a:lnTo>
                <a:lnTo>
                  <a:pt x="760598" y="2704"/>
                </a:lnTo>
                <a:lnTo>
                  <a:pt x="828552" y="0"/>
                </a:lnTo>
                <a:lnTo>
                  <a:pt x="896512" y="2704"/>
                </a:lnTo>
                <a:lnTo>
                  <a:pt x="962958" y="10677"/>
                </a:lnTo>
                <a:lnTo>
                  <a:pt x="1027676" y="23708"/>
                </a:lnTo>
                <a:lnTo>
                  <a:pt x="1090455" y="41589"/>
                </a:lnTo>
                <a:lnTo>
                  <a:pt x="1151080" y="64108"/>
                </a:lnTo>
                <a:lnTo>
                  <a:pt x="1209338" y="91056"/>
                </a:lnTo>
                <a:lnTo>
                  <a:pt x="1265017" y="122223"/>
                </a:lnTo>
                <a:lnTo>
                  <a:pt x="1317903" y="157399"/>
                </a:lnTo>
                <a:lnTo>
                  <a:pt x="1367782" y="196374"/>
                </a:lnTo>
                <a:lnTo>
                  <a:pt x="1414443" y="238938"/>
                </a:lnTo>
                <a:lnTo>
                  <a:pt x="1457671" y="284881"/>
                </a:lnTo>
                <a:lnTo>
                  <a:pt x="1497254" y="333993"/>
                </a:lnTo>
                <a:lnTo>
                  <a:pt x="1532978" y="386065"/>
                </a:lnTo>
                <a:lnTo>
                  <a:pt x="1564631" y="440885"/>
                </a:lnTo>
                <a:lnTo>
                  <a:pt x="1591999" y="498245"/>
                </a:lnTo>
                <a:lnTo>
                  <a:pt x="1614868" y="557934"/>
                </a:lnTo>
                <a:lnTo>
                  <a:pt x="1633027" y="619743"/>
                </a:lnTo>
                <a:lnTo>
                  <a:pt x="1646261" y="683461"/>
                </a:lnTo>
                <a:lnTo>
                  <a:pt x="1654358" y="748879"/>
                </a:lnTo>
                <a:lnTo>
                  <a:pt x="1657105" y="815786"/>
                </a:lnTo>
                <a:lnTo>
                  <a:pt x="1654358" y="882694"/>
                </a:lnTo>
                <a:lnTo>
                  <a:pt x="1646261" y="948111"/>
                </a:lnTo>
                <a:lnTo>
                  <a:pt x="1633027" y="1011829"/>
                </a:lnTo>
                <a:lnTo>
                  <a:pt x="1614868" y="1073638"/>
                </a:lnTo>
                <a:lnTo>
                  <a:pt x="1591999" y="1133328"/>
                </a:lnTo>
                <a:lnTo>
                  <a:pt x="1564631" y="1190687"/>
                </a:lnTo>
                <a:lnTo>
                  <a:pt x="1532978" y="1245508"/>
                </a:lnTo>
                <a:lnTo>
                  <a:pt x="1497254" y="1297580"/>
                </a:lnTo>
                <a:lnTo>
                  <a:pt x="1457671" y="1346692"/>
                </a:lnTo>
                <a:lnTo>
                  <a:pt x="1414443" y="1392635"/>
                </a:lnTo>
                <a:lnTo>
                  <a:pt x="1367782" y="1435199"/>
                </a:lnTo>
                <a:lnTo>
                  <a:pt x="1317903" y="1474174"/>
                </a:lnTo>
                <a:lnTo>
                  <a:pt x="1265017" y="1509350"/>
                </a:lnTo>
                <a:lnTo>
                  <a:pt x="1209338" y="1540517"/>
                </a:lnTo>
                <a:lnTo>
                  <a:pt x="1151080" y="1567465"/>
                </a:lnTo>
                <a:lnTo>
                  <a:pt x="1090455" y="1589984"/>
                </a:lnTo>
                <a:lnTo>
                  <a:pt x="1027676" y="1607864"/>
                </a:lnTo>
                <a:lnTo>
                  <a:pt x="962958" y="1620896"/>
                </a:lnTo>
                <a:lnTo>
                  <a:pt x="896512" y="1628869"/>
                </a:lnTo>
                <a:lnTo>
                  <a:pt x="828552" y="1631573"/>
                </a:lnTo>
                <a:lnTo>
                  <a:pt x="760598" y="1628869"/>
                </a:lnTo>
                <a:lnTo>
                  <a:pt x="694156" y="1620896"/>
                </a:lnTo>
                <a:lnTo>
                  <a:pt x="629441" y="1607864"/>
                </a:lnTo>
                <a:lnTo>
                  <a:pt x="566665" y="1589984"/>
                </a:lnTo>
                <a:lnTo>
                  <a:pt x="506041" y="1567465"/>
                </a:lnTo>
                <a:lnTo>
                  <a:pt x="447784" y="1540517"/>
                </a:lnTo>
                <a:lnTo>
                  <a:pt x="392105" y="1509350"/>
                </a:lnTo>
                <a:lnTo>
                  <a:pt x="339219" y="1474174"/>
                </a:lnTo>
                <a:lnTo>
                  <a:pt x="289338" y="1435199"/>
                </a:lnTo>
                <a:lnTo>
                  <a:pt x="242676" y="1392635"/>
                </a:lnTo>
                <a:lnTo>
                  <a:pt x="199446" y="1346692"/>
                </a:lnTo>
                <a:lnTo>
                  <a:pt x="159862" y="1297580"/>
                </a:lnTo>
                <a:lnTo>
                  <a:pt x="124135" y="1245508"/>
                </a:lnTo>
                <a:lnTo>
                  <a:pt x="92481" y="1190687"/>
                </a:lnTo>
                <a:lnTo>
                  <a:pt x="65111" y="1133328"/>
                </a:lnTo>
                <a:lnTo>
                  <a:pt x="42240" y="1073638"/>
                </a:lnTo>
                <a:lnTo>
                  <a:pt x="24079" y="1011829"/>
                </a:lnTo>
                <a:lnTo>
                  <a:pt x="10844" y="948111"/>
                </a:lnTo>
                <a:lnTo>
                  <a:pt x="2746" y="882694"/>
                </a:lnTo>
                <a:lnTo>
                  <a:pt x="0" y="815786"/>
                </a:lnTo>
                <a:close/>
              </a:path>
            </a:pathLst>
          </a:custGeom>
          <a:ln w="7598">
            <a:solidFill>
              <a:srgbClr val="DE09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387"/>
          <p:cNvSpPr/>
          <p:nvPr/>
        </p:nvSpPr>
        <p:spPr>
          <a:xfrm>
            <a:off x="461995" y="1285077"/>
            <a:ext cx="1516074" cy="149175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48" name="Objeto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217855"/>
              </p:ext>
            </p:extLst>
          </p:nvPr>
        </p:nvGraphicFramePr>
        <p:xfrm>
          <a:off x="823913" y="3813175"/>
          <a:ext cx="15716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7" imgW="1571444" imgH="533206" progId="Excel.SheetMacroEnabled.12">
                  <p:link updateAutomatic="1"/>
                </p:oleObj>
              </mc:Choice>
              <mc:Fallback>
                <p:oleObj name="Macro-Enabled Worksheet" r:id="rId17" imgW="1571444" imgH="53320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23913" y="3813175"/>
                        <a:ext cx="15716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to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862651"/>
              </p:ext>
            </p:extLst>
          </p:nvPr>
        </p:nvGraphicFramePr>
        <p:xfrm>
          <a:off x="452438" y="5165725"/>
          <a:ext cx="15716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9" imgW="1571444" imgH="533206" progId="Excel.SheetMacroEnabled.12">
                  <p:link updateAutomatic="1"/>
                </p:oleObj>
              </mc:Choice>
              <mc:Fallback>
                <p:oleObj name="Macro-Enabled Worksheet" r:id="rId19" imgW="1571444" imgH="53320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52438" y="5165725"/>
                        <a:ext cx="15716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" name="object 113"/>
          <p:cNvSpPr/>
          <p:nvPr/>
        </p:nvSpPr>
        <p:spPr>
          <a:xfrm>
            <a:off x="737185" y="11975097"/>
            <a:ext cx="789175" cy="72534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39"/>
          <p:cNvSpPr txBox="1"/>
          <p:nvPr/>
        </p:nvSpPr>
        <p:spPr>
          <a:xfrm>
            <a:off x="529639" y="12776638"/>
            <a:ext cx="1292811" cy="167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f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ilia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ión</a:t>
            </a:r>
            <a:r>
              <a:rPr sz="1100" spc="3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al</a:t>
            </a:r>
            <a:r>
              <a:rPr sz="1100" spc="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SGSSS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95" name="object 38"/>
          <p:cNvSpPr txBox="1"/>
          <p:nvPr/>
        </p:nvSpPr>
        <p:spPr>
          <a:xfrm>
            <a:off x="2127250" y="12776638"/>
            <a:ext cx="1644650" cy="1988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240"/>
              </a:lnSpc>
              <a:spcBef>
                <a:spcPts val="62"/>
              </a:spcBef>
            </a:pPr>
            <a:r>
              <a:rPr lang="es-ES" sz="1100" spc="0" dirty="0">
                <a:solidFill>
                  <a:srgbClr val="404040"/>
                </a:solidFill>
                <a:latin typeface="Arial"/>
                <a:cs typeface="Arial"/>
              </a:rPr>
              <a:t>Estrato socioeconómico 2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05" name="object 68"/>
          <p:cNvSpPr txBox="1"/>
          <p:nvPr/>
        </p:nvSpPr>
        <p:spPr>
          <a:xfrm>
            <a:off x="6237586" y="12777842"/>
            <a:ext cx="1265993" cy="1633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240"/>
              </a:lnSpc>
              <a:spcBef>
                <a:spcPts val="62"/>
              </a:spcBef>
            </a:pPr>
            <a:r>
              <a:rPr lang="es-ES" sz="1100" spc="-4" dirty="0">
                <a:solidFill>
                  <a:srgbClr val="404040"/>
                </a:solidFill>
                <a:latin typeface="Arial"/>
                <a:cs typeface="Arial"/>
              </a:rPr>
              <a:t>Área urbana</a:t>
            </a:r>
          </a:p>
        </p:txBody>
      </p:sp>
      <p:sp>
        <p:nvSpPr>
          <p:cNvPr id="207" name="object 91"/>
          <p:cNvSpPr/>
          <p:nvPr/>
        </p:nvSpPr>
        <p:spPr>
          <a:xfrm>
            <a:off x="568550" y="12973725"/>
            <a:ext cx="1148909" cy="564913"/>
          </a:xfrm>
          <a:custGeom>
            <a:avLst/>
            <a:gdLst/>
            <a:ahLst/>
            <a:cxnLst/>
            <a:rect l="l" t="t" r="r" b="b"/>
            <a:pathLst>
              <a:path w="1148909" h="516705">
                <a:moveTo>
                  <a:pt x="0" y="516705"/>
                </a:moveTo>
                <a:lnTo>
                  <a:pt x="1148909" y="516705"/>
                </a:lnTo>
                <a:lnTo>
                  <a:pt x="1148909" y="0"/>
                </a:lnTo>
                <a:lnTo>
                  <a:pt x="0" y="0"/>
                </a:lnTo>
                <a:lnTo>
                  <a:pt x="0" y="516705"/>
                </a:lnTo>
                <a:close/>
              </a:path>
            </a:pathLst>
          </a:custGeom>
          <a:solidFill>
            <a:srgbClr val="79D457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s-ES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Contributivo</a:t>
            </a:r>
            <a:endParaRPr sz="12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91"/>
          <p:cNvSpPr/>
          <p:nvPr/>
        </p:nvSpPr>
        <p:spPr>
          <a:xfrm>
            <a:off x="2374119" y="12968825"/>
            <a:ext cx="1148909" cy="564913"/>
          </a:xfrm>
          <a:custGeom>
            <a:avLst/>
            <a:gdLst/>
            <a:ahLst/>
            <a:cxnLst/>
            <a:rect l="l" t="t" r="r" b="b"/>
            <a:pathLst>
              <a:path w="1148909" h="516705">
                <a:moveTo>
                  <a:pt x="0" y="516705"/>
                </a:moveTo>
                <a:lnTo>
                  <a:pt x="1148909" y="516705"/>
                </a:lnTo>
                <a:lnTo>
                  <a:pt x="1148909" y="0"/>
                </a:lnTo>
                <a:lnTo>
                  <a:pt x="0" y="0"/>
                </a:lnTo>
                <a:lnTo>
                  <a:pt x="0" y="516705"/>
                </a:lnTo>
                <a:close/>
              </a:path>
            </a:pathLst>
          </a:custGeom>
          <a:solidFill>
            <a:srgbClr val="F97624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sz="12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91"/>
          <p:cNvSpPr/>
          <p:nvPr/>
        </p:nvSpPr>
        <p:spPr>
          <a:xfrm>
            <a:off x="6312752" y="12974847"/>
            <a:ext cx="1148909" cy="564913"/>
          </a:xfrm>
          <a:custGeom>
            <a:avLst/>
            <a:gdLst/>
            <a:ahLst/>
            <a:cxnLst/>
            <a:rect l="l" t="t" r="r" b="b"/>
            <a:pathLst>
              <a:path w="1148909" h="516705">
                <a:moveTo>
                  <a:pt x="0" y="516705"/>
                </a:moveTo>
                <a:lnTo>
                  <a:pt x="1148909" y="516705"/>
                </a:lnTo>
                <a:lnTo>
                  <a:pt x="1148909" y="0"/>
                </a:lnTo>
                <a:lnTo>
                  <a:pt x="0" y="0"/>
                </a:lnTo>
                <a:lnTo>
                  <a:pt x="0" y="516705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70" name="Objeto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729861"/>
              </p:ext>
            </p:extLst>
          </p:nvPr>
        </p:nvGraphicFramePr>
        <p:xfrm>
          <a:off x="342900" y="11120438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2" imgW="1571444" imgH="361954" progId="Excel.SheetMacroEnabled.12">
                  <p:link updateAutomatic="1"/>
                </p:oleObj>
              </mc:Choice>
              <mc:Fallback>
                <p:oleObj name="Macro-Enabled Worksheet" r:id="rId22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42900" y="11120438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to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807907"/>
              </p:ext>
            </p:extLst>
          </p:nvPr>
        </p:nvGraphicFramePr>
        <p:xfrm>
          <a:off x="381000" y="11536363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4" imgW="1409752" imgH="361954" progId="Excel.SheetMacroEnabled.12">
                  <p:link updateAutomatic="1"/>
                </p:oleObj>
              </mc:Choice>
              <mc:Fallback>
                <p:oleObj name="Macro-Enabled Worksheet" r:id="rId24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81000" y="11536363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to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145231"/>
              </p:ext>
            </p:extLst>
          </p:nvPr>
        </p:nvGraphicFramePr>
        <p:xfrm>
          <a:off x="2159000" y="11531600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6" imgW="1409752" imgH="361954" progId="Excel.SheetMacroEnabled.12">
                  <p:link updateAutomatic="1"/>
                </p:oleObj>
              </mc:Choice>
              <mc:Fallback>
                <p:oleObj name="Macro-Enabled Worksheet" r:id="rId26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159000" y="11531600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to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885147"/>
              </p:ext>
            </p:extLst>
          </p:nvPr>
        </p:nvGraphicFramePr>
        <p:xfrm>
          <a:off x="414338" y="13482638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8" imgW="1409752" imgH="361954" progId="Excel.SheetMacroEnabled.12">
                  <p:link updateAutomatic="1"/>
                </p:oleObj>
              </mc:Choice>
              <mc:Fallback>
                <p:oleObj name="Macro-Enabled Worksheet" r:id="rId28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14338" y="13482638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to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76603"/>
              </p:ext>
            </p:extLst>
          </p:nvPr>
        </p:nvGraphicFramePr>
        <p:xfrm>
          <a:off x="2171700" y="13484225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0" imgW="1409752" imgH="361954" progId="Excel.SheetMacroEnabled.12">
                  <p:link updateAutomatic="1"/>
                </p:oleObj>
              </mc:Choice>
              <mc:Fallback>
                <p:oleObj name="Macro-Enabled Worksheet" r:id="rId30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171700" y="13484225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to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661188"/>
              </p:ext>
            </p:extLst>
          </p:nvPr>
        </p:nvGraphicFramePr>
        <p:xfrm>
          <a:off x="4292600" y="11537950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2" imgW="1409752" imgH="361954" progId="Excel.SheetMacroEnabled.12">
                  <p:link updateAutomatic="1"/>
                </p:oleObj>
              </mc:Choice>
              <mc:Fallback>
                <p:oleObj name="Macro-Enabled Worksheet" r:id="rId32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292600" y="11537950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to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545609"/>
              </p:ext>
            </p:extLst>
          </p:nvPr>
        </p:nvGraphicFramePr>
        <p:xfrm>
          <a:off x="6096000" y="11536363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4" imgW="1409752" imgH="361954" progId="Excel.SheetMacroEnabled.12">
                  <p:link updateAutomatic="1"/>
                </p:oleObj>
              </mc:Choice>
              <mc:Fallback>
                <p:oleObj name="Macro-Enabled Worksheet" r:id="rId34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6096000" y="11536363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to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510877"/>
              </p:ext>
            </p:extLst>
          </p:nvPr>
        </p:nvGraphicFramePr>
        <p:xfrm>
          <a:off x="6138863" y="13485813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6" imgW="1409752" imgH="361954" progId="Excel.SheetMacroEnabled.12">
                  <p:link updateAutomatic="1"/>
                </p:oleObj>
              </mc:Choice>
              <mc:Fallback>
                <p:oleObj name="Macro-Enabled Worksheet" r:id="rId36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6138863" y="13485813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" name="Objeto 1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984863"/>
              </p:ext>
            </p:extLst>
          </p:nvPr>
        </p:nvGraphicFramePr>
        <p:xfrm>
          <a:off x="2157413" y="11114088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8" imgW="1571444" imgH="361954" progId="Excel.SheetMacroEnabled.12">
                  <p:link updateAutomatic="1"/>
                </p:oleObj>
              </mc:Choice>
              <mc:Fallback>
                <p:oleObj name="Macro-Enabled Worksheet" r:id="rId38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157413" y="11114088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" name="Objeto 1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48172"/>
              </p:ext>
            </p:extLst>
          </p:nvPr>
        </p:nvGraphicFramePr>
        <p:xfrm>
          <a:off x="369888" y="13149263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9" imgW="1571444" imgH="361954" progId="Excel.SheetMacroEnabled.12">
                  <p:link updateAutomatic="1"/>
                </p:oleObj>
              </mc:Choice>
              <mc:Fallback>
                <p:oleObj name="Macro-Enabled Worksheet" r:id="rId39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369888" y="13149263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" name="Objeto 2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268391"/>
              </p:ext>
            </p:extLst>
          </p:nvPr>
        </p:nvGraphicFramePr>
        <p:xfrm>
          <a:off x="2195513" y="13073063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41" imgW="1571444" imgH="361954" progId="Excel.SheetMacroEnabled.12">
                  <p:link updateAutomatic="1"/>
                </p:oleObj>
              </mc:Choice>
              <mc:Fallback>
                <p:oleObj name="Macro-Enabled Worksheet" r:id="rId41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2195513" y="13073063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" name="Objeto 2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596045"/>
              </p:ext>
            </p:extLst>
          </p:nvPr>
        </p:nvGraphicFramePr>
        <p:xfrm>
          <a:off x="4348163" y="11199813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43" imgW="1571444" imgH="361954" progId="Excel.SheetMacroEnabled.12">
                  <p:link updateAutomatic="1"/>
                </p:oleObj>
              </mc:Choice>
              <mc:Fallback>
                <p:oleObj name="Macro-Enabled Worksheet" r:id="rId43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4348163" y="11199813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" name="Objeto 2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499611"/>
              </p:ext>
            </p:extLst>
          </p:nvPr>
        </p:nvGraphicFramePr>
        <p:xfrm>
          <a:off x="6118225" y="11123613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45" imgW="1571444" imgH="361954" progId="Excel.SheetMacroEnabled.12">
                  <p:link updateAutomatic="1"/>
                </p:oleObj>
              </mc:Choice>
              <mc:Fallback>
                <p:oleObj name="Macro-Enabled Worksheet" r:id="rId45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6118225" y="11123613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" name="Objeto 2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553630"/>
              </p:ext>
            </p:extLst>
          </p:nvPr>
        </p:nvGraphicFramePr>
        <p:xfrm>
          <a:off x="6126163" y="13090525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47" imgW="1571444" imgH="361954" progId="Excel.SheetMacroEnabled.12">
                  <p:link updateAutomatic="1"/>
                </p:oleObj>
              </mc:Choice>
              <mc:Fallback>
                <p:oleObj name="Macro-Enabled Worksheet" r:id="rId47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6126163" y="13090525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" name="object 171"/>
          <p:cNvSpPr/>
          <p:nvPr/>
        </p:nvSpPr>
        <p:spPr>
          <a:xfrm>
            <a:off x="-4863" y="14067714"/>
            <a:ext cx="7943395" cy="327736"/>
          </a:xfrm>
          <a:custGeom>
            <a:avLst/>
            <a:gdLst/>
            <a:ahLst/>
            <a:cxnLst/>
            <a:rect l="l" t="t" r="r" b="b"/>
            <a:pathLst>
              <a:path w="7934165" h="1060158">
                <a:moveTo>
                  <a:pt x="7904986" y="0"/>
                </a:moveTo>
                <a:lnTo>
                  <a:pt x="4863" y="0"/>
                </a:lnTo>
                <a:lnTo>
                  <a:pt x="4863" y="1060158"/>
                </a:lnTo>
                <a:lnTo>
                  <a:pt x="7904986" y="1060158"/>
                </a:lnTo>
                <a:lnTo>
                  <a:pt x="7904986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s-ES" sz="1600" dirty="0">
                <a:latin typeface="Arial"/>
                <a:cs typeface="Arial"/>
              </a:rPr>
              <a:t>Casos d</a:t>
            </a:r>
            <a:r>
              <a:rPr lang="es-ES" sz="1600" spc="4" dirty="0">
                <a:latin typeface="Arial"/>
                <a:cs typeface="Arial"/>
              </a:rPr>
              <a:t>e ETA</a:t>
            </a:r>
            <a:r>
              <a:rPr lang="es-ES" sz="1600" b="1" dirty="0">
                <a:latin typeface="Arial"/>
                <a:cs typeface="Arial"/>
              </a:rPr>
              <a:t>,</a:t>
            </a:r>
            <a:r>
              <a:rPr lang="es-ES" sz="1600" b="1" spc="150" dirty="0">
                <a:latin typeface="Arial"/>
                <a:cs typeface="Arial"/>
              </a:rPr>
              <a:t> </a:t>
            </a:r>
            <a:r>
              <a:rPr lang="es-ES" sz="1600" dirty="0">
                <a:latin typeface="Arial"/>
                <a:cs typeface="Arial"/>
              </a:rPr>
              <a:t>s</a:t>
            </a:r>
            <a:r>
              <a:rPr lang="es-ES" sz="1600" spc="4" dirty="0">
                <a:latin typeface="Arial"/>
                <a:cs typeface="Arial"/>
              </a:rPr>
              <a:t>e</a:t>
            </a:r>
            <a:r>
              <a:rPr lang="es-ES" sz="1600" dirty="0">
                <a:latin typeface="Arial"/>
                <a:cs typeface="Arial"/>
              </a:rPr>
              <a:t>g</a:t>
            </a:r>
            <a:r>
              <a:rPr lang="es-ES" sz="1600" spc="-4" dirty="0">
                <a:latin typeface="Arial"/>
                <a:cs typeface="Arial"/>
              </a:rPr>
              <a:t>ú</a:t>
            </a:r>
            <a:r>
              <a:rPr lang="es-ES" sz="1600" dirty="0">
                <a:latin typeface="Arial"/>
                <a:cs typeface="Arial"/>
              </a:rPr>
              <a:t>n</a:t>
            </a:r>
            <a:r>
              <a:rPr lang="es-ES" sz="1600" b="1" spc="89" dirty="0">
                <a:latin typeface="Arial"/>
                <a:cs typeface="Arial"/>
              </a:rPr>
              <a:t> </a:t>
            </a:r>
            <a:r>
              <a:rPr lang="es-ES" sz="1600" b="1" i="1" dirty="0">
                <a:latin typeface="Arial"/>
                <a:cs typeface="Arial"/>
              </a:rPr>
              <a:t>gru</a:t>
            </a:r>
            <a:r>
              <a:rPr lang="es-ES" sz="1600" b="1" i="1" spc="-4" dirty="0">
                <a:latin typeface="Arial"/>
                <a:cs typeface="Arial"/>
              </a:rPr>
              <a:t>p</a:t>
            </a:r>
            <a:r>
              <a:rPr lang="es-ES" sz="1600" b="1" i="1" dirty="0">
                <a:latin typeface="Arial"/>
                <a:cs typeface="Arial"/>
              </a:rPr>
              <a:t>os</a:t>
            </a:r>
            <a:r>
              <a:rPr lang="es-ES" sz="1600" b="1" i="1" spc="87" dirty="0">
                <a:latin typeface="Arial"/>
                <a:cs typeface="Arial"/>
              </a:rPr>
              <a:t> </a:t>
            </a:r>
            <a:r>
              <a:rPr lang="es-ES" sz="1600" b="1" i="1" dirty="0">
                <a:latin typeface="Arial"/>
                <a:cs typeface="Arial"/>
              </a:rPr>
              <a:t>de</a:t>
            </a:r>
            <a:r>
              <a:rPr lang="es-ES" sz="1600" b="1" i="1" spc="45" dirty="0">
                <a:latin typeface="Arial"/>
                <a:cs typeface="Arial"/>
              </a:rPr>
              <a:t> </a:t>
            </a:r>
            <a:r>
              <a:rPr lang="es-ES" sz="1600" b="1" i="1" dirty="0">
                <a:latin typeface="Arial"/>
                <a:cs typeface="Arial"/>
              </a:rPr>
              <a:t>edad y sexo</a:t>
            </a:r>
            <a:endParaRPr sz="1600" i="1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62907"/>
              </p:ext>
            </p:extLst>
          </p:nvPr>
        </p:nvGraphicFramePr>
        <p:xfrm>
          <a:off x="312738" y="3649663"/>
          <a:ext cx="7334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49" imgW="733509" imgH="847802" progId="Excel.SheetMacroEnabled.12">
                  <p:link updateAutomatic="1"/>
                </p:oleObj>
              </mc:Choice>
              <mc:Fallback>
                <p:oleObj name="Macro-Enabled Worksheet" r:id="rId49" imgW="733509" imgH="847802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312738" y="3649663"/>
                        <a:ext cx="733425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369E696A-3FA2-436D-889E-EF560457F63E}"/>
              </a:ext>
            </a:extLst>
          </p:cNvPr>
          <p:cNvSpPr txBox="1"/>
          <p:nvPr/>
        </p:nvSpPr>
        <p:spPr>
          <a:xfrm>
            <a:off x="1021104" y="4363363"/>
            <a:ext cx="11061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Comparado con el 2023</a:t>
            </a:r>
            <a:endParaRPr lang="es-CO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BE543CD8-923B-4124-8E1E-3CC3EB5663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874627"/>
              </p:ext>
            </p:extLst>
          </p:nvPr>
        </p:nvGraphicFramePr>
        <p:xfrm>
          <a:off x="1847850" y="14446250"/>
          <a:ext cx="4229100" cy="374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51" imgW="4410317" imgH="3905387" progId="Excel.SheetMacroEnabled.12">
                  <p:link updateAutomatic="1"/>
                </p:oleObj>
              </mc:Choice>
              <mc:Fallback>
                <p:oleObj name="Macro-Enabled Worksheet" r:id="rId51" imgW="4410317" imgH="3905387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1847850" y="14446250"/>
                        <a:ext cx="4229100" cy="374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object 68">
            <a:extLst>
              <a:ext uri="{FF2B5EF4-FFF2-40B4-BE49-F238E27FC236}">
                <a16:creationId xmlns:a16="http://schemas.microsoft.com/office/drawing/2014/main" id="{54BDC5C4-2BC2-4732-A889-F605ABE9C402}"/>
              </a:ext>
            </a:extLst>
          </p:cNvPr>
          <p:cNvSpPr txBox="1"/>
          <p:nvPr/>
        </p:nvSpPr>
        <p:spPr>
          <a:xfrm>
            <a:off x="151412" y="9280788"/>
            <a:ext cx="3260681" cy="150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75"/>
              </a:lnSpc>
              <a:spcBef>
                <a:spcPts val="53"/>
              </a:spcBef>
            </a:pP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Fuente. Sistema de Vigilancia en Salud Pública - Sivigila.</a:t>
            </a:r>
          </a:p>
          <a:p>
            <a:pPr marL="12700">
              <a:lnSpc>
                <a:spcPts val="1075"/>
              </a:lnSpc>
              <a:spcBef>
                <a:spcPts val="53"/>
              </a:spcBef>
            </a:pPr>
            <a:endParaRPr sz="800" dirty="0">
              <a:latin typeface="Arial"/>
              <a:cs typeface="Arial"/>
            </a:endParaRPr>
          </a:p>
        </p:txBody>
      </p: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1FF37494-0B96-4249-AB76-4B20A16033F5}"/>
              </a:ext>
            </a:extLst>
          </p:cNvPr>
          <p:cNvCxnSpPr/>
          <p:nvPr/>
        </p:nvCxnSpPr>
        <p:spPr>
          <a:xfrm>
            <a:off x="-6350" y="139382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FB372D65-9459-4169-ABBC-D89AD932AB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329830"/>
              </p:ext>
            </p:extLst>
          </p:nvPr>
        </p:nvGraphicFramePr>
        <p:xfrm>
          <a:off x="160338" y="6775450"/>
          <a:ext cx="3652837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53" imgW="4457898" imgH="2962445" progId="Excel.SheetMacroEnabled.12">
                  <p:link updateAutomatic="1"/>
                </p:oleObj>
              </mc:Choice>
              <mc:Fallback>
                <p:oleObj name="Macro-Enabled Worksheet" r:id="rId53" imgW="4457898" imgH="2962445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160338" y="6775450"/>
                        <a:ext cx="3652837" cy="242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040D6947-6BFD-4A28-BDA8-E6E2ADBEB6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467208"/>
              </p:ext>
            </p:extLst>
          </p:nvPr>
        </p:nvGraphicFramePr>
        <p:xfrm>
          <a:off x="2686050" y="5859463"/>
          <a:ext cx="5037138" cy="9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55" imgW="10934840" imgH="200005" progId="Excel.SheetMacroEnabled.12">
                  <p:link updateAutomatic="1"/>
                </p:oleObj>
              </mc:Choice>
              <mc:Fallback>
                <p:oleObj name="Macro-Enabled Worksheet" r:id="rId55" imgW="10934840" imgH="200005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2686050" y="5859463"/>
                        <a:ext cx="5037138" cy="90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EA0AF1BB-6ED4-4559-9045-5A218EF5F7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340230"/>
              </p:ext>
            </p:extLst>
          </p:nvPr>
        </p:nvGraphicFramePr>
        <p:xfrm>
          <a:off x="2686050" y="5945188"/>
          <a:ext cx="5037138" cy="17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57" imgW="10934840" imgH="390708" progId="Excel.SheetMacroEnabled.12">
                  <p:link updateAutomatic="1"/>
                </p:oleObj>
              </mc:Choice>
              <mc:Fallback>
                <p:oleObj name="Macro-Enabled Worksheet" r:id="rId57" imgW="10934840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2686050" y="5945188"/>
                        <a:ext cx="5037138" cy="179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5C5982B9-7BCB-4B06-A2DA-D8B0427FDE64}"/>
              </a:ext>
            </a:extLst>
          </p:cNvPr>
          <p:cNvPicPr>
            <a:picLocks noChangeAspect="1"/>
          </p:cNvPicPr>
          <p:nvPr/>
        </p:nvPicPr>
        <p:blipFill>
          <a:blip r:embed="rId59"/>
          <a:stretch>
            <a:fillRect/>
          </a:stretch>
        </p:blipFill>
        <p:spPr>
          <a:xfrm>
            <a:off x="2595910" y="12028690"/>
            <a:ext cx="739077" cy="709410"/>
          </a:xfrm>
          <a:prstGeom prst="rect">
            <a:avLst/>
          </a:prstGeom>
        </p:spPr>
      </p:pic>
      <p:sp>
        <p:nvSpPr>
          <p:cNvPr id="82" name="object 274">
            <a:extLst>
              <a:ext uri="{FF2B5EF4-FFF2-40B4-BE49-F238E27FC236}">
                <a16:creationId xmlns:a16="http://schemas.microsoft.com/office/drawing/2014/main" id="{FC8926B4-40FB-4EE8-BAF7-4679C700B663}"/>
              </a:ext>
            </a:extLst>
          </p:cNvPr>
          <p:cNvSpPr/>
          <p:nvPr/>
        </p:nvSpPr>
        <p:spPr>
          <a:xfrm>
            <a:off x="4681822" y="12204700"/>
            <a:ext cx="827944" cy="481447"/>
          </a:xfrm>
          <a:prstGeom prst="rect">
            <a:avLst/>
          </a:prstGeom>
          <a:blipFill>
            <a:blip r:embed="rId60" cstate="print">
              <a:extLst>
                <a:ext uri="{BEBA8EAE-BF5A-486C-A8C5-ECC9F3942E4B}">
                  <a14:imgProps xmlns:a14="http://schemas.microsoft.com/office/drawing/2010/main">
                    <a14:imgLayer r:embed="rId61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7" name="object 38">
            <a:extLst>
              <a:ext uri="{FF2B5EF4-FFF2-40B4-BE49-F238E27FC236}">
                <a16:creationId xmlns:a16="http://schemas.microsoft.com/office/drawing/2014/main" id="{CBB97C53-61D5-4315-A676-3CCFFBEFE137}"/>
              </a:ext>
            </a:extLst>
          </p:cNvPr>
          <p:cNvSpPr txBox="1"/>
          <p:nvPr/>
        </p:nvSpPr>
        <p:spPr>
          <a:xfrm>
            <a:off x="4292600" y="12779843"/>
            <a:ext cx="1644650" cy="1988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240"/>
              </a:lnSpc>
              <a:spcBef>
                <a:spcPts val="62"/>
              </a:spcBef>
            </a:pPr>
            <a:r>
              <a:rPr lang="es-ES" sz="1100" spc="0" dirty="0">
                <a:solidFill>
                  <a:srgbClr val="404040"/>
                </a:solidFill>
                <a:latin typeface="Arial"/>
                <a:cs typeface="Arial"/>
              </a:rPr>
              <a:t>Paciente hospitalizado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88" name="object 91">
            <a:extLst>
              <a:ext uri="{FF2B5EF4-FFF2-40B4-BE49-F238E27FC236}">
                <a16:creationId xmlns:a16="http://schemas.microsoft.com/office/drawing/2014/main" id="{ED0F2A9A-5E3C-4560-99C3-1BA2CA370EE9}"/>
              </a:ext>
            </a:extLst>
          </p:cNvPr>
          <p:cNvSpPr/>
          <p:nvPr/>
        </p:nvSpPr>
        <p:spPr>
          <a:xfrm>
            <a:off x="4532373" y="12973724"/>
            <a:ext cx="1148909" cy="564913"/>
          </a:xfrm>
          <a:custGeom>
            <a:avLst/>
            <a:gdLst/>
            <a:ahLst/>
            <a:cxnLst/>
            <a:rect l="l" t="t" r="r" b="b"/>
            <a:pathLst>
              <a:path w="1148909" h="516705">
                <a:moveTo>
                  <a:pt x="0" y="516705"/>
                </a:moveTo>
                <a:lnTo>
                  <a:pt x="1148909" y="516705"/>
                </a:lnTo>
                <a:lnTo>
                  <a:pt x="1148909" y="0"/>
                </a:lnTo>
                <a:lnTo>
                  <a:pt x="0" y="0"/>
                </a:lnTo>
                <a:lnTo>
                  <a:pt x="0" y="516705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05A40562-18D3-47A3-BD7A-B19DDB4934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210671"/>
              </p:ext>
            </p:extLst>
          </p:nvPr>
        </p:nvGraphicFramePr>
        <p:xfrm>
          <a:off x="4327525" y="13065125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62" imgW="1571444" imgH="361954" progId="Excel.SheetMacroEnabled.12">
                  <p:link updateAutomatic="1"/>
                </p:oleObj>
              </mc:Choice>
              <mc:Fallback>
                <p:oleObj name="Macro-Enabled Worksheet" r:id="rId62" imgW="1571444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3"/>
                      <a:stretch>
                        <a:fillRect/>
                      </a:stretch>
                    </p:blipFill>
                    <p:spPr>
                      <a:xfrm>
                        <a:off x="4327525" y="13065125"/>
                        <a:ext cx="15716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FA8FC5F4-5343-426F-A01B-9AB84F703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412375"/>
              </p:ext>
            </p:extLst>
          </p:nvPr>
        </p:nvGraphicFramePr>
        <p:xfrm>
          <a:off x="4343400" y="13500100"/>
          <a:ext cx="1409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64" imgW="1409752" imgH="361954" progId="Excel.SheetMacroEnabled.12">
                  <p:link updateAutomatic="1"/>
                </p:oleObj>
              </mc:Choice>
              <mc:Fallback>
                <p:oleObj name="Macro-Enabled Worksheet" r:id="rId64" imgW="1409752" imgH="36195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5"/>
                      <a:stretch>
                        <a:fillRect/>
                      </a:stretch>
                    </p:blipFill>
                    <p:spPr>
                      <a:xfrm>
                        <a:off x="4343400" y="13500100"/>
                        <a:ext cx="140970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A2BA6E9A-11F6-4AB0-850E-4B6DD5A94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09740"/>
              </p:ext>
            </p:extLst>
          </p:nvPr>
        </p:nvGraphicFramePr>
        <p:xfrm>
          <a:off x="4102100" y="6738938"/>
          <a:ext cx="3694113" cy="238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66" imgW="4390947" imgH="2838551" progId="Excel.SheetMacroEnabled.12">
                  <p:link updateAutomatic="1"/>
                </p:oleObj>
              </mc:Choice>
              <mc:Fallback>
                <p:oleObj name="Macro-Enabled Worksheet" r:id="rId66" imgW="4390947" imgH="283855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7"/>
                      <a:stretch>
                        <a:fillRect/>
                      </a:stretch>
                    </p:blipFill>
                    <p:spPr>
                      <a:xfrm>
                        <a:off x="4102100" y="6738938"/>
                        <a:ext cx="3694113" cy="238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bject 166">
            <a:extLst>
              <a:ext uri="{FF2B5EF4-FFF2-40B4-BE49-F238E27FC236}">
                <a16:creationId xmlns:a16="http://schemas.microsoft.com/office/drawing/2014/main" id="{C394ECA0-E14F-4C77-9F49-0012E6CFE66E}"/>
              </a:ext>
            </a:extLst>
          </p:cNvPr>
          <p:cNvSpPr/>
          <p:nvPr/>
        </p:nvSpPr>
        <p:spPr>
          <a:xfrm>
            <a:off x="6560992" y="12058483"/>
            <a:ext cx="671658" cy="684462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178">
            <a:extLst>
              <a:ext uri="{FF2B5EF4-FFF2-40B4-BE49-F238E27FC236}">
                <a16:creationId xmlns:a16="http://schemas.microsoft.com/office/drawing/2014/main" id="{53388ED7-E0AA-45ED-B4A2-4260FECB75CD}"/>
              </a:ext>
            </a:extLst>
          </p:cNvPr>
          <p:cNvSpPr/>
          <p:nvPr/>
        </p:nvSpPr>
        <p:spPr>
          <a:xfrm>
            <a:off x="6609252" y="10014439"/>
            <a:ext cx="590867" cy="750134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151F4F0-0C3F-9D1A-13C8-EB3C0EAE71BC}"/>
              </a:ext>
            </a:extLst>
          </p:cNvPr>
          <p:cNvPicPr>
            <a:picLocks noChangeAspect="1"/>
          </p:cNvPicPr>
          <p:nvPr/>
        </p:nvPicPr>
        <p:blipFill>
          <a:blip r:embed="rId70"/>
          <a:stretch>
            <a:fillRect/>
          </a:stretch>
        </p:blipFill>
        <p:spPr>
          <a:xfrm>
            <a:off x="6237586" y="505549"/>
            <a:ext cx="1577676" cy="590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40">
            <a:extLst>
              <a:ext uri="{FF2B5EF4-FFF2-40B4-BE49-F238E27FC236}">
                <a16:creationId xmlns:a16="http://schemas.microsoft.com/office/drawing/2014/main" id="{01543159-E88F-4094-AAD3-E75555050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908" y="18205450"/>
            <a:ext cx="1786283" cy="466385"/>
          </a:xfrm>
          <a:prstGeom prst="rect">
            <a:avLst/>
          </a:prstGeom>
        </p:spPr>
      </p:pic>
      <p:sp>
        <p:nvSpPr>
          <p:cNvPr id="56" name="object 56"/>
          <p:cNvSpPr/>
          <p:nvPr/>
        </p:nvSpPr>
        <p:spPr>
          <a:xfrm>
            <a:off x="-4863" y="0"/>
            <a:ext cx="2472891" cy="3136706"/>
          </a:xfrm>
          <a:custGeom>
            <a:avLst/>
            <a:gdLst/>
            <a:ahLst/>
            <a:cxnLst/>
            <a:rect l="l" t="t" r="r" b="b"/>
            <a:pathLst>
              <a:path w="2472891" h="3136706">
                <a:moveTo>
                  <a:pt x="2472891" y="0"/>
                </a:moveTo>
                <a:lnTo>
                  <a:pt x="4863" y="0"/>
                </a:lnTo>
                <a:lnTo>
                  <a:pt x="4863" y="3136706"/>
                </a:lnTo>
                <a:lnTo>
                  <a:pt x="2472891" y="3136706"/>
                </a:lnTo>
                <a:lnTo>
                  <a:pt x="2472891" y="0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30099" y="478307"/>
            <a:ext cx="1366716" cy="164737"/>
          </a:xfrm>
          <a:custGeom>
            <a:avLst/>
            <a:gdLst/>
            <a:ahLst/>
            <a:cxnLst/>
            <a:rect l="l" t="t" r="r" b="b"/>
            <a:pathLst>
              <a:path w="1366716" h="164737">
                <a:moveTo>
                  <a:pt x="241068" y="18743"/>
                </a:moveTo>
                <a:lnTo>
                  <a:pt x="327439" y="18743"/>
                </a:lnTo>
                <a:lnTo>
                  <a:pt x="327439" y="0"/>
                </a:lnTo>
                <a:lnTo>
                  <a:pt x="219994" y="0"/>
                </a:lnTo>
                <a:lnTo>
                  <a:pt x="219994" y="159266"/>
                </a:lnTo>
                <a:lnTo>
                  <a:pt x="241068" y="159266"/>
                </a:lnTo>
                <a:lnTo>
                  <a:pt x="241068" y="86826"/>
                </a:lnTo>
                <a:lnTo>
                  <a:pt x="315808" y="86826"/>
                </a:lnTo>
                <a:lnTo>
                  <a:pt x="315808" y="68083"/>
                </a:lnTo>
                <a:lnTo>
                  <a:pt x="241068" y="68083"/>
                </a:lnTo>
                <a:lnTo>
                  <a:pt x="241068" y="18743"/>
                </a:lnTo>
                <a:close/>
              </a:path>
              <a:path w="1366716" h="164737">
                <a:moveTo>
                  <a:pt x="386526" y="30698"/>
                </a:moveTo>
                <a:lnTo>
                  <a:pt x="389191" y="28280"/>
                </a:lnTo>
                <a:lnTo>
                  <a:pt x="399965" y="21044"/>
                </a:lnTo>
                <a:lnTo>
                  <a:pt x="411913" y="16729"/>
                </a:lnTo>
                <a:lnTo>
                  <a:pt x="425035" y="15298"/>
                </a:lnTo>
                <a:lnTo>
                  <a:pt x="429369" y="15452"/>
                </a:lnTo>
                <a:lnTo>
                  <a:pt x="441980" y="17882"/>
                </a:lnTo>
                <a:lnTo>
                  <a:pt x="453444" y="23302"/>
                </a:lnTo>
                <a:lnTo>
                  <a:pt x="465910" y="34503"/>
                </a:lnTo>
                <a:lnTo>
                  <a:pt x="472674" y="45794"/>
                </a:lnTo>
                <a:lnTo>
                  <a:pt x="475697" y="53816"/>
                </a:lnTo>
                <a:lnTo>
                  <a:pt x="478360" y="66104"/>
                </a:lnTo>
                <a:lnTo>
                  <a:pt x="479249" y="79734"/>
                </a:lnTo>
                <a:lnTo>
                  <a:pt x="478395" y="93427"/>
                </a:lnTo>
                <a:lnTo>
                  <a:pt x="475550" y="106483"/>
                </a:lnTo>
                <a:lnTo>
                  <a:pt x="470708" y="117724"/>
                </a:lnTo>
                <a:lnTo>
                  <a:pt x="463869" y="127150"/>
                </a:lnTo>
                <a:lnTo>
                  <a:pt x="460545" y="130480"/>
                </a:lnTo>
                <a:lnTo>
                  <a:pt x="450098" y="137917"/>
                </a:lnTo>
                <a:lnTo>
                  <a:pt x="438153" y="142379"/>
                </a:lnTo>
                <a:lnTo>
                  <a:pt x="424823" y="161901"/>
                </a:lnTo>
                <a:lnTo>
                  <a:pt x="439528" y="160611"/>
                </a:lnTo>
                <a:lnTo>
                  <a:pt x="451795" y="157348"/>
                </a:lnTo>
                <a:lnTo>
                  <a:pt x="463494" y="152073"/>
                </a:lnTo>
                <a:lnTo>
                  <a:pt x="475480" y="143698"/>
                </a:lnTo>
                <a:lnTo>
                  <a:pt x="484145" y="134367"/>
                </a:lnTo>
                <a:lnTo>
                  <a:pt x="491153" y="123198"/>
                </a:lnTo>
                <a:lnTo>
                  <a:pt x="493775" y="117613"/>
                </a:lnTo>
                <a:lnTo>
                  <a:pt x="497788" y="105837"/>
                </a:lnTo>
                <a:lnTo>
                  <a:pt x="500185" y="93240"/>
                </a:lnTo>
                <a:lnTo>
                  <a:pt x="500981" y="79836"/>
                </a:lnTo>
                <a:lnTo>
                  <a:pt x="500824" y="73746"/>
                </a:lnTo>
                <a:lnTo>
                  <a:pt x="499330" y="60678"/>
                </a:lnTo>
                <a:lnTo>
                  <a:pt x="496270" y="48452"/>
                </a:lnTo>
                <a:lnTo>
                  <a:pt x="491660" y="37081"/>
                </a:lnTo>
                <a:lnTo>
                  <a:pt x="483817" y="24482"/>
                </a:lnTo>
                <a:lnTo>
                  <a:pt x="475109" y="15237"/>
                </a:lnTo>
                <a:lnTo>
                  <a:pt x="464690" y="7699"/>
                </a:lnTo>
                <a:lnTo>
                  <a:pt x="450504" y="1150"/>
                </a:lnTo>
                <a:lnTo>
                  <a:pt x="438127" y="-1845"/>
                </a:lnTo>
                <a:lnTo>
                  <a:pt x="424924" y="-2836"/>
                </a:lnTo>
                <a:lnTo>
                  <a:pt x="415479" y="-2370"/>
                </a:lnTo>
                <a:lnTo>
                  <a:pt x="402398" y="41"/>
                </a:lnTo>
                <a:lnTo>
                  <a:pt x="390452" y="4503"/>
                </a:lnTo>
                <a:lnTo>
                  <a:pt x="379639" y="11009"/>
                </a:lnTo>
                <a:lnTo>
                  <a:pt x="371754" y="62810"/>
                </a:lnTo>
                <a:lnTo>
                  <a:pt x="374875" y="49811"/>
                </a:lnTo>
                <a:lnTo>
                  <a:pt x="379799" y="39105"/>
                </a:lnTo>
                <a:lnTo>
                  <a:pt x="386526" y="30698"/>
                </a:lnTo>
                <a:close/>
              </a:path>
              <a:path w="1366716" h="164737">
                <a:moveTo>
                  <a:pt x="438153" y="142379"/>
                </a:moveTo>
                <a:lnTo>
                  <a:pt x="424711" y="143867"/>
                </a:lnTo>
                <a:lnTo>
                  <a:pt x="420238" y="143711"/>
                </a:lnTo>
                <a:lnTo>
                  <a:pt x="407356" y="141257"/>
                </a:lnTo>
                <a:lnTo>
                  <a:pt x="395899" y="135810"/>
                </a:lnTo>
                <a:lnTo>
                  <a:pt x="385867" y="127352"/>
                </a:lnTo>
                <a:lnTo>
                  <a:pt x="380160" y="120029"/>
                </a:lnTo>
                <a:lnTo>
                  <a:pt x="374732" y="109069"/>
                </a:lnTo>
                <a:lnTo>
                  <a:pt x="371473" y="96385"/>
                </a:lnTo>
                <a:lnTo>
                  <a:pt x="370386" y="81963"/>
                </a:lnTo>
                <a:lnTo>
                  <a:pt x="370435" y="78093"/>
                </a:lnTo>
                <a:lnTo>
                  <a:pt x="371754" y="62810"/>
                </a:lnTo>
                <a:lnTo>
                  <a:pt x="379639" y="11009"/>
                </a:lnTo>
                <a:lnTo>
                  <a:pt x="369961" y="19553"/>
                </a:lnTo>
                <a:lnTo>
                  <a:pt x="361411" y="30604"/>
                </a:lnTo>
                <a:lnTo>
                  <a:pt x="355833" y="41439"/>
                </a:lnTo>
                <a:lnTo>
                  <a:pt x="351850" y="53556"/>
                </a:lnTo>
                <a:lnTo>
                  <a:pt x="349461" y="66962"/>
                </a:lnTo>
                <a:lnTo>
                  <a:pt x="348664" y="81659"/>
                </a:lnTo>
                <a:lnTo>
                  <a:pt x="348703" y="84379"/>
                </a:lnTo>
                <a:lnTo>
                  <a:pt x="349959" y="97152"/>
                </a:lnTo>
                <a:lnTo>
                  <a:pt x="352988" y="109490"/>
                </a:lnTo>
                <a:lnTo>
                  <a:pt x="357793" y="121375"/>
                </a:lnTo>
                <a:lnTo>
                  <a:pt x="365599" y="134080"/>
                </a:lnTo>
                <a:lnTo>
                  <a:pt x="374246" y="143387"/>
                </a:lnTo>
                <a:lnTo>
                  <a:pt x="384621" y="151060"/>
                </a:lnTo>
                <a:lnTo>
                  <a:pt x="399160" y="157896"/>
                </a:lnTo>
                <a:lnTo>
                  <a:pt x="411546" y="160905"/>
                </a:lnTo>
                <a:lnTo>
                  <a:pt x="424823" y="161901"/>
                </a:lnTo>
                <a:lnTo>
                  <a:pt x="438153" y="142379"/>
                </a:lnTo>
                <a:close/>
              </a:path>
              <a:path w="1366716" h="164737">
                <a:moveTo>
                  <a:pt x="623167" y="94729"/>
                </a:moveTo>
                <a:lnTo>
                  <a:pt x="620330" y="92095"/>
                </a:lnTo>
                <a:lnTo>
                  <a:pt x="616075" y="89460"/>
                </a:lnTo>
                <a:lnTo>
                  <a:pt x="610502" y="86725"/>
                </a:lnTo>
                <a:lnTo>
                  <a:pt x="623621" y="83983"/>
                </a:lnTo>
                <a:lnTo>
                  <a:pt x="635399" y="79006"/>
                </a:lnTo>
                <a:lnTo>
                  <a:pt x="644341" y="72034"/>
                </a:lnTo>
                <a:lnTo>
                  <a:pt x="647803" y="67887"/>
                </a:lnTo>
                <a:lnTo>
                  <a:pt x="653497" y="56564"/>
                </a:lnTo>
                <a:lnTo>
                  <a:pt x="655385" y="43464"/>
                </a:lnTo>
                <a:lnTo>
                  <a:pt x="655385" y="34649"/>
                </a:lnTo>
                <a:lnTo>
                  <a:pt x="653156" y="26645"/>
                </a:lnTo>
                <a:lnTo>
                  <a:pt x="648698" y="19452"/>
                </a:lnTo>
                <a:lnTo>
                  <a:pt x="644341" y="12157"/>
                </a:lnTo>
                <a:lnTo>
                  <a:pt x="638364" y="7092"/>
                </a:lnTo>
                <a:lnTo>
                  <a:pt x="631069" y="4255"/>
                </a:lnTo>
                <a:lnTo>
                  <a:pt x="625603" y="2567"/>
                </a:lnTo>
                <a:lnTo>
                  <a:pt x="613656" y="641"/>
                </a:lnTo>
                <a:lnTo>
                  <a:pt x="598648" y="0"/>
                </a:lnTo>
                <a:lnTo>
                  <a:pt x="528032" y="0"/>
                </a:lnTo>
                <a:lnTo>
                  <a:pt x="528032" y="159266"/>
                </a:lnTo>
                <a:lnTo>
                  <a:pt x="549105" y="159266"/>
                </a:lnTo>
                <a:lnTo>
                  <a:pt x="549105" y="88549"/>
                </a:lnTo>
                <a:lnTo>
                  <a:pt x="573522" y="88549"/>
                </a:lnTo>
                <a:lnTo>
                  <a:pt x="549105" y="70211"/>
                </a:lnTo>
                <a:lnTo>
                  <a:pt x="549105" y="17527"/>
                </a:lnTo>
                <a:lnTo>
                  <a:pt x="601431" y="17548"/>
                </a:lnTo>
                <a:lnTo>
                  <a:pt x="615522" y="19552"/>
                </a:lnTo>
                <a:lnTo>
                  <a:pt x="625396" y="24822"/>
                </a:lnTo>
                <a:lnTo>
                  <a:pt x="630867" y="29685"/>
                </a:lnTo>
                <a:lnTo>
                  <a:pt x="633602" y="35865"/>
                </a:lnTo>
                <a:lnTo>
                  <a:pt x="633602" y="48529"/>
                </a:lnTo>
                <a:lnTo>
                  <a:pt x="632184" y="53291"/>
                </a:lnTo>
                <a:lnTo>
                  <a:pt x="629347" y="57749"/>
                </a:lnTo>
                <a:lnTo>
                  <a:pt x="626611" y="62105"/>
                </a:lnTo>
                <a:lnTo>
                  <a:pt x="622457" y="65246"/>
                </a:lnTo>
                <a:lnTo>
                  <a:pt x="616986" y="67273"/>
                </a:lnTo>
                <a:lnTo>
                  <a:pt x="611617" y="69299"/>
                </a:lnTo>
                <a:lnTo>
                  <a:pt x="604018" y="70211"/>
                </a:lnTo>
                <a:lnTo>
                  <a:pt x="594393" y="70211"/>
                </a:lnTo>
                <a:lnTo>
                  <a:pt x="588517" y="90068"/>
                </a:lnTo>
                <a:lnTo>
                  <a:pt x="591759" y="91487"/>
                </a:lnTo>
                <a:lnTo>
                  <a:pt x="594900" y="93513"/>
                </a:lnTo>
                <a:lnTo>
                  <a:pt x="598041" y="95539"/>
                </a:lnTo>
                <a:lnTo>
                  <a:pt x="601587" y="99085"/>
                </a:lnTo>
                <a:lnTo>
                  <a:pt x="605639" y="104151"/>
                </a:lnTo>
                <a:lnTo>
                  <a:pt x="612781" y="113983"/>
                </a:lnTo>
                <a:lnTo>
                  <a:pt x="620836" y="126136"/>
                </a:lnTo>
                <a:lnTo>
                  <a:pt x="641910" y="159266"/>
                </a:lnTo>
                <a:lnTo>
                  <a:pt x="668353" y="159266"/>
                </a:lnTo>
                <a:lnTo>
                  <a:pt x="640694" y="115904"/>
                </a:lnTo>
                <a:lnTo>
                  <a:pt x="639440" y="113989"/>
                </a:lnTo>
                <a:lnTo>
                  <a:pt x="631528" y="103416"/>
                </a:lnTo>
                <a:lnTo>
                  <a:pt x="623167" y="94729"/>
                </a:lnTo>
                <a:close/>
              </a:path>
              <a:path w="1366716" h="164737">
                <a:moveTo>
                  <a:pt x="594393" y="70211"/>
                </a:moveTo>
                <a:lnTo>
                  <a:pt x="549105" y="70211"/>
                </a:lnTo>
                <a:lnTo>
                  <a:pt x="573522" y="88549"/>
                </a:lnTo>
                <a:lnTo>
                  <a:pt x="578993" y="88549"/>
                </a:lnTo>
                <a:lnTo>
                  <a:pt x="582945" y="88751"/>
                </a:lnTo>
                <a:lnTo>
                  <a:pt x="585275" y="89258"/>
                </a:lnTo>
                <a:lnTo>
                  <a:pt x="588517" y="90068"/>
                </a:lnTo>
                <a:lnTo>
                  <a:pt x="594393" y="70211"/>
                </a:lnTo>
                <a:close/>
              </a:path>
              <a:path w="1366716" h="164737">
                <a:moveTo>
                  <a:pt x="687502" y="159266"/>
                </a:moveTo>
                <a:lnTo>
                  <a:pt x="707866" y="159266"/>
                </a:lnTo>
                <a:lnTo>
                  <a:pt x="707866" y="23606"/>
                </a:lnTo>
                <a:lnTo>
                  <a:pt x="753964" y="159266"/>
                </a:lnTo>
                <a:lnTo>
                  <a:pt x="772910" y="159266"/>
                </a:lnTo>
                <a:lnTo>
                  <a:pt x="819211" y="25936"/>
                </a:lnTo>
                <a:lnTo>
                  <a:pt x="819211" y="159266"/>
                </a:lnTo>
                <a:lnTo>
                  <a:pt x="839575" y="159266"/>
                </a:lnTo>
                <a:lnTo>
                  <a:pt x="839575" y="0"/>
                </a:lnTo>
                <a:lnTo>
                  <a:pt x="811207" y="0"/>
                </a:lnTo>
                <a:lnTo>
                  <a:pt x="773011" y="110737"/>
                </a:lnTo>
                <a:lnTo>
                  <a:pt x="772385" y="112570"/>
                </a:lnTo>
                <a:lnTo>
                  <a:pt x="767819" y="126251"/>
                </a:lnTo>
                <a:lnTo>
                  <a:pt x="764602" y="136268"/>
                </a:lnTo>
                <a:lnTo>
                  <a:pt x="762981" y="131101"/>
                </a:lnTo>
                <a:lnTo>
                  <a:pt x="760448" y="123198"/>
                </a:lnTo>
                <a:lnTo>
                  <a:pt x="757003" y="112763"/>
                </a:lnTo>
                <a:lnTo>
                  <a:pt x="719314" y="0"/>
                </a:lnTo>
                <a:lnTo>
                  <a:pt x="687502" y="0"/>
                </a:lnTo>
                <a:lnTo>
                  <a:pt x="687502" y="159266"/>
                </a:lnTo>
                <a:close/>
              </a:path>
              <a:path w="1366716" h="164737">
                <a:moveTo>
                  <a:pt x="894488" y="140422"/>
                </a:moveTo>
                <a:lnTo>
                  <a:pt x="894488" y="86218"/>
                </a:lnTo>
                <a:lnTo>
                  <a:pt x="982632" y="86218"/>
                </a:lnTo>
                <a:lnTo>
                  <a:pt x="982632" y="67576"/>
                </a:lnTo>
                <a:lnTo>
                  <a:pt x="894488" y="67576"/>
                </a:lnTo>
                <a:lnTo>
                  <a:pt x="894488" y="18743"/>
                </a:lnTo>
                <a:lnTo>
                  <a:pt x="988609" y="18743"/>
                </a:lnTo>
                <a:lnTo>
                  <a:pt x="988609" y="0"/>
                </a:lnTo>
                <a:lnTo>
                  <a:pt x="873414" y="0"/>
                </a:lnTo>
                <a:lnTo>
                  <a:pt x="873414" y="159266"/>
                </a:lnTo>
                <a:lnTo>
                  <a:pt x="992256" y="159266"/>
                </a:lnTo>
                <a:lnTo>
                  <a:pt x="992256" y="140422"/>
                </a:lnTo>
                <a:lnTo>
                  <a:pt x="894488" y="140422"/>
                </a:lnTo>
                <a:close/>
              </a:path>
              <a:path w="1366716" h="164737">
                <a:moveTo>
                  <a:pt x="1183741" y="152073"/>
                </a:moveTo>
                <a:lnTo>
                  <a:pt x="1189010" y="148527"/>
                </a:lnTo>
                <a:lnTo>
                  <a:pt x="1194278" y="144981"/>
                </a:lnTo>
                <a:lnTo>
                  <a:pt x="1199141" y="140219"/>
                </a:lnTo>
                <a:lnTo>
                  <a:pt x="1203498" y="134039"/>
                </a:lnTo>
                <a:lnTo>
                  <a:pt x="1203629" y="133859"/>
                </a:lnTo>
                <a:lnTo>
                  <a:pt x="1209630" y="123578"/>
                </a:lnTo>
                <a:lnTo>
                  <a:pt x="1214440" y="110838"/>
                </a:lnTo>
                <a:lnTo>
                  <a:pt x="1216065" y="104610"/>
                </a:lnTo>
                <a:lnTo>
                  <a:pt x="1217974" y="92292"/>
                </a:lnTo>
                <a:lnTo>
                  <a:pt x="1218594" y="78721"/>
                </a:lnTo>
                <a:lnTo>
                  <a:pt x="1218593" y="78397"/>
                </a:lnTo>
                <a:lnTo>
                  <a:pt x="1217894" y="64847"/>
                </a:lnTo>
                <a:lnTo>
                  <a:pt x="1215841" y="52317"/>
                </a:lnTo>
                <a:lnTo>
                  <a:pt x="1212414" y="40829"/>
                </a:lnTo>
                <a:lnTo>
                  <a:pt x="1209187" y="33485"/>
                </a:lnTo>
                <a:lnTo>
                  <a:pt x="1202320" y="22711"/>
                </a:lnTo>
                <a:lnTo>
                  <a:pt x="1193569" y="13677"/>
                </a:lnTo>
                <a:lnTo>
                  <a:pt x="1182561" y="6519"/>
                </a:lnTo>
                <a:lnTo>
                  <a:pt x="1170165" y="2228"/>
                </a:lnTo>
                <a:lnTo>
                  <a:pt x="1156675" y="432"/>
                </a:lnTo>
                <a:lnTo>
                  <a:pt x="1141797" y="0"/>
                </a:lnTo>
                <a:lnTo>
                  <a:pt x="1086986" y="0"/>
                </a:lnTo>
                <a:lnTo>
                  <a:pt x="1086986" y="159266"/>
                </a:lnTo>
                <a:lnTo>
                  <a:pt x="1144431" y="159266"/>
                </a:lnTo>
                <a:lnTo>
                  <a:pt x="1152536" y="140422"/>
                </a:lnTo>
                <a:lnTo>
                  <a:pt x="1108059" y="140422"/>
                </a:lnTo>
                <a:lnTo>
                  <a:pt x="1108059" y="18743"/>
                </a:lnTo>
                <a:lnTo>
                  <a:pt x="1144245" y="18761"/>
                </a:lnTo>
                <a:lnTo>
                  <a:pt x="1158744" y="19692"/>
                </a:lnTo>
                <a:lnTo>
                  <a:pt x="1168747" y="21985"/>
                </a:lnTo>
                <a:lnTo>
                  <a:pt x="1180155" y="29309"/>
                </a:lnTo>
                <a:lnTo>
                  <a:pt x="1188706" y="40019"/>
                </a:lnTo>
                <a:lnTo>
                  <a:pt x="1193478" y="50908"/>
                </a:lnTo>
                <a:lnTo>
                  <a:pt x="1196054" y="63433"/>
                </a:lnTo>
                <a:lnTo>
                  <a:pt x="1196912" y="78417"/>
                </a:lnTo>
                <a:lnTo>
                  <a:pt x="1196775" y="84745"/>
                </a:lnTo>
                <a:lnTo>
                  <a:pt x="1195452" y="97810"/>
                </a:lnTo>
                <a:lnTo>
                  <a:pt x="1192758" y="109116"/>
                </a:lnTo>
                <a:lnTo>
                  <a:pt x="1189922" y="117525"/>
                </a:lnTo>
                <a:lnTo>
                  <a:pt x="1186072" y="124211"/>
                </a:lnTo>
                <a:lnTo>
                  <a:pt x="1181006" y="129277"/>
                </a:lnTo>
                <a:lnTo>
                  <a:pt x="1177460" y="132823"/>
                </a:lnTo>
                <a:lnTo>
                  <a:pt x="1172698" y="135559"/>
                </a:lnTo>
                <a:lnTo>
                  <a:pt x="1166721" y="137484"/>
                </a:lnTo>
                <a:lnTo>
                  <a:pt x="1160743" y="139409"/>
                </a:lnTo>
                <a:lnTo>
                  <a:pt x="1170064" y="156531"/>
                </a:lnTo>
                <a:lnTo>
                  <a:pt x="1177460" y="154707"/>
                </a:lnTo>
                <a:lnTo>
                  <a:pt x="1183741" y="152073"/>
                </a:lnTo>
                <a:close/>
              </a:path>
              <a:path w="1366716" h="164737">
                <a:moveTo>
                  <a:pt x="1144431" y="159266"/>
                </a:moveTo>
                <a:lnTo>
                  <a:pt x="1144854" y="159266"/>
                </a:lnTo>
                <a:lnTo>
                  <a:pt x="1158233" y="158562"/>
                </a:lnTo>
                <a:lnTo>
                  <a:pt x="1170064" y="156531"/>
                </a:lnTo>
                <a:lnTo>
                  <a:pt x="1160743" y="139409"/>
                </a:lnTo>
                <a:lnTo>
                  <a:pt x="1152536" y="140422"/>
                </a:lnTo>
                <a:lnTo>
                  <a:pt x="1144431" y="159266"/>
                </a:lnTo>
                <a:close/>
              </a:path>
              <a:path w="1366716" h="164737">
                <a:moveTo>
                  <a:pt x="1268947" y="140422"/>
                </a:moveTo>
                <a:lnTo>
                  <a:pt x="1268947" y="86218"/>
                </a:lnTo>
                <a:lnTo>
                  <a:pt x="1357091" y="86218"/>
                </a:lnTo>
                <a:lnTo>
                  <a:pt x="1357091" y="67576"/>
                </a:lnTo>
                <a:lnTo>
                  <a:pt x="1268947" y="67576"/>
                </a:lnTo>
                <a:lnTo>
                  <a:pt x="1268947" y="18743"/>
                </a:lnTo>
                <a:lnTo>
                  <a:pt x="1363069" y="18743"/>
                </a:lnTo>
                <a:lnTo>
                  <a:pt x="1363069" y="0"/>
                </a:lnTo>
                <a:lnTo>
                  <a:pt x="1247874" y="0"/>
                </a:lnTo>
                <a:lnTo>
                  <a:pt x="1247874" y="159266"/>
                </a:lnTo>
                <a:lnTo>
                  <a:pt x="1366716" y="159266"/>
                </a:lnTo>
                <a:lnTo>
                  <a:pt x="1366716" y="140422"/>
                </a:lnTo>
                <a:lnTo>
                  <a:pt x="1268947" y="140422"/>
                </a:lnTo>
                <a:close/>
              </a:path>
              <a:path w="1366716" h="164737">
                <a:moveTo>
                  <a:pt x="0" y="0"/>
                </a:moveTo>
                <a:lnTo>
                  <a:pt x="0" y="159266"/>
                </a:lnTo>
                <a:lnTo>
                  <a:pt x="21083" y="159266"/>
                </a:lnTo>
                <a:lnTo>
                  <a:pt x="21083" y="0"/>
                </a:lnTo>
                <a:lnTo>
                  <a:pt x="0" y="0"/>
                </a:lnTo>
                <a:close/>
              </a:path>
              <a:path w="1366716" h="164737">
                <a:moveTo>
                  <a:pt x="58205" y="159266"/>
                </a:moveTo>
                <a:lnTo>
                  <a:pt x="78417" y="159266"/>
                </a:lnTo>
                <a:lnTo>
                  <a:pt x="78417" y="34041"/>
                </a:lnTo>
                <a:lnTo>
                  <a:pt x="162063" y="159266"/>
                </a:lnTo>
                <a:lnTo>
                  <a:pt x="183683" y="159266"/>
                </a:lnTo>
                <a:lnTo>
                  <a:pt x="183683" y="0"/>
                </a:lnTo>
                <a:lnTo>
                  <a:pt x="163471" y="0"/>
                </a:lnTo>
                <a:lnTo>
                  <a:pt x="163471" y="125022"/>
                </a:lnTo>
                <a:lnTo>
                  <a:pt x="79825" y="0"/>
                </a:lnTo>
                <a:lnTo>
                  <a:pt x="58205" y="0"/>
                </a:lnTo>
                <a:lnTo>
                  <a:pt x="58205" y="159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1720" y="773639"/>
            <a:ext cx="1195271" cy="288240"/>
          </a:xfrm>
          <a:custGeom>
            <a:avLst/>
            <a:gdLst/>
            <a:ahLst/>
            <a:cxnLst/>
            <a:rect l="l" t="t" r="r" b="b"/>
            <a:pathLst>
              <a:path w="1195271" h="288240">
                <a:moveTo>
                  <a:pt x="1186384" y="206744"/>
                </a:moveTo>
                <a:lnTo>
                  <a:pt x="1181357" y="195514"/>
                </a:lnTo>
                <a:lnTo>
                  <a:pt x="1177441" y="183440"/>
                </a:lnTo>
                <a:lnTo>
                  <a:pt x="1174640" y="170522"/>
                </a:lnTo>
                <a:lnTo>
                  <a:pt x="1172956" y="156757"/>
                </a:lnTo>
                <a:lnTo>
                  <a:pt x="1173914" y="248525"/>
                </a:lnTo>
                <a:lnTo>
                  <a:pt x="1175881" y="250625"/>
                </a:lnTo>
                <a:lnTo>
                  <a:pt x="1185224" y="259432"/>
                </a:lnTo>
                <a:lnTo>
                  <a:pt x="1195271" y="267069"/>
                </a:lnTo>
                <a:lnTo>
                  <a:pt x="1192518" y="217133"/>
                </a:lnTo>
                <a:lnTo>
                  <a:pt x="1186384" y="206744"/>
                </a:lnTo>
                <a:close/>
              </a:path>
              <a:path w="1195271" h="288240">
                <a:moveTo>
                  <a:pt x="1172394" y="142144"/>
                </a:moveTo>
                <a:lnTo>
                  <a:pt x="1172978" y="127420"/>
                </a:lnTo>
                <a:lnTo>
                  <a:pt x="1174696" y="113719"/>
                </a:lnTo>
                <a:lnTo>
                  <a:pt x="1177548" y="100842"/>
                </a:lnTo>
                <a:lnTo>
                  <a:pt x="1181532" y="88788"/>
                </a:lnTo>
                <a:lnTo>
                  <a:pt x="1186645" y="77556"/>
                </a:lnTo>
                <a:lnTo>
                  <a:pt x="1192887" y="67142"/>
                </a:lnTo>
                <a:lnTo>
                  <a:pt x="1200256" y="57546"/>
                </a:lnTo>
                <a:lnTo>
                  <a:pt x="1212099" y="45948"/>
                </a:lnTo>
                <a:lnTo>
                  <a:pt x="1222525" y="38525"/>
                </a:lnTo>
                <a:lnTo>
                  <a:pt x="1233803" y="32751"/>
                </a:lnTo>
                <a:lnTo>
                  <a:pt x="1245938" y="28627"/>
                </a:lnTo>
                <a:lnTo>
                  <a:pt x="1258934" y="26153"/>
                </a:lnTo>
                <a:lnTo>
                  <a:pt x="1272797" y="25328"/>
                </a:lnTo>
                <a:lnTo>
                  <a:pt x="1275204" y="25350"/>
                </a:lnTo>
                <a:lnTo>
                  <a:pt x="1289410" y="26420"/>
                </a:lnTo>
                <a:lnTo>
                  <a:pt x="1302575" y="29104"/>
                </a:lnTo>
                <a:lnTo>
                  <a:pt x="1314700" y="33399"/>
                </a:lnTo>
                <a:lnTo>
                  <a:pt x="1325784" y="39303"/>
                </a:lnTo>
                <a:lnTo>
                  <a:pt x="1335828" y="46812"/>
                </a:lnTo>
                <a:lnTo>
                  <a:pt x="1344832" y="55925"/>
                </a:lnTo>
                <a:lnTo>
                  <a:pt x="1352459" y="66352"/>
                </a:lnTo>
                <a:lnTo>
                  <a:pt x="1358077" y="76580"/>
                </a:lnTo>
                <a:lnTo>
                  <a:pt x="1362678" y="87806"/>
                </a:lnTo>
                <a:lnTo>
                  <a:pt x="1366260" y="100033"/>
                </a:lnTo>
                <a:lnTo>
                  <a:pt x="1368820" y="113264"/>
                </a:lnTo>
                <a:lnTo>
                  <a:pt x="1370357" y="127503"/>
                </a:lnTo>
                <a:lnTo>
                  <a:pt x="1370870" y="142752"/>
                </a:lnTo>
                <a:lnTo>
                  <a:pt x="1370869" y="143285"/>
                </a:lnTo>
                <a:lnTo>
                  <a:pt x="1370291" y="158321"/>
                </a:lnTo>
                <a:lnTo>
                  <a:pt x="1368630" y="172383"/>
                </a:lnTo>
                <a:lnTo>
                  <a:pt x="1365885" y="185467"/>
                </a:lnTo>
                <a:lnTo>
                  <a:pt x="1362053" y="197570"/>
                </a:lnTo>
                <a:lnTo>
                  <a:pt x="1357133" y="208689"/>
                </a:lnTo>
                <a:lnTo>
                  <a:pt x="1351123" y="218819"/>
                </a:lnTo>
                <a:lnTo>
                  <a:pt x="1344021" y="227958"/>
                </a:lnTo>
                <a:lnTo>
                  <a:pt x="1332340" y="239003"/>
                </a:lnTo>
                <a:lnTo>
                  <a:pt x="1321978" y="245969"/>
                </a:lnTo>
                <a:lnTo>
                  <a:pt x="1310609" y="251387"/>
                </a:lnTo>
                <a:lnTo>
                  <a:pt x="1298235" y="255256"/>
                </a:lnTo>
                <a:lnTo>
                  <a:pt x="1284854" y="257578"/>
                </a:lnTo>
                <a:lnTo>
                  <a:pt x="1270467" y="258352"/>
                </a:lnTo>
                <a:lnTo>
                  <a:pt x="1268706" y="258339"/>
                </a:lnTo>
                <a:lnTo>
                  <a:pt x="1254967" y="257278"/>
                </a:lnTo>
                <a:lnTo>
                  <a:pt x="1242116" y="254514"/>
                </a:lnTo>
                <a:lnTo>
                  <a:pt x="1230151" y="250048"/>
                </a:lnTo>
                <a:lnTo>
                  <a:pt x="1219070" y="243880"/>
                </a:lnTo>
                <a:lnTo>
                  <a:pt x="1208869" y="236010"/>
                </a:lnTo>
                <a:lnTo>
                  <a:pt x="1199547" y="226438"/>
                </a:lnTo>
                <a:lnTo>
                  <a:pt x="1192518" y="217133"/>
                </a:lnTo>
                <a:lnTo>
                  <a:pt x="1195271" y="267069"/>
                </a:lnTo>
                <a:lnTo>
                  <a:pt x="1206025" y="273533"/>
                </a:lnTo>
                <a:lnTo>
                  <a:pt x="1217487" y="278825"/>
                </a:lnTo>
                <a:lnTo>
                  <a:pt x="1229660" y="282942"/>
                </a:lnTo>
                <a:lnTo>
                  <a:pt x="1242546" y="285885"/>
                </a:lnTo>
                <a:lnTo>
                  <a:pt x="1256148" y="287651"/>
                </a:lnTo>
                <a:lnTo>
                  <a:pt x="1270467" y="288240"/>
                </a:lnTo>
                <a:lnTo>
                  <a:pt x="1275998" y="288157"/>
                </a:lnTo>
                <a:lnTo>
                  <a:pt x="1290101" y="287146"/>
                </a:lnTo>
                <a:lnTo>
                  <a:pt x="1303495" y="284984"/>
                </a:lnTo>
                <a:lnTo>
                  <a:pt x="1316178" y="281673"/>
                </a:lnTo>
                <a:lnTo>
                  <a:pt x="1328151" y="277213"/>
                </a:lnTo>
                <a:lnTo>
                  <a:pt x="1339415" y="271607"/>
                </a:lnTo>
                <a:lnTo>
                  <a:pt x="1349968" y="264855"/>
                </a:lnTo>
                <a:lnTo>
                  <a:pt x="1359812" y="256958"/>
                </a:lnTo>
                <a:lnTo>
                  <a:pt x="1368945" y="247917"/>
                </a:lnTo>
                <a:lnTo>
                  <a:pt x="1377374" y="237652"/>
                </a:lnTo>
                <a:lnTo>
                  <a:pt x="1384018" y="227680"/>
                </a:lnTo>
                <a:lnTo>
                  <a:pt x="1389776" y="217004"/>
                </a:lnTo>
                <a:lnTo>
                  <a:pt x="1394649" y="205626"/>
                </a:lnTo>
                <a:lnTo>
                  <a:pt x="1398635" y="193545"/>
                </a:lnTo>
                <a:lnTo>
                  <a:pt x="1401736" y="180761"/>
                </a:lnTo>
                <a:lnTo>
                  <a:pt x="1403950" y="167275"/>
                </a:lnTo>
                <a:lnTo>
                  <a:pt x="1405279" y="153085"/>
                </a:lnTo>
                <a:lnTo>
                  <a:pt x="1405722" y="138193"/>
                </a:lnTo>
                <a:lnTo>
                  <a:pt x="1405539" y="129193"/>
                </a:lnTo>
                <a:lnTo>
                  <a:pt x="1404460" y="115107"/>
                </a:lnTo>
                <a:lnTo>
                  <a:pt x="1402413" y="101677"/>
                </a:lnTo>
                <a:lnTo>
                  <a:pt x="1399398" y="88901"/>
                </a:lnTo>
                <a:lnTo>
                  <a:pt x="1395413" y="76781"/>
                </a:lnTo>
                <a:lnTo>
                  <a:pt x="1390457" y="65316"/>
                </a:lnTo>
                <a:lnTo>
                  <a:pt x="1384529" y="54506"/>
                </a:lnTo>
                <a:lnTo>
                  <a:pt x="1377629" y="44351"/>
                </a:lnTo>
                <a:lnTo>
                  <a:pt x="1369755" y="34852"/>
                </a:lnTo>
                <a:lnTo>
                  <a:pt x="1359842" y="25032"/>
                </a:lnTo>
                <a:lnTo>
                  <a:pt x="1349855" y="17120"/>
                </a:lnTo>
                <a:lnTo>
                  <a:pt x="1339167" y="10429"/>
                </a:lnTo>
                <a:lnTo>
                  <a:pt x="1327779" y="4957"/>
                </a:lnTo>
                <a:lnTo>
                  <a:pt x="1315692" y="703"/>
                </a:lnTo>
                <a:lnTo>
                  <a:pt x="1302904" y="-2333"/>
                </a:lnTo>
                <a:lnTo>
                  <a:pt x="1289416" y="-4154"/>
                </a:lnTo>
                <a:lnTo>
                  <a:pt x="1275229" y="-4761"/>
                </a:lnTo>
                <a:lnTo>
                  <a:pt x="1267198" y="-4595"/>
                </a:lnTo>
                <a:lnTo>
                  <a:pt x="1253063" y="-3428"/>
                </a:lnTo>
                <a:lnTo>
                  <a:pt x="1239660" y="-1146"/>
                </a:lnTo>
                <a:lnTo>
                  <a:pt x="1226989" y="2250"/>
                </a:lnTo>
                <a:lnTo>
                  <a:pt x="1215051" y="6763"/>
                </a:lnTo>
                <a:lnTo>
                  <a:pt x="1203846" y="12391"/>
                </a:lnTo>
                <a:lnTo>
                  <a:pt x="1193372" y="19134"/>
                </a:lnTo>
                <a:lnTo>
                  <a:pt x="1183632" y="26993"/>
                </a:lnTo>
                <a:lnTo>
                  <a:pt x="1174623" y="35966"/>
                </a:lnTo>
                <a:lnTo>
                  <a:pt x="1166382" y="45976"/>
                </a:lnTo>
                <a:lnTo>
                  <a:pt x="1159633" y="56012"/>
                </a:lnTo>
                <a:lnTo>
                  <a:pt x="1153790" y="66720"/>
                </a:lnTo>
                <a:lnTo>
                  <a:pt x="1148849" y="78100"/>
                </a:lnTo>
                <a:lnTo>
                  <a:pt x="1144811" y="90152"/>
                </a:lnTo>
                <a:lnTo>
                  <a:pt x="1141672" y="102876"/>
                </a:lnTo>
                <a:lnTo>
                  <a:pt x="1139433" y="116273"/>
                </a:lnTo>
                <a:lnTo>
                  <a:pt x="1138090" y="130341"/>
                </a:lnTo>
                <a:lnTo>
                  <a:pt x="1137643" y="145082"/>
                </a:lnTo>
                <a:lnTo>
                  <a:pt x="1137837" y="154268"/>
                </a:lnTo>
                <a:lnTo>
                  <a:pt x="1138936" y="168294"/>
                </a:lnTo>
                <a:lnTo>
                  <a:pt x="1141007" y="181677"/>
                </a:lnTo>
                <a:lnTo>
                  <a:pt x="1144053" y="194418"/>
                </a:lnTo>
                <a:lnTo>
                  <a:pt x="1148072" y="206518"/>
                </a:lnTo>
                <a:lnTo>
                  <a:pt x="1153067" y="217978"/>
                </a:lnTo>
                <a:lnTo>
                  <a:pt x="1159039" y="228798"/>
                </a:lnTo>
                <a:lnTo>
                  <a:pt x="1165987" y="238980"/>
                </a:lnTo>
                <a:lnTo>
                  <a:pt x="1173914" y="248525"/>
                </a:lnTo>
                <a:lnTo>
                  <a:pt x="1172956" y="156757"/>
                </a:lnTo>
                <a:lnTo>
                  <a:pt x="1172394" y="142144"/>
                </a:lnTo>
                <a:close/>
              </a:path>
              <a:path w="1195271" h="288240">
                <a:moveTo>
                  <a:pt x="273438" y="283478"/>
                </a:moveTo>
                <a:lnTo>
                  <a:pt x="310013" y="283478"/>
                </a:lnTo>
                <a:lnTo>
                  <a:pt x="414975" y="0"/>
                </a:lnTo>
                <a:lnTo>
                  <a:pt x="379201" y="0"/>
                </a:lnTo>
                <a:lnTo>
                  <a:pt x="299142" y="224412"/>
                </a:lnTo>
                <a:lnTo>
                  <a:pt x="298823" y="225290"/>
                </a:lnTo>
                <a:lnTo>
                  <a:pt x="294931" y="237958"/>
                </a:lnTo>
                <a:lnTo>
                  <a:pt x="292617" y="249842"/>
                </a:lnTo>
                <a:lnTo>
                  <a:pt x="291784" y="249541"/>
                </a:lnTo>
                <a:lnTo>
                  <a:pt x="289373" y="236360"/>
                </a:lnTo>
                <a:lnTo>
                  <a:pt x="286092" y="224817"/>
                </a:lnTo>
                <a:lnTo>
                  <a:pt x="207614" y="0"/>
                </a:lnTo>
                <a:lnTo>
                  <a:pt x="170644" y="0"/>
                </a:lnTo>
                <a:lnTo>
                  <a:pt x="273438" y="283478"/>
                </a:lnTo>
                <a:close/>
              </a:path>
              <a:path w="1195271" h="288240">
                <a:moveTo>
                  <a:pt x="33210" y="253489"/>
                </a:moveTo>
                <a:lnTo>
                  <a:pt x="33210" y="154201"/>
                </a:lnTo>
                <a:lnTo>
                  <a:pt x="135609" y="154201"/>
                </a:lnTo>
                <a:lnTo>
                  <a:pt x="135609" y="124313"/>
                </a:lnTo>
                <a:lnTo>
                  <a:pt x="33210" y="124313"/>
                </a:lnTo>
                <a:lnTo>
                  <a:pt x="33210" y="30090"/>
                </a:lnTo>
                <a:lnTo>
                  <a:pt x="143907" y="30090"/>
                </a:lnTo>
                <a:lnTo>
                  <a:pt x="143907" y="0"/>
                </a:lnTo>
                <a:lnTo>
                  <a:pt x="0" y="0"/>
                </a:lnTo>
                <a:lnTo>
                  <a:pt x="0" y="283478"/>
                </a:lnTo>
                <a:lnTo>
                  <a:pt x="150239" y="283478"/>
                </a:lnTo>
                <a:lnTo>
                  <a:pt x="150239" y="253489"/>
                </a:lnTo>
                <a:lnTo>
                  <a:pt x="33210" y="253489"/>
                </a:lnTo>
                <a:close/>
              </a:path>
              <a:path w="1195271" h="288240">
                <a:moveTo>
                  <a:pt x="489127" y="253489"/>
                </a:moveTo>
                <a:lnTo>
                  <a:pt x="489127" y="154201"/>
                </a:lnTo>
                <a:lnTo>
                  <a:pt x="591556" y="154201"/>
                </a:lnTo>
                <a:lnTo>
                  <a:pt x="591556" y="124313"/>
                </a:lnTo>
                <a:lnTo>
                  <a:pt x="489127" y="124313"/>
                </a:lnTo>
                <a:lnTo>
                  <a:pt x="489127" y="30090"/>
                </a:lnTo>
                <a:lnTo>
                  <a:pt x="599864" y="30090"/>
                </a:lnTo>
                <a:lnTo>
                  <a:pt x="599864" y="0"/>
                </a:lnTo>
                <a:lnTo>
                  <a:pt x="455916" y="0"/>
                </a:lnTo>
                <a:lnTo>
                  <a:pt x="455916" y="283478"/>
                </a:lnTo>
                <a:lnTo>
                  <a:pt x="606146" y="283478"/>
                </a:lnTo>
                <a:lnTo>
                  <a:pt x="606146" y="253489"/>
                </a:lnTo>
                <a:lnTo>
                  <a:pt x="489127" y="253489"/>
                </a:lnTo>
                <a:close/>
              </a:path>
              <a:path w="1195271" h="288240">
                <a:moveTo>
                  <a:pt x="855768" y="220156"/>
                </a:moveTo>
                <a:lnTo>
                  <a:pt x="856399" y="232375"/>
                </a:lnTo>
                <a:lnTo>
                  <a:pt x="857406" y="241433"/>
                </a:lnTo>
                <a:lnTo>
                  <a:pt x="856697" y="241433"/>
                </a:lnTo>
                <a:lnTo>
                  <a:pt x="854975" y="237988"/>
                </a:lnTo>
                <a:lnTo>
                  <a:pt x="851125" y="231605"/>
                </a:lnTo>
                <a:lnTo>
                  <a:pt x="845147" y="222386"/>
                </a:lnTo>
                <a:lnTo>
                  <a:pt x="703307" y="0"/>
                </a:lnTo>
                <a:lnTo>
                  <a:pt x="660147" y="0"/>
                </a:lnTo>
                <a:lnTo>
                  <a:pt x="660147" y="283478"/>
                </a:lnTo>
                <a:lnTo>
                  <a:pt x="693378" y="283478"/>
                </a:lnTo>
                <a:lnTo>
                  <a:pt x="693377" y="77292"/>
                </a:lnTo>
                <a:lnTo>
                  <a:pt x="693188" y="60357"/>
                </a:lnTo>
                <a:lnTo>
                  <a:pt x="692655" y="47838"/>
                </a:lnTo>
                <a:lnTo>
                  <a:pt x="691757" y="39715"/>
                </a:lnTo>
                <a:lnTo>
                  <a:pt x="692973" y="39715"/>
                </a:lnTo>
                <a:lnTo>
                  <a:pt x="695303" y="45895"/>
                </a:lnTo>
                <a:lnTo>
                  <a:pt x="698342" y="51873"/>
                </a:lnTo>
                <a:lnTo>
                  <a:pt x="702091" y="57546"/>
                </a:lnTo>
                <a:lnTo>
                  <a:pt x="847984" y="283478"/>
                </a:lnTo>
                <a:lnTo>
                  <a:pt x="888713" y="283478"/>
                </a:lnTo>
                <a:lnTo>
                  <a:pt x="888713" y="0"/>
                </a:lnTo>
                <a:lnTo>
                  <a:pt x="855481" y="0"/>
                </a:lnTo>
                <a:lnTo>
                  <a:pt x="855496" y="204758"/>
                </a:lnTo>
                <a:lnTo>
                  <a:pt x="855768" y="220156"/>
                </a:lnTo>
                <a:close/>
              </a:path>
              <a:path w="1195271" h="288240">
                <a:moveTo>
                  <a:pt x="1015458" y="283478"/>
                </a:moveTo>
                <a:lnTo>
                  <a:pt x="1048689" y="283478"/>
                </a:lnTo>
                <a:lnTo>
                  <a:pt x="1048689" y="30090"/>
                </a:lnTo>
                <a:lnTo>
                  <a:pt x="1130551" y="30090"/>
                </a:lnTo>
                <a:lnTo>
                  <a:pt x="1130551" y="0"/>
                </a:lnTo>
                <a:lnTo>
                  <a:pt x="933798" y="0"/>
                </a:lnTo>
                <a:lnTo>
                  <a:pt x="933798" y="30090"/>
                </a:lnTo>
                <a:lnTo>
                  <a:pt x="1015458" y="30090"/>
                </a:lnTo>
                <a:lnTo>
                  <a:pt x="1015458" y="283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384"/>
          <p:cNvSpPr/>
          <p:nvPr/>
        </p:nvSpPr>
        <p:spPr>
          <a:xfrm>
            <a:off x="353791" y="1195109"/>
            <a:ext cx="1728835" cy="1703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385"/>
          <p:cNvSpPr/>
          <p:nvPr/>
        </p:nvSpPr>
        <p:spPr>
          <a:xfrm>
            <a:off x="391480" y="1214561"/>
            <a:ext cx="1657105" cy="1631573"/>
          </a:xfrm>
          <a:custGeom>
            <a:avLst/>
            <a:gdLst/>
            <a:ahLst/>
            <a:cxnLst/>
            <a:rect l="l" t="t" r="r" b="b"/>
            <a:pathLst>
              <a:path w="1657105" h="1631573">
                <a:moveTo>
                  <a:pt x="0" y="815786"/>
                </a:moveTo>
                <a:lnTo>
                  <a:pt x="2746" y="882694"/>
                </a:lnTo>
                <a:lnTo>
                  <a:pt x="10844" y="948111"/>
                </a:lnTo>
                <a:lnTo>
                  <a:pt x="24079" y="1011829"/>
                </a:lnTo>
                <a:lnTo>
                  <a:pt x="42240" y="1073638"/>
                </a:lnTo>
                <a:lnTo>
                  <a:pt x="65111" y="1133328"/>
                </a:lnTo>
                <a:lnTo>
                  <a:pt x="92481" y="1190687"/>
                </a:lnTo>
                <a:lnTo>
                  <a:pt x="124135" y="1245508"/>
                </a:lnTo>
                <a:lnTo>
                  <a:pt x="159862" y="1297580"/>
                </a:lnTo>
                <a:lnTo>
                  <a:pt x="199446" y="1346692"/>
                </a:lnTo>
                <a:lnTo>
                  <a:pt x="242676" y="1392635"/>
                </a:lnTo>
                <a:lnTo>
                  <a:pt x="289338" y="1435199"/>
                </a:lnTo>
                <a:lnTo>
                  <a:pt x="339219" y="1474174"/>
                </a:lnTo>
                <a:lnTo>
                  <a:pt x="392105" y="1509350"/>
                </a:lnTo>
                <a:lnTo>
                  <a:pt x="447784" y="1540517"/>
                </a:lnTo>
                <a:lnTo>
                  <a:pt x="506041" y="1567465"/>
                </a:lnTo>
                <a:lnTo>
                  <a:pt x="566665" y="1589984"/>
                </a:lnTo>
                <a:lnTo>
                  <a:pt x="629441" y="1607864"/>
                </a:lnTo>
                <a:lnTo>
                  <a:pt x="694156" y="1620896"/>
                </a:lnTo>
                <a:lnTo>
                  <a:pt x="760598" y="1628869"/>
                </a:lnTo>
                <a:lnTo>
                  <a:pt x="828552" y="1631573"/>
                </a:lnTo>
                <a:lnTo>
                  <a:pt x="896512" y="1628869"/>
                </a:lnTo>
                <a:lnTo>
                  <a:pt x="962958" y="1620896"/>
                </a:lnTo>
                <a:lnTo>
                  <a:pt x="1027676" y="1607864"/>
                </a:lnTo>
                <a:lnTo>
                  <a:pt x="1090455" y="1589984"/>
                </a:lnTo>
                <a:lnTo>
                  <a:pt x="1151080" y="1567465"/>
                </a:lnTo>
                <a:lnTo>
                  <a:pt x="1209338" y="1540517"/>
                </a:lnTo>
                <a:lnTo>
                  <a:pt x="1265017" y="1509350"/>
                </a:lnTo>
                <a:lnTo>
                  <a:pt x="1317903" y="1474174"/>
                </a:lnTo>
                <a:lnTo>
                  <a:pt x="1367782" y="1435199"/>
                </a:lnTo>
                <a:lnTo>
                  <a:pt x="1414443" y="1392635"/>
                </a:lnTo>
                <a:lnTo>
                  <a:pt x="1457671" y="1346692"/>
                </a:lnTo>
                <a:lnTo>
                  <a:pt x="1497254" y="1297580"/>
                </a:lnTo>
                <a:lnTo>
                  <a:pt x="1532978" y="1245508"/>
                </a:lnTo>
                <a:lnTo>
                  <a:pt x="1564631" y="1190687"/>
                </a:lnTo>
                <a:lnTo>
                  <a:pt x="1591999" y="1133328"/>
                </a:lnTo>
                <a:lnTo>
                  <a:pt x="1614868" y="1073638"/>
                </a:lnTo>
                <a:lnTo>
                  <a:pt x="1633027" y="1011829"/>
                </a:lnTo>
                <a:lnTo>
                  <a:pt x="1646261" y="948111"/>
                </a:lnTo>
                <a:lnTo>
                  <a:pt x="1654358" y="882694"/>
                </a:lnTo>
                <a:lnTo>
                  <a:pt x="1657105" y="815786"/>
                </a:lnTo>
                <a:lnTo>
                  <a:pt x="1654358" y="748879"/>
                </a:lnTo>
                <a:lnTo>
                  <a:pt x="1646261" y="683461"/>
                </a:lnTo>
                <a:lnTo>
                  <a:pt x="1633027" y="619743"/>
                </a:lnTo>
                <a:lnTo>
                  <a:pt x="1614868" y="557934"/>
                </a:lnTo>
                <a:lnTo>
                  <a:pt x="1591999" y="498245"/>
                </a:lnTo>
                <a:lnTo>
                  <a:pt x="1564631" y="440885"/>
                </a:lnTo>
                <a:lnTo>
                  <a:pt x="1532978" y="386065"/>
                </a:lnTo>
                <a:lnTo>
                  <a:pt x="1497254" y="333993"/>
                </a:lnTo>
                <a:lnTo>
                  <a:pt x="1457671" y="284881"/>
                </a:lnTo>
                <a:lnTo>
                  <a:pt x="1414443" y="238938"/>
                </a:lnTo>
                <a:lnTo>
                  <a:pt x="1367782" y="196374"/>
                </a:lnTo>
                <a:lnTo>
                  <a:pt x="1317903" y="157399"/>
                </a:lnTo>
                <a:lnTo>
                  <a:pt x="1265017" y="122223"/>
                </a:lnTo>
                <a:lnTo>
                  <a:pt x="1209338" y="91056"/>
                </a:lnTo>
                <a:lnTo>
                  <a:pt x="1151080" y="64108"/>
                </a:lnTo>
                <a:lnTo>
                  <a:pt x="1090455" y="41589"/>
                </a:lnTo>
                <a:lnTo>
                  <a:pt x="1027676" y="23708"/>
                </a:lnTo>
                <a:lnTo>
                  <a:pt x="962958" y="10677"/>
                </a:lnTo>
                <a:lnTo>
                  <a:pt x="896512" y="2704"/>
                </a:lnTo>
                <a:lnTo>
                  <a:pt x="828552" y="0"/>
                </a:lnTo>
                <a:lnTo>
                  <a:pt x="760598" y="2704"/>
                </a:lnTo>
                <a:lnTo>
                  <a:pt x="694156" y="10677"/>
                </a:lnTo>
                <a:lnTo>
                  <a:pt x="629441" y="23708"/>
                </a:lnTo>
                <a:lnTo>
                  <a:pt x="566665" y="41589"/>
                </a:lnTo>
                <a:lnTo>
                  <a:pt x="506041" y="64108"/>
                </a:lnTo>
                <a:lnTo>
                  <a:pt x="447784" y="91056"/>
                </a:lnTo>
                <a:lnTo>
                  <a:pt x="392105" y="122223"/>
                </a:lnTo>
                <a:lnTo>
                  <a:pt x="339219" y="157399"/>
                </a:lnTo>
                <a:lnTo>
                  <a:pt x="289338" y="196374"/>
                </a:lnTo>
                <a:lnTo>
                  <a:pt x="242676" y="238938"/>
                </a:lnTo>
                <a:lnTo>
                  <a:pt x="199446" y="284881"/>
                </a:lnTo>
                <a:lnTo>
                  <a:pt x="159862" y="333993"/>
                </a:lnTo>
                <a:lnTo>
                  <a:pt x="124135" y="386065"/>
                </a:lnTo>
                <a:lnTo>
                  <a:pt x="92481" y="440885"/>
                </a:lnTo>
                <a:lnTo>
                  <a:pt x="65111" y="498245"/>
                </a:lnTo>
                <a:lnTo>
                  <a:pt x="42240" y="557934"/>
                </a:lnTo>
                <a:lnTo>
                  <a:pt x="24079" y="619743"/>
                </a:lnTo>
                <a:lnTo>
                  <a:pt x="10844" y="683461"/>
                </a:lnTo>
                <a:lnTo>
                  <a:pt x="2746" y="748879"/>
                </a:lnTo>
                <a:lnTo>
                  <a:pt x="0" y="815786"/>
                </a:lnTo>
                <a:close/>
              </a:path>
            </a:pathLst>
          </a:custGeom>
          <a:solidFill>
            <a:srgbClr val="DE09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86"/>
          <p:cNvSpPr/>
          <p:nvPr/>
        </p:nvSpPr>
        <p:spPr>
          <a:xfrm>
            <a:off x="391480" y="1214561"/>
            <a:ext cx="1657105" cy="1631573"/>
          </a:xfrm>
          <a:custGeom>
            <a:avLst/>
            <a:gdLst/>
            <a:ahLst/>
            <a:cxnLst/>
            <a:rect l="l" t="t" r="r" b="b"/>
            <a:pathLst>
              <a:path w="1657105" h="1631573">
                <a:moveTo>
                  <a:pt x="0" y="815786"/>
                </a:moveTo>
                <a:lnTo>
                  <a:pt x="2746" y="748879"/>
                </a:lnTo>
                <a:lnTo>
                  <a:pt x="10844" y="683461"/>
                </a:lnTo>
                <a:lnTo>
                  <a:pt x="24079" y="619743"/>
                </a:lnTo>
                <a:lnTo>
                  <a:pt x="42240" y="557934"/>
                </a:lnTo>
                <a:lnTo>
                  <a:pt x="65111" y="498245"/>
                </a:lnTo>
                <a:lnTo>
                  <a:pt x="92481" y="440885"/>
                </a:lnTo>
                <a:lnTo>
                  <a:pt x="124135" y="386065"/>
                </a:lnTo>
                <a:lnTo>
                  <a:pt x="159862" y="333993"/>
                </a:lnTo>
                <a:lnTo>
                  <a:pt x="199446" y="284881"/>
                </a:lnTo>
                <a:lnTo>
                  <a:pt x="242676" y="238938"/>
                </a:lnTo>
                <a:lnTo>
                  <a:pt x="289338" y="196374"/>
                </a:lnTo>
                <a:lnTo>
                  <a:pt x="339219" y="157399"/>
                </a:lnTo>
                <a:lnTo>
                  <a:pt x="392105" y="122223"/>
                </a:lnTo>
                <a:lnTo>
                  <a:pt x="447784" y="91056"/>
                </a:lnTo>
                <a:lnTo>
                  <a:pt x="506041" y="64108"/>
                </a:lnTo>
                <a:lnTo>
                  <a:pt x="566665" y="41589"/>
                </a:lnTo>
                <a:lnTo>
                  <a:pt x="629441" y="23708"/>
                </a:lnTo>
                <a:lnTo>
                  <a:pt x="694156" y="10677"/>
                </a:lnTo>
                <a:lnTo>
                  <a:pt x="760598" y="2704"/>
                </a:lnTo>
                <a:lnTo>
                  <a:pt x="828552" y="0"/>
                </a:lnTo>
                <a:lnTo>
                  <a:pt x="896512" y="2704"/>
                </a:lnTo>
                <a:lnTo>
                  <a:pt x="962958" y="10677"/>
                </a:lnTo>
                <a:lnTo>
                  <a:pt x="1027676" y="23708"/>
                </a:lnTo>
                <a:lnTo>
                  <a:pt x="1090455" y="41589"/>
                </a:lnTo>
                <a:lnTo>
                  <a:pt x="1151080" y="64108"/>
                </a:lnTo>
                <a:lnTo>
                  <a:pt x="1209338" y="91056"/>
                </a:lnTo>
                <a:lnTo>
                  <a:pt x="1265017" y="122223"/>
                </a:lnTo>
                <a:lnTo>
                  <a:pt x="1317903" y="157399"/>
                </a:lnTo>
                <a:lnTo>
                  <a:pt x="1367782" y="196374"/>
                </a:lnTo>
                <a:lnTo>
                  <a:pt x="1414443" y="238938"/>
                </a:lnTo>
                <a:lnTo>
                  <a:pt x="1457671" y="284881"/>
                </a:lnTo>
                <a:lnTo>
                  <a:pt x="1497254" y="333993"/>
                </a:lnTo>
                <a:lnTo>
                  <a:pt x="1532978" y="386065"/>
                </a:lnTo>
                <a:lnTo>
                  <a:pt x="1564631" y="440885"/>
                </a:lnTo>
                <a:lnTo>
                  <a:pt x="1591999" y="498245"/>
                </a:lnTo>
                <a:lnTo>
                  <a:pt x="1614868" y="557934"/>
                </a:lnTo>
                <a:lnTo>
                  <a:pt x="1633027" y="619743"/>
                </a:lnTo>
                <a:lnTo>
                  <a:pt x="1646261" y="683461"/>
                </a:lnTo>
                <a:lnTo>
                  <a:pt x="1654358" y="748879"/>
                </a:lnTo>
                <a:lnTo>
                  <a:pt x="1657105" y="815786"/>
                </a:lnTo>
                <a:lnTo>
                  <a:pt x="1654358" y="882694"/>
                </a:lnTo>
                <a:lnTo>
                  <a:pt x="1646261" y="948111"/>
                </a:lnTo>
                <a:lnTo>
                  <a:pt x="1633027" y="1011829"/>
                </a:lnTo>
                <a:lnTo>
                  <a:pt x="1614868" y="1073638"/>
                </a:lnTo>
                <a:lnTo>
                  <a:pt x="1591999" y="1133328"/>
                </a:lnTo>
                <a:lnTo>
                  <a:pt x="1564631" y="1190687"/>
                </a:lnTo>
                <a:lnTo>
                  <a:pt x="1532978" y="1245508"/>
                </a:lnTo>
                <a:lnTo>
                  <a:pt x="1497254" y="1297580"/>
                </a:lnTo>
                <a:lnTo>
                  <a:pt x="1457671" y="1346692"/>
                </a:lnTo>
                <a:lnTo>
                  <a:pt x="1414443" y="1392635"/>
                </a:lnTo>
                <a:lnTo>
                  <a:pt x="1367782" y="1435199"/>
                </a:lnTo>
                <a:lnTo>
                  <a:pt x="1317903" y="1474174"/>
                </a:lnTo>
                <a:lnTo>
                  <a:pt x="1265017" y="1509350"/>
                </a:lnTo>
                <a:lnTo>
                  <a:pt x="1209338" y="1540517"/>
                </a:lnTo>
                <a:lnTo>
                  <a:pt x="1151080" y="1567465"/>
                </a:lnTo>
                <a:lnTo>
                  <a:pt x="1090455" y="1589984"/>
                </a:lnTo>
                <a:lnTo>
                  <a:pt x="1027676" y="1607864"/>
                </a:lnTo>
                <a:lnTo>
                  <a:pt x="962958" y="1620896"/>
                </a:lnTo>
                <a:lnTo>
                  <a:pt x="896512" y="1628869"/>
                </a:lnTo>
                <a:lnTo>
                  <a:pt x="828552" y="1631573"/>
                </a:lnTo>
                <a:lnTo>
                  <a:pt x="760598" y="1628869"/>
                </a:lnTo>
                <a:lnTo>
                  <a:pt x="694156" y="1620896"/>
                </a:lnTo>
                <a:lnTo>
                  <a:pt x="629441" y="1607864"/>
                </a:lnTo>
                <a:lnTo>
                  <a:pt x="566665" y="1589984"/>
                </a:lnTo>
                <a:lnTo>
                  <a:pt x="506041" y="1567465"/>
                </a:lnTo>
                <a:lnTo>
                  <a:pt x="447784" y="1540517"/>
                </a:lnTo>
                <a:lnTo>
                  <a:pt x="392105" y="1509350"/>
                </a:lnTo>
                <a:lnTo>
                  <a:pt x="339219" y="1474174"/>
                </a:lnTo>
                <a:lnTo>
                  <a:pt x="289338" y="1435199"/>
                </a:lnTo>
                <a:lnTo>
                  <a:pt x="242676" y="1392635"/>
                </a:lnTo>
                <a:lnTo>
                  <a:pt x="199446" y="1346692"/>
                </a:lnTo>
                <a:lnTo>
                  <a:pt x="159862" y="1297580"/>
                </a:lnTo>
                <a:lnTo>
                  <a:pt x="124135" y="1245508"/>
                </a:lnTo>
                <a:lnTo>
                  <a:pt x="92481" y="1190687"/>
                </a:lnTo>
                <a:lnTo>
                  <a:pt x="65111" y="1133328"/>
                </a:lnTo>
                <a:lnTo>
                  <a:pt x="42240" y="1073638"/>
                </a:lnTo>
                <a:lnTo>
                  <a:pt x="24079" y="1011829"/>
                </a:lnTo>
                <a:lnTo>
                  <a:pt x="10844" y="948111"/>
                </a:lnTo>
                <a:lnTo>
                  <a:pt x="2746" y="882694"/>
                </a:lnTo>
                <a:lnTo>
                  <a:pt x="0" y="815786"/>
                </a:lnTo>
                <a:close/>
              </a:path>
            </a:pathLst>
          </a:custGeom>
          <a:ln w="7598">
            <a:solidFill>
              <a:srgbClr val="DE09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87"/>
          <p:cNvSpPr/>
          <p:nvPr/>
        </p:nvSpPr>
        <p:spPr>
          <a:xfrm>
            <a:off x="461995" y="1285077"/>
            <a:ext cx="1516074" cy="14917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79">
            <a:extLst>
              <a:ext uri="{FF2B5EF4-FFF2-40B4-BE49-F238E27FC236}">
                <a16:creationId xmlns:a16="http://schemas.microsoft.com/office/drawing/2014/main" id="{37E4ED6C-CCF1-4ED9-B0F4-688516991571}"/>
              </a:ext>
            </a:extLst>
          </p:cNvPr>
          <p:cNvSpPr/>
          <p:nvPr/>
        </p:nvSpPr>
        <p:spPr>
          <a:xfrm>
            <a:off x="0" y="196532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78">
            <a:extLst>
              <a:ext uri="{FF2B5EF4-FFF2-40B4-BE49-F238E27FC236}">
                <a16:creationId xmlns:a16="http://schemas.microsoft.com/office/drawing/2014/main" id="{D9DD1746-C8D0-408C-AB43-D05A6AD03E6A}"/>
              </a:ext>
            </a:extLst>
          </p:cNvPr>
          <p:cNvSpPr/>
          <p:nvPr/>
        </p:nvSpPr>
        <p:spPr>
          <a:xfrm>
            <a:off x="0" y="196532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66D463D-1ECD-4B84-804C-58D72FDD1328}"/>
              </a:ext>
            </a:extLst>
          </p:cNvPr>
          <p:cNvSpPr/>
          <p:nvPr/>
        </p:nvSpPr>
        <p:spPr>
          <a:xfrm>
            <a:off x="4575021" y="3117850"/>
            <a:ext cx="3337080" cy="53583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4963274-5E98-4E40-A275-CE7B65855F96}"/>
              </a:ext>
            </a:extLst>
          </p:cNvPr>
          <p:cNvSpPr/>
          <p:nvPr/>
        </p:nvSpPr>
        <p:spPr>
          <a:xfrm>
            <a:off x="-4863" y="3120075"/>
            <a:ext cx="4605789" cy="53583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1A544D6-FC38-4E43-B233-8214D980D4EB}"/>
              </a:ext>
            </a:extLst>
          </p:cNvPr>
          <p:cNvSpPr txBox="1"/>
          <p:nvPr/>
        </p:nvSpPr>
        <p:spPr>
          <a:xfrm>
            <a:off x="0" y="3143649"/>
            <a:ext cx="460092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porcentual de casos y tasa de</a:t>
            </a:r>
          </a:p>
          <a:p>
            <a:pPr algn="ctr"/>
            <a:r>
              <a:rPr lang="es-E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incidencia de ETA por año</a:t>
            </a:r>
            <a:endParaRPr lang="es-C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9D37831-BBC7-4C50-9835-0693C2BA52EE}"/>
              </a:ext>
            </a:extLst>
          </p:cNvPr>
          <p:cNvSpPr txBox="1"/>
          <p:nvPr/>
        </p:nvSpPr>
        <p:spPr>
          <a:xfrm>
            <a:off x="4337050" y="3219849"/>
            <a:ext cx="38025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UPGD notificadoras</a:t>
            </a:r>
            <a:endParaRPr lang="es-C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ADA8AF6-D431-4D5A-A3FE-6CD2D81F66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430234"/>
              </p:ext>
            </p:extLst>
          </p:nvPr>
        </p:nvGraphicFramePr>
        <p:xfrm>
          <a:off x="444500" y="3784600"/>
          <a:ext cx="3703638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5" imgW="3343318" imgH="1876581" progId="Excel.SheetMacroEnabled.12">
                  <p:link updateAutomatic="1"/>
                </p:oleObj>
              </mc:Choice>
              <mc:Fallback>
                <p:oleObj name="Macro-Enabled Worksheet" r:id="rId5" imgW="3343318" imgH="187658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4500" y="3784600"/>
                        <a:ext cx="3703638" cy="207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554FDB88-A219-4D31-ADE0-4C5128C8E9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186308"/>
              </p:ext>
            </p:extLst>
          </p:nvPr>
        </p:nvGraphicFramePr>
        <p:xfrm>
          <a:off x="5472113" y="3792538"/>
          <a:ext cx="153352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7" imgW="1533547" imgH="1876581" progId="Excel.SheetMacroEnabled.12">
                  <p:link updateAutomatic="1"/>
                </p:oleObj>
              </mc:Choice>
              <mc:Fallback>
                <p:oleObj name="Macro-Enabled Worksheet" r:id="rId7" imgW="1533547" imgH="187658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72113" y="3792538"/>
                        <a:ext cx="1533525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object 68">
            <a:extLst>
              <a:ext uri="{FF2B5EF4-FFF2-40B4-BE49-F238E27FC236}">
                <a16:creationId xmlns:a16="http://schemas.microsoft.com/office/drawing/2014/main" id="{0C270C88-8721-4801-BB5A-0CBA3781558C}"/>
              </a:ext>
            </a:extLst>
          </p:cNvPr>
          <p:cNvSpPr txBox="1"/>
          <p:nvPr/>
        </p:nvSpPr>
        <p:spPr>
          <a:xfrm>
            <a:off x="446120" y="5927557"/>
            <a:ext cx="4229739" cy="1432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75"/>
              </a:lnSpc>
              <a:spcBef>
                <a:spcPts val="53"/>
              </a:spcBef>
            </a:pP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Fuente. Sistema de Vigilancia en Salud Pública - Sivigila</a:t>
            </a:r>
            <a:r>
              <a:rPr lang="es-CO" sz="800" i="1" spc="4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endParaRPr sz="800" dirty="0">
              <a:latin typeface="Arial"/>
              <a:cs typeface="Arial"/>
            </a:endParaRPr>
          </a:p>
        </p:txBody>
      </p: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E3E9D4CC-7631-443E-A50E-665A34466E82}"/>
              </a:ext>
            </a:extLst>
          </p:cNvPr>
          <p:cNvCxnSpPr/>
          <p:nvPr/>
        </p:nvCxnSpPr>
        <p:spPr>
          <a:xfrm>
            <a:off x="-6350" y="61658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A9216A5-7E03-44A2-8745-0B8382E6F639}"/>
              </a:ext>
            </a:extLst>
          </p:cNvPr>
          <p:cNvSpPr txBox="1"/>
          <p:nvPr/>
        </p:nvSpPr>
        <p:spPr>
          <a:xfrm>
            <a:off x="0" y="10966450"/>
            <a:ext cx="79121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 por localidades y principales barrios, distrito de Cartagena, 2024 </a:t>
            </a:r>
            <a:endParaRPr lang="es-CO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" name="Objeto 39">
            <a:extLst>
              <a:ext uri="{FF2B5EF4-FFF2-40B4-BE49-F238E27FC236}">
                <a16:creationId xmlns:a16="http://schemas.microsoft.com/office/drawing/2014/main" id="{2055B54A-D79A-4DC8-A6B1-4AE6BEA01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586624"/>
              </p:ext>
            </p:extLst>
          </p:nvPr>
        </p:nvGraphicFramePr>
        <p:xfrm>
          <a:off x="298450" y="6626225"/>
          <a:ext cx="3121025" cy="385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9" imgW="2800555" imgH="3457595" progId="Excel.SheetMacroEnabled.12">
                  <p:link updateAutomatic="1"/>
                </p:oleObj>
              </mc:Choice>
              <mc:Fallback>
                <p:oleObj name="Macro-Enabled Worksheet" r:id="rId9" imgW="2800555" imgH="3457595" progId="Excel.SheetMacroEnabled.12">
                  <p:link updateAutomatic="1"/>
                  <p:pic>
                    <p:nvPicPr>
                      <p:cNvPr id="2" name="Objeto 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8450" y="6626225"/>
                        <a:ext cx="3121025" cy="3852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to 46">
            <a:extLst>
              <a:ext uri="{FF2B5EF4-FFF2-40B4-BE49-F238E27FC236}">
                <a16:creationId xmlns:a16="http://schemas.microsoft.com/office/drawing/2014/main" id="{1807B347-AAC4-48D2-9BA3-7809436CAC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46886"/>
              </p:ext>
            </p:extLst>
          </p:nvPr>
        </p:nvGraphicFramePr>
        <p:xfrm>
          <a:off x="3748088" y="6623050"/>
          <a:ext cx="3930650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1" imgW="3676808" imgH="1457120" progId="Excel.SheetMacroEnabled.12">
                  <p:link updateAutomatic="1"/>
                </p:oleObj>
              </mc:Choice>
              <mc:Fallback>
                <p:oleObj name="Macro-Enabled Worksheet" r:id="rId11" imgW="3676808" imgH="1457120" progId="Excel.SheetMacroEnabled.12">
                  <p:link updateAutomatic="1"/>
                  <p:pic>
                    <p:nvPicPr>
                      <p:cNvPr id="3" name="Objeto 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48088" y="6623050"/>
                        <a:ext cx="3930650" cy="1557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CuadroTexto 48">
            <a:extLst>
              <a:ext uri="{FF2B5EF4-FFF2-40B4-BE49-F238E27FC236}">
                <a16:creationId xmlns:a16="http://schemas.microsoft.com/office/drawing/2014/main" id="{5BDF4624-E67A-490B-B6F4-EC1862A0745A}"/>
              </a:ext>
            </a:extLst>
          </p:cNvPr>
          <p:cNvSpPr txBox="1"/>
          <p:nvPr/>
        </p:nvSpPr>
        <p:spPr>
          <a:xfrm>
            <a:off x="222250" y="6246272"/>
            <a:ext cx="3276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Datos clínicos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AFEEF9BE-482C-43E2-9357-A531C1A90B51}"/>
              </a:ext>
            </a:extLst>
          </p:cNvPr>
          <p:cNvSpPr txBox="1"/>
          <p:nvPr/>
        </p:nvSpPr>
        <p:spPr>
          <a:xfrm>
            <a:off x="4076709" y="6242050"/>
            <a:ext cx="3276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Asociación con brote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36C847B6-3CD2-4334-93B3-E346A751DCE8}"/>
              </a:ext>
            </a:extLst>
          </p:cNvPr>
          <p:cNvCxnSpPr/>
          <p:nvPr/>
        </p:nvCxnSpPr>
        <p:spPr>
          <a:xfrm>
            <a:off x="-6350" y="108140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BB47EFE5-544A-4CBD-897D-73E5726E90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79957"/>
              </p:ext>
            </p:extLst>
          </p:nvPr>
        </p:nvGraphicFramePr>
        <p:xfrm>
          <a:off x="509588" y="13007975"/>
          <a:ext cx="316230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3" imgW="3162257" imgH="2419513" progId="Excel.SheetMacroEnabled.12">
                  <p:link updateAutomatic="1"/>
                </p:oleObj>
              </mc:Choice>
              <mc:Fallback>
                <p:oleObj name="Macro-Enabled Worksheet" r:id="rId13" imgW="3162257" imgH="2419513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9588" y="13007975"/>
                        <a:ext cx="3162300" cy="241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8C4568DD-919E-457C-A8FB-E352A0FBB86A}"/>
              </a:ext>
            </a:extLst>
          </p:cNvPr>
          <p:cNvCxnSpPr/>
          <p:nvPr/>
        </p:nvCxnSpPr>
        <p:spPr>
          <a:xfrm>
            <a:off x="-6350" y="127952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7676FD9D-D33D-482C-A49D-83FC8EE47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803559"/>
              </p:ext>
            </p:extLst>
          </p:nvPr>
        </p:nvGraphicFramePr>
        <p:xfrm>
          <a:off x="4286250" y="13003213"/>
          <a:ext cx="316230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5" imgW="3162257" imgH="2428816" progId="Excel.SheetMacroEnabled.12">
                  <p:link updateAutomatic="1"/>
                </p:oleObj>
              </mc:Choice>
              <mc:Fallback>
                <p:oleObj name="Macro-Enabled Worksheet" r:id="rId15" imgW="3162257" imgH="242881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286250" y="13003213"/>
                        <a:ext cx="3162300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45032C64-98D3-4E46-9C54-FB66B1FFBA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843878"/>
              </p:ext>
            </p:extLst>
          </p:nvPr>
        </p:nvGraphicFramePr>
        <p:xfrm>
          <a:off x="2374900" y="15584488"/>
          <a:ext cx="31623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7" imgW="3162257" imgH="2447844" progId="Excel.SheetMacroEnabled.12">
                  <p:link updateAutomatic="1"/>
                </p:oleObj>
              </mc:Choice>
              <mc:Fallback>
                <p:oleObj name="Macro-Enabled Worksheet" r:id="rId17" imgW="3162257" imgH="244784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374900" y="15584488"/>
                        <a:ext cx="3162300" cy="244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object 192">
            <a:extLst>
              <a:ext uri="{FF2B5EF4-FFF2-40B4-BE49-F238E27FC236}">
                <a16:creationId xmlns:a16="http://schemas.microsoft.com/office/drawing/2014/main" id="{92C9D7FD-B8EF-45E1-89AE-567FCFE9B6B4}"/>
              </a:ext>
            </a:extLst>
          </p:cNvPr>
          <p:cNvSpPr txBox="1"/>
          <p:nvPr/>
        </p:nvSpPr>
        <p:spPr>
          <a:xfrm>
            <a:off x="2660650" y="146050"/>
            <a:ext cx="4143347" cy="16251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9002">
              <a:lnSpc>
                <a:spcPts val="3350"/>
              </a:lnSpc>
              <a:spcBef>
                <a:spcPts val="16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EN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F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ERM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E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DA</a:t>
            </a:r>
            <a:r>
              <a:rPr sz="3150" b="1" spc="-15" dirty="0">
                <a:solidFill>
                  <a:srgbClr val="DE0924"/>
                </a:solidFill>
                <a:latin typeface="Arial"/>
                <a:cs typeface="Arial"/>
              </a:rPr>
              <a:t>D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ES</a:t>
            </a:r>
            <a:endParaRPr sz="315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TR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NSMITID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S</a:t>
            </a:r>
            <a:r>
              <a:rPr sz="3150" b="1" spc="277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endParaRPr lang="es-ES" sz="3150" b="1" spc="277" dirty="0">
              <a:solidFill>
                <a:srgbClr val="DE0924"/>
              </a:solidFill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POR</a:t>
            </a:r>
            <a:r>
              <a:rPr lang="es-ES" sz="3150" b="1" spc="0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L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IME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N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TOS</a:t>
            </a:r>
            <a:endParaRPr sz="3150" dirty="0">
              <a:latin typeface="Arial"/>
              <a:cs typeface="Arial"/>
            </a:endParaRPr>
          </a:p>
        </p:txBody>
      </p:sp>
      <p:graphicFrame>
        <p:nvGraphicFramePr>
          <p:cNvPr id="54" name="Objeto 53">
            <a:extLst>
              <a:ext uri="{FF2B5EF4-FFF2-40B4-BE49-F238E27FC236}">
                <a16:creationId xmlns:a16="http://schemas.microsoft.com/office/drawing/2014/main" id="{AC604188-FAF1-4C4F-AB2A-7D4BD0DC4F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174306"/>
              </p:ext>
            </p:extLst>
          </p:nvPr>
        </p:nvGraphicFramePr>
        <p:xfrm>
          <a:off x="2654300" y="1365250"/>
          <a:ext cx="36671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9" imgW="3667123" imgH="361954" progId="Excel.SheetMacroEnabled.12">
                  <p:link updateAutomatic="1"/>
                </p:oleObj>
              </mc:Choice>
              <mc:Fallback>
                <p:oleObj name="Macro-Enabled Worksheet" r:id="rId19" imgW="3667123" imgH="361954" progId="Excel.SheetMacroEnabled.12">
                  <p:link updateAutomatic="1"/>
                  <p:pic>
                    <p:nvPicPr>
                      <p:cNvPr id="183" name="Objeto 182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54300" y="1365250"/>
                        <a:ext cx="36671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object 241">
            <a:extLst>
              <a:ext uri="{FF2B5EF4-FFF2-40B4-BE49-F238E27FC236}">
                <a16:creationId xmlns:a16="http://schemas.microsoft.com/office/drawing/2014/main" id="{BFBD0C88-19FE-4C46-8A88-5D154A5CF1EA}"/>
              </a:ext>
            </a:extLst>
          </p:cNvPr>
          <p:cNvSpPr/>
          <p:nvPr/>
        </p:nvSpPr>
        <p:spPr>
          <a:xfrm>
            <a:off x="2672279" y="1898650"/>
            <a:ext cx="4849737" cy="81943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242">
            <a:extLst>
              <a:ext uri="{FF2B5EF4-FFF2-40B4-BE49-F238E27FC236}">
                <a16:creationId xmlns:a16="http://schemas.microsoft.com/office/drawing/2014/main" id="{5A550BC5-DDF6-45F8-84CC-878DE67B8F5F}"/>
              </a:ext>
            </a:extLst>
          </p:cNvPr>
          <p:cNvSpPr/>
          <p:nvPr/>
        </p:nvSpPr>
        <p:spPr>
          <a:xfrm>
            <a:off x="2706321" y="1914455"/>
            <a:ext cx="2701458" cy="754997"/>
          </a:xfrm>
          <a:custGeom>
            <a:avLst/>
            <a:gdLst/>
            <a:ahLst/>
            <a:cxnLst/>
            <a:rect l="l" t="t" r="r" b="b"/>
            <a:pathLst>
              <a:path w="2701458" h="754997">
                <a:moveTo>
                  <a:pt x="0" y="754997"/>
                </a:moveTo>
                <a:lnTo>
                  <a:pt x="2701458" y="754997"/>
                </a:lnTo>
                <a:lnTo>
                  <a:pt x="2701458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243">
            <a:extLst>
              <a:ext uri="{FF2B5EF4-FFF2-40B4-BE49-F238E27FC236}">
                <a16:creationId xmlns:a16="http://schemas.microsoft.com/office/drawing/2014/main" id="{E9814D19-B0EE-4453-B438-FAD8C8499E56}"/>
              </a:ext>
            </a:extLst>
          </p:cNvPr>
          <p:cNvSpPr/>
          <p:nvPr/>
        </p:nvSpPr>
        <p:spPr>
          <a:xfrm>
            <a:off x="5373737" y="1898650"/>
            <a:ext cx="2162868" cy="81943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244">
            <a:extLst>
              <a:ext uri="{FF2B5EF4-FFF2-40B4-BE49-F238E27FC236}">
                <a16:creationId xmlns:a16="http://schemas.microsoft.com/office/drawing/2014/main" id="{200AC6F1-B79D-46E0-B2E8-B1E2AD8E5E2E}"/>
              </a:ext>
            </a:extLst>
          </p:cNvPr>
          <p:cNvSpPr/>
          <p:nvPr/>
        </p:nvSpPr>
        <p:spPr>
          <a:xfrm>
            <a:off x="5407779" y="1914455"/>
            <a:ext cx="2098432" cy="754997"/>
          </a:xfrm>
          <a:custGeom>
            <a:avLst/>
            <a:gdLst/>
            <a:ahLst/>
            <a:cxnLst/>
            <a:rect l="l" t="t" r="r" b="b"/>
            <a:pathLst>
              <a:path w="2098432" h="754997">
                <a:moveTo>
                  <a:pt x="0" y="754997"/>
                </a:moveTo>
                <a:lnTo>
                  <a:pt x="2098432" y="754997"/>
                </a:lnTo>
                <a:lnTo>
                  <a:pt x="2098432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AEE99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247">
            <a:extLst>
              <a:ext uri="{FF2B5EF4-FFF2-40B4-BE49-F238E27FC236}">
                <a16:creationId xmlns:a16="http://schemas.microsoft.com/office/drawing/2014/main" id="{B5F3EA2C-216C-4A91-BAFE-F5A5868C7F64}"/>
              </a:ext>
            </a:extLst>
          </p:cNvPr>
          <p:cNvSpPr/>
          <p:nvPr/>
        </p:nvSpPr>
        <p:spPr>
          <a:xfrm>
            <a:off x="2835193" y="2048190"/>
            <a:ext cx="888733" cy="5057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2">
            <a:extLst>
              <a:ext uri="{FF2B5EF4-FFF2-40B4-BE49-F238E27FC236}">
                <a16:creationId xmlns:a16="http://schemas.microsoft.com/office/drawing/2014/main" id="{1B15AD59-3274-4BA3-BF19-CF60295279CC}"/>
              </a:ext>
            </a:extLst>
          </p:cNvPr>
          <p:cNvSpPr txBox="1"/>
          <p:nvPr/>
        </p:nvSpPr>
        <p:spPr>
          <a:xfrm>
            <a:off x="5407779" y="1914455"/>
            <a:ext cx="2098432" cy="7549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8"/>
              </a:spcBef>
            </a:pPr>
            <a:endParaRPr sz="650" dirty="0"/>
          </a:p>
          <a:p>
            <a:pPr marL="249741">
              <a:lnSpc>
                <a:spcPct val="95825"/>
              </a:lnSpc>
              <a:spcBef>
                <a:spcPts val="1000"/>
              </a:spcBef>
            </a:pP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No</a:t>
            </a:r>
            <a:r>
              <a:rPr sz="2200" spc="47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de</a:t>
            </a:r>
            <a:r>
              <a:rPr sz="2200" spc="49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c</a:t>
            </a:r>
            <a:r>
              <a:rPr sz="2200" b="1" spc="10" dirty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sos</a:t>
            </a:r>
            <a:endParaRPr sz="2200" dirty="0">
              <a:latin typeface="Arial"/>
              <a:cs typeface="Arial"/>
            </a:endParaRPr>
          </a:p>
        </p:txBody>
      </p:sp>
      <p:graphicFrame>
        <p:nvGraphicFramePr>
          <p:cNvPr id="64" name="Objeto 63">
            <a:extLst>
              <a:ext uri="{FF2B5EF4-FFF2-40B4-BE49-F238E27FC236}">
                <a16:creationId xmlns:a16="http://schemas.microsoft.com/office/drawing/2014/main" id="{B90FE888-37F6-4874-9B5A-C74D129176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793416"/>
              </p:ext>
            </p:extLst>
          </p:nvPr>
        </p:nvGraphicFramePr>
        <p:xfrm>
          <a:off x="3763963" y="1989138"/>
          <a:ext cx="15716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4" imgW="1571444" imgH="647797" progId="Excel.SheetMacroEnabled.12">
                  <p:link updateAutomatic="1"/>
                </p:oleObj>
              </mc:Choice>
              <mc:Fallback>
                <p:oleObj name="Macro-Enabled Worksheet" r:id="rId24" imgW="1571444" imgH="647797" progId="Excel.SheetMacroEnabled.12">
                  <p:link updateAutomatic="1"/>
                  <p:pic>
                    <p:nvPicPr>
                      <p:cNvPr id="182" name="Objeto 18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763963" y="1989138"/>
                        <a:ext cx="1571625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object 68">
            <a:extLst>
              <a:ext uri="{FF2B5EF4-FFF2-40B4-BE49-F238E27FC236}">
                <a16:creationId xmlns:a16="http://schemas.microsoft.com/office/drawing/2014/main" id="{21D9C055-33D7-4FA3-9DFF-197A892D4BAF}"/>
              </a:ext>
            </a:extLst>
          </p:cNvPr>
          <p:cNvSpPr txBox="1"/>
          <p:nvPr/>
        </p:nvSpPr>
        <p:spPr>
          <a:xfrm>
            <a:off x="298450" y="10510837"/>
            <a:ext cx="4229739" cy="1432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75"/>
              </a:lnSpc>
              <a:spcBef>
                <a:spcPts val="53"/>
              </a:spcBef>
            </a:pP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Fuente. Sistema de Vigilancia en Salud Pública - Sivigila</a:t>
            </a:r>
            <a:r>
              <a:rPr lang="es-CO" sz="800" i="1" spc="4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endParaRPr sz="800" dirty="0">
              <a:latin typeface="Arial"/>
              <a:cs typeface="Arial"/>
            </a:endParaRP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05F52FCC-A96B-4922-AC3A-1FDBA76695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034121"/>
              </p:ext>
            </p:extLst>
          </p:nvPr>
        </p:nvGraphicFramePr>
        <p:xfrm>
          <a:off x="627063" y="11422063"/>
          <a:ext cx="66389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6" imgW="6639055" imgH="1152673" progId="Excel.SheetMacroEnabled.12">
                  <p:link updateAutomatic="1"/>
                </p:oleObj>
              </mc:Choice>
              <mc:Fallback>
                <p:oleObj name="Macro-Enabled Worksheet" r:id="rId26" imgW="6639055" imgH="1152673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27063" y="11422063"/>
                        <a:ext cx="6638925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CuadroTexto 65">
            <a:extLst>
              <a:ext uri="{FF2B5EF4-FFF2-40B4-BE49-F238E27FC236}">
                <a16:creationId xmlns:a16="http://schemas.microsoft.com/office/drawing/2014/main" id="{FE9A49E0-692F-484D-A398-F09633E279C1}"/>
              </a:ext>
            </a:extLst>
          </p:cNvPr>
          <p:cNvSpPr txBox="1"/>
          <p:nvPr/>
        </p:nvSpPr>
        <p:spPr>
          <a:xfrm>
            <a:off x="4075906" y="8223250"/>
            <a:ext cx="3276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Clasificación de los casos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68325D9B-4F4C-41A6-AF9D-59ACAE91E7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921024"/>
              </p:ext>
            </p:extLst>
          </p:nvPr>
        </p:nvGraphicFramePr>
        <p:xfrm>
          <a:off x="3935413" y="8572500"/>
          <a:ext cx="3556000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8" imgW="3695756" imgH="2209782" progId="Excel.SheetMacroEnabled.12">
                  <p:link updateAutomatic="1"/>
                </p:oleObj>
              </mc:Choice>
              <mc:Fallback>
                <p:oleObj name="Macro-Enabled Worksheet" r:id="rId28" imgW="3695756" imgH="2209782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3935413" y="8572500"/>
                        <a:ext cx="3556000" cy="212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9BFFA265-15D5-EC70-F994-81CDCCBE80E6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6268718" y="4369085"/>
            <a:ext cx="755970" cy="493819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D1C53B96-2010-9554-B2FD-2EBACB252953}"/>
              </a:ext>
            </a:extLst>
          </p:cNvPr>
          <p:cNvSpPr/>
          <p:nvPr/>
        </p:nvSpPr>
        <p:spPr>
          <a:xfrm>
            <a:off x="5537200" y="4108450"/>
            <a:ext cx="628650" cy="2964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11,8 %</a:t>
            </a:r>
            <a:endParaRPr lang="es-CO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33180FFC-3BBF-4E7D-B1D7-F3D03D479C3A}"/>
              </a:ext>
            </a:extLst>
          </p:cNvPr>
          <p:cNvCxnSpPr/>
          <p:nvPr/>
        </p:nvCxnSpPr>
        <p:spPr>
          <a:xfrm>
            <a:off x="-6350" y="31178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6" name="object 56"/>
          <p:cNvSpPr/>
          <p:nvPr/>
        </p:nvSpPr>
        <p:spPr>
          <a:xfrm>
            <a:off x="-4863" y="0"/>
            <a:ext cx="2472891" cy="3136706"/>
          </a:xfrm>
          <a:custGeom>
            <a:avLst/>
            <a:gdLst/>
            <a:ahLst/>
            <a:cxnLst/>
            <a:rect l="l" t="t" r="r" b="b"/>
            <a:pathLst>
              <a:path w="2472891" h="3136706">
                <a:moveTo>
                  <a:pt x="2472891" y="0"/>
                </a:moveTo>
                <a:lnTo>
                  <a:pt x="4863" y="0"/>
                </a:lnTo>
                <a:lnTo>
                  <a:pt x="4863" y="3136706"/>
                </a:lnTo>
                <a:lnTo>
                  <a:pt x="2472891" y="3136706"/>
                </a:lnTo>
                <a:lnTo>
                  <a:pt x="2472891" y="0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30099" y="478307"/>
            <a:ext cx="1366716" cy="164737"/>
          </a:xfrm>
          <a:custGeom>
            <a:avLst/>
            <a:gdLst/>
            <a:ahLst/>
            <a:cxnLst/>
            <a:rect l="l" t="t" r="r" b="b"/>
            <a:pathLst>
              <a:path w="1366716" h="164737">
                <a:moveTo>
                  <a:pt x="241068" y="18743"/>
                </a:moveTo>
                <a:lnTo>
                  <a:pt x="327439" y="18743"/>
                </a:lnTo>
                <a:lnTo>
                  <a:pt x="327439" y="0"/>
                </a:lnTo>
                <a:lnTo>
                  <a:pt x="219994" y="0"/>
                </a:lnTo>
                <a:lnTo>
                  <a:pt x="219994" y="159266"/>
                </a:lnTo>
                <a:lnTo>
                  <a:pt x="241068" y="159266"/>
                </a:lnTo>
                <a:lnTo>
                  <a:pt x="241068" y="86826"/>
                </a:lnTo>
                <a:lnTo>
                  <a:pt x="315808" y="86826"/>
                </a:lnTo>
                <a:lnTo>
                  <a:pt x="315808" y="68083"/>
                </a:lnTo>
                <a:lnTo>
                  <a:pt x="241068" y="68083"/>
                </a:lnTo>
                <a:lnTo>
                  <a:pt x="241068" y="18743"/>
                </a:lnTo>
                <a:close/>
              </a:path>
              <a:path w="1366716" h="164737">
                <a:moveTo>
                  <a:pt x="386526" y="30698"/>
                </a:moveTo>
                <a:lnTo>
                  <a:pt x="389191" y="28280"/>
                </a:lnTo>
                <a:lnTo>
                  <a:pt x="399965" y="21044"/>
                </a:lnTo>
                <a:lnTo>
                  <a:pt x="411913" y="16729"/>
                </a:lnTo>
                <a:lnTo>
                  <a:pt x="425035" y="15298"/>
                </a:lnTo>
                <a:lnTo>
                  <a:pt x="429369" y="15452"/>
                </a:lnTo>
                <a:lnTo>
                  <a:pt x="441980" y="17882"/>
                </a:lnTo>
                <a:lnTo>
                  <a:pt x="453444" y="23302"/>
                </a:lnTo>
                <a:lnTo>
                  <a:pt x="465910" y="34503"/>
                </a:lnTo>
                <a:lnTo>
                  <a:pt x="472674" y="45794"/>
                </a:lnTo>
                <a:lnTo>
                  <a:pt x="475697" y="53816"/>
                </a:lnTo>
                <a:lnTo>
                  <a:pt x="478360" y="66104"/>
                </a:lnTo>
                <a:lnTo>
                  <a:pt x="479249" y="79734"/>
                </a:lnTo>
                <a:lnTo>
                  <a:pt x="478395" y="93427"/>
                </a:lnTo>
                <a:lnTo>
                  <a:pt x="475550" y="106483"/>
                </a:lnTo>
                <a:lnTo>
                  <a:pt x="470708" y="117724"/>
                </a:lnTo>
                <a:lnTo>
                  <a:pt x="463869" y="127150"/>
                </a:lnTo>
                <a:lnTo>
                  <a:pt x="460545" y="130480"/>
                </a:lnTo>
                <a:lnTo>
                  <a:pt x="450098" y="137917"/>
                </a:lnTo>
                <a:lnTo>
                  <a:pt x="438153" y="142379"/>
                </a:lnTo>
                <a:lnTo>
                  <a:pt x="424823" y="161901"/>
                </a:lnTo>
                <a:lnTo>
                  <a:pt x="439528" y="160611"/>
                </a:lnTo>
                <a:lnTo>
                  <a:pt x="451795" y="157348"/>
                </a:lnTo>
                <a:lnTo>
                  <a:pt x="463494" y="152073"/>
                </a:lnTo>
                <a:lnTo>
                  <a:pt x="475480" y="143698"/>
                </a:lnTo>
                <a:lnTo>
                  <a:pt x="484145" y="134367"/>
                </a:lnTo>
                <a:lnTo>
                  <a:pt x="491153" y="123198"/>
                </a:lnTo>
                <a:lnTo>
                  <a:pt x="493775" y="117613"/>
                </a:lnTo>
                <a:lnTo>
                  <a:pt x="497788" y="105837"/>
                </a:lnTo>
                <a:lnTo>
                  <a:pt x="500185" y="93240"/>
                </a:lnTo>
                <a:lnTo>
                  <a:pt x="500981" y="79836"/>
                </a:lnTo>
                <a:lnTo>
                  <a:pt x="500824" y="73746"/>
                </a:lnTo>
                <a:lnTo>
                  <a:pt x="499330" y="60678"/>
                </a:lnTo>
                <a:lnTo>
                  <a:pt x="496270" y="48452"/>
                </a:lnTo>
                <a:lnTo>
                  <a:pt x="491660" y="37081"/>
                </a:lnTo>
                <a:lnTo>
                  <a:pt x="483817" y="24482"/>
                </a:lnTo>
                <a:lnTo>
                  <a:pt x="475109" y="15237"/>
                </a:lnTo>
                <a:lnTo>
                  <a:pt x="464690" y="7699"/>
                </a:lnTo>
                <a:lnTo>
                  <a:pt x="450504" y="1150"/>
                </a:lnTo>
                <a:lnTo>
                  <a:pt x="438127" y="-1845"/>
                </a:lnTo>
                <a:lnTo>
                  <a:pt x="424924" y="-2836"/>
                </a:lnTo>
                <a:lnTo>
                  <a:pt x="415479" y="-2370"/>
                </a:lnTo>
                <a:lnTo>
                  <a:pt x="402398" y="41"/>
                </a:lnTo>
                <a:lnTo>
                  <a:pt x="390452" y="4503"/>
                </a:lnTo>
                <a:lnTo>
                  <a:pt x="379639" y="11009"/>
                </a:lnTo>
                <a:lnTo>
                  <a:pt x="371754" y="62810"/>
                </a:lnTo>
                <a:lnTo>
                  <a:pt x="374875" y="49811"/>
                </a:lnTo>
                <a:lnTo>
                  <a:pt x="379799" y="39105"/>
                </a:lnTo>
                <a:lnTo>
                  <a:pt x="386526" y="30698"/>
                </a:lnTo>
                <a:close/>
              </a:path>
              <a:path w="1366716" h="164737">
                <a:moveTo>
                  <a:pt x="438153" y="142379"/>
                </a:moveTo>
                <a:lnTo>
                  <a:pt x="424711" y="143867"/>
                </a:lnTo>
                <a:lnTo>
                  <a:pt x="420238" y="143711"/>
                </a:lnTo>
                <a:lnTo>
                  <a:pt x="407356" y="141257"/>
                </a:lnTo>
                <a:lnTo>
                  <a:pt x="395899" y="135810"/>
                </a:lnTo>
                <a:lnTo>
                  <a:pt x="385867" y="127352"/>
                </a:lnTo>
                <a:lnTo>
                  <a:pt x="380160" y="120029"/>
                </a:lnTo>
                <a:lnTo>
                  <a:pt x="374732" y="109069"/>
                </a:lnTo>
                <a:lnTo>
                  <a:pt x="371473" y="96385"/>
                </a:lnTo>
                <a:lnTo>
                  <a:pt x="370386" y="81963"/>
                </a:lnTo>
                <a:lnTo>
                  <a:pt x="370435" y="78093"/>
                </a:lnTo>
                <a:lnTo>
                  <a:pt x="371754" y="62810"/>
                </a:lnTo>
                <a:lnTo>
                  <a:pt x="379639" y="11009"/>
                </a:lnTo>
                <a:lnTo>
                  <a:pt x="369961" y="19553"/>
                </a:lnTo>
                <a:lnTo>
                  <a:pt x="361411" y="30604"/>
                </a:lnTo>
                <a:lnTo>
                  <a:pt x="355833" y="41439"/>
                </a:lnTo>
                <a:lnTo>
                  <a:pt x="351850" y="53556"/>
                </a:lnTo>
                <a:lnTo>
                  <a:pt x="349461" y="66962"/>
                </a:lnTo>
                <a:lnTo>
                  <a:pt x="348664" y="81659"/>
                </a:lnTo>
                <a:lnTo>
                  <a:pt x="348703" y="84379"/>
                </a:lnTo>
                <a:lnTo>
                  <a:pt x="349959" y="97152"/>
                </a:lnTo>
                <a:lnTo>
                  <a:pt x="352988" y="109490"/>
                </a:lnTo>
                <a:lnTo>
                  <a:pt x="357793" y="121375"/>
                </a:lnTo>
                <a:lnTo>
                  <a:pt x="365599" y="134080"/>
                </a:lnTo>
                <a:lnTo>
                  <a:pt x="374246" y="143387"/>
                </a:lnTo>
                <a:lnTo>
                  <a:pt x="384621" y="151060"/>
                </a:lnTo>
                <a:lnTo>
                  <a:pt x="399160" y="157896"/>
                </a:lnTo>
                <a:lnTo>
                  <a:pt x="411546" y="160905"/>
                </a:lnTo>
                <a:lnTo>
                  <a:pt x="424823" y="161901"/>
                </a:lnTo>
                <a:lnTo>
                  <a:pt x="438153" y="142379"/>
                </a:lnTo>
                <a:close/>
              </a:path>
              <a:path w="1366716" h="164737">
                <a:moveTo>
                  <a:pt x="623167" y="94729"/>
                </a:moveTo>
                <a:lnTo>
                  <a:pt x="620330" y="92095"/>
                </a:lnTo>
                <a:lnTo>
                  <a:pt x="616075" y="89460"/>
                </a:lnTo>
                <a:lnTo>
                  <a:pt x="610502" y="86725"/>
                </a:lnTo>
                <a:lnTo>
                  <a:pt x="623621" y="83983"/>
                </a:lnTo>
                <a:lnTo>
                  <a:pt x="635399" y="79006"/>
                </a:lnTo>
                <a:lnTo>
                  <a:pt x="644341" y="72034"/>
                </a:lnTo>
                <a:lnTo>
                  <a:pt x="647803" y="67887"/>
                </a:lnTo>
                <a:lnTo>
                  <a:pt x="653497" y="56564"/>
                </a:lnTo>
                <a:lnTo>
                  <a:pt x="655385" y="43464"/>
                </a:lnTo>
                <a:lnTo>
                  <a:pt x="655385" y="34649"/>
                </a:lnTo>
                <a:lnTo>
                  <a:pt x="653156" y="26645"/>
                </a:lnTo>
                <a:lnTo>
                  <a:pt x="648698" y="19452"/>
                </a:lnTo>
                <a:lnTo>
                  <a:pt x="644341" y="12157"/>
                </a:lnTo>
                <a:lnTo>
                  <a:pt x="638364" y="7092"/>
                </a:lnTo>
                <a:lnTo>
                  <a:pt x="631069" y="4255"/>
                </a:lnTo>
                <a:lnTo>
                  <a:pt x="625603" y="2567"/>
                </a:lnTo>
                <a:lnTo>
                  <a:pt x="613656" y="641"/>
                </a:lnTo>
                <a:lnTo>
                  <a:pt x="598648" y="0"/>
                </a:lnTo>
                <a:lnTo>
                  <a:pt x="528032" y="0"/>
                </a:lnTo>
                <a:lnTo>
                  <a:pt x="528032" y="159266"/>
                </a:lnTo>
                <a:lnTo>
                  <a:pt x="549105" y="159266"/>
                </a:lnTo>
                <a:lnTo>
                  <a:pt x="549105" y="88549"/>
                </a:lnTo>
                <a:lnTo>
                  <a:pt x="573522" y="88549"/>
                </a:lnTo>
                <a:lnTo>
                  <a:pt x="549105" y="70211"/>
                </a:lnTo>
                <a:lnTo>
                  <a:pt x="549105" y="17527"/>
                </a:lnTo>
                <a:lnTo>
                  <a:pt x="601431" y="17548"/>
                </a:lnTo>
                <a:lnTo>
                  <a:pt x="615522" y="19552"/>
                </a:lnTo>
                <a:lnTo>
                  <a:pt x="625396" y="24822"/>
                </a:lnTo>
                <a:lnTo>
                  <a:pt x="630867" y="29685"/>
                </a:lnTo>
                <a:lnTo>
                  <a:pt x="633602" y="35865"/>
                </a:lnTo>
                <a:lnTo>
                  <a:pt x="633602" y="48529"/>
                </a:lnTo>
                <a:lnTo>
                  <a:pt x="632184" y="53291"/>
                </a:lnTo>
                <a:lnTo>
                  <a:pt x="629347" y="57749"/>
                </a:lnTo>
                <a:lnTo>
                  <a:pt x="626611" y="62105"/>
                </a:lnTo>
                <a:lnTo>
                  <a:pt x="622457" y="65246"/>
                </a:lnTo>
                <a:lnTo>
                  <a:pt x="616986" y="67273"/>
                </a:lnTo>
                <a:lnTo>
                  <a:pt x="611617" y="69299"/>
                </a:lnTo>
                <a:lnTo>
                  <a:pt x="604018" y="70211"/>
                </a:lnTo>
                <a:lnTo>
                  <a:pt x="594393" y="70211"/>
                </a:lnTo>
                <a:lnTo>
                  <a:pt x="588517" y="90068"/>
                </a:lnTo>
                <a:lnTo>
                  <a:pt x="591759" y="91487"/>
                </a:lnTo>
                <a:lnTo>
                  <a:pt x="594900" y="93513"/>
                </a:lnTo>
                <a:lnTo>
                  <a:pt x="598041" y="95539"/>
                </a:lnTo>
                <a:lnTo>
                  <a:pt x="601587" y="99085"/>
                </a:lnTo>
                <a:lnTo>
                  <a:pt x="605639" y="104151"/>
                </a:lnTo>
                <a:lnTo>
                  <a:pt x="612781" y="113983"/>
                </a:lnTo>
                <a:lnTo>
                  <a:pt x="620836" y="126136"/>
                </a:lnTo>
                <a:lnTo>
                  <a:pt x="641910" y="159266"/>
                </a:lnTo>
                <a:lnTo>
                  <a:pt x="668353" y="159266"/>
                </a:lnTo>
                <a:lnTo>
                  <a:pt x="640694" y="115904"/>
                </a:lnTo>
                <a:lnTo>
                  <a:pt x="639440" y="113989"/>
                </a:lnTo>
                <a:lnTo>
                  <a:pt x="631528" y="103416"/>
                </a:lnTo>
                <a:lnTo>
                  <a:pt x="623167" y="94729"/>
                </a:lnTo>
                <a:close/>
              </a:path>
              <a:path w="1366716" h="164737">
                <a:moveTo>
                  <a:pt x="594393" y="70211"/>
                </a:moveTo>
                <a:lnTo>
                  <a:pt x="549105" y="70211"/>
                </a:lnTo>
                <a:lnTo>
                  <a:pt x="573522" y="88549"/>
                </a:lnTo>
                <a:lnTo>
                  <a:pt x="578993" y="88549"/>
                </a:lnTo>
                <a:lnTo>
                  <a:pt x="582945" y="88751"/>
                </a:lnTo>
                <a:lnTo>
                  <a:pt x="585275" y="89258"/>
                </a:lnTo>
                <a:lnTo>
                  <a:pt x="588517" y="90068"/>
                </a:lnTo>
                <a:lnTo>
                  <a:pt x="594393" y="70211"/>
                </a:lnTo>
                <a:close/>
              </a:path>
              <a:path w="1366716" h="164737">
                <a:moveTo>
                  <a:pt x="687502" y="159266"/>
                </a:moveTo>
                <a:lnTo>
                  <a:pt x="707866" y="159266"/>
                </a:lnTo>
                <a:lnTo>
                  <a:pt x="707866" y="23606"/>
                </a:lnTo>
                <a:lnTo>
                  <a:pt x="753964" y="159266"/>
                </a:lnTo>
                <a:lnTo>
                  <a:pt x="772910" y="159266"/>
                </a:lnTo>
                <a:lnTo>
                  <a:pt x="819211" y="25936"/>
                </a:lnTo>
                <a:lnTo>
                  <a:pt x="819211" y="159266"/>
                </a:lnTo>
                <a:lnTo>
                  <a:pt x="839575" y="159266"/>
                </a:lnTo>
                <a:lnTo>
                  <a:pt x="839575" y="0"/>
                </a:lnTo>
                <a:lnTo>
                  <a:pt x="811207" y="0"/>
                </a:lnTo>
                <a:lnTo>
                  <a:pt x="773011" y="110737"/>
                </a:lnTo>
                <a:lnTo>
                  <a:pt x="772385" y="112570"/>
                </a:lnTo>
                <a:lnTo>
                  <a:pt x="767819" y="126251"/>
                </a:lnTo>
                <a:lnTo>
                  <a:pt x="764602" y="136268"/>
                </a:lnTo>
                <a:lnTo>
                  <a:pt x="762981" y="131101"/>
                </a:lnTo>
                <a:lnTo>
                  <a:pt x="760448" y="123198"/>
                </a:lnTo>
                <a:lnTo>
                  <a:pt x="757003" y="112763"/>
                </a:lnTo>
                <a:lnTo>
                  <a:pt x="719314" y="0"/>
                </a:lnTo>
                <a:lnTo>
                  <a:pt x="687502" y="0"/>
                </a:lnTo>
                <a:lnTo>
                  <a:pt x="687502" y="159266"/>
                </a:lnTo>
                <a:close/>
              </a:path>
              <a:path w="1366716" h="164737">
                <a:moveTo>
                  <a:pt x="894488" y="140422"/>
                </a:moveTo>
                <a:lnTo>
                  <a:pt x="894488" y="86218"/>
                </a:lnTo>
                <a:lnTo>
                  <a:pt x="982632" y="86218"/>
                </a:lnTo>
                <a:lnTo>
                  <a:pt x="982632" y="67576"/>
                </a:lnTo>
                <a:lnTo>
                  <a:pt x="894488" y="67576"/>
                </a:lnTo>
                <a:lnTo>
                  <a:pt x="894488" y="18743"/>
                </a:lnTo>
                <a:lnTo>
                  <a:pt x="988609" y="18743"/>
                </a:lnTo>
                <a:lnTo>
                  <a:pt x="988609" y="0"/>
                </a:lnTo>
                <a:lnTo>
                  <a:pt x="873414" y="0"/>
                </a:lnTo>
                <a:lnTo>
                  <a:pt x="873414" y="159266"/>
                </a:lnTo>
                <a:lnTo>
                  <a:pt x="992256" y="159266"/>
                </a:lnTo>
                <a:lnTo>
                  <a:pt x="992256" y="140422"/>
                </a:lnTo>
                <a:lnTo>
                  <a:pt x="894488" y="140422"/>
                </a:lnTo>
                <a:close/>
              </a:path>
              <a:path w="1366716" h="164737">
                <a:moveTo>
                  <a:pt x="1183741" y="152073"/>
                </a:moveTo>
                <a:lnTo>
                  <a:pt x="1189010" y="148527"/>
                </a:lnTo>
                <a:lnTo>
                  <a:pt x="1194278" y="144981"/>
                </a:lnTo>
                <a:lnTo>
                  <a:pt x="1199141" y="140219"/>
                </a:lnTo>
                <a:lnTo>
                  <a:pt x="1203498" y="134039"/>
                </a:lnTo>
                <a:lnTo>
                  <a:pt x="1203629" y="133859"/>
                </a:lnTo>
                <a:lnTo>
                  <a:pt x="1209630" y="123578"/>
                </a:lnTo>
                <a:lnTo>
                  <a:pt x="1214440" y="110838"/>
                </a:lnTo>
                <a:lnTo>
                  <a:pt x="1216065" y="104610"/>
                </a:lnTo>
                <a:lnTo>
                  <a:pt x="1217974" y="92292"/>
                </a:lnTo>
                <a:lnTo>
                  <a:pt x="1218594" y="78721"/>
                </a:lnTo>
                <a:lnTo>
                  <a:pt x="1218593" y="78397"/>
                </a:lnTo>
                <a:lnTo>
                  <a:pt x="1217894" y="64847"/>
                </a:lnTo>
                <a:lnTo>
                  <a:pt x="1215841" y="52317"/>
                </a:lnTo>
                <a:lnTo>
                  <a:pt x="1212414" y="40829"/>
                </a:lnTo>
                <a:lnTo>
                  <a:pt x="1209187" y="33485"/>
                </a:lnTo>
                <a:lnTo>
                  <a:pt x="1202320" y="22711"/>
                </a:lnTo>
                <a:lnTo>
                  <a:pt x="1193569" y="13677"/>
                </a:lnTo>
                <a:lnTo>
                  <a:pt x="1182561" y="6519"/>
                </a:lnTo>
                <a:lnTo>
                  <a:pt x="1170165" y="2228"/>
                </a:lnTo>
                <a:lnTo>
                  <a:pt x="1156675" y="432"/>
                </a:lnTo>
                <a:lnTo>
                  <a:pt x="1141797" y="0"/>
                </a:lnTo>
                <a:lnTo>
                  <a:pt x="1086986" y="0"/>
                </a:lnTo>
                <a:lnTo>
                  <a:pt x="1086986" y="159266"/>
                </a:lnTo>
                <a:lnTo>
                  <a:pt x="1144431" y="159266"/>
                </a:lnTo>
                <a:lnTo>
                  <a:pt x="1152536" y="140422"/>
                </a:lnTo>
                <a:lnTo>
                  <a:pt x="1108059" y="140422"/>
                </a:lnTo>
                <a:lnTo>
                  <a:pt x="1108059" y="18743"/>
                </a:lnTo>
                <a:lnTo>
                  <a:pt x="1144245" y="18761"/>
                </a:lnTo>
                <a:lnTo>
                  <a:pt x="1158744" y="19692"/>
                </a:lnTo>
                <a:lnTo>
                  <a:pt x="1168747" y="21985"/>
                </a:lnTo>
                <a:lnTo>
                  <a:pt x="1180155" y="29309"/>
                </a:lnTo>
                <a:lnTo>
                  <a:pt x="1188706" y="40019"/>
                </a:lnTo>
                <a:lnTo>
                  <a:pt x="1193478" y="50908"/>
                </a:lnTo>
                <a:lnTo>
                  <a:pt x="1196054" y="63433"/>
                </a:lnTo>
                <a:lnTo>
                  <a:pt x="1196912" y="78417"/>
                </a:lnTo>
                <a:lnTo>
                  <a:pt x="1196775" y="84745"/>
                </a:lnTo>
                <a:lnTo>
                  <a:pt x="1195452" y="97810"/>
                </a:lnTo>
                <a:lnTo>
                  <a:pt x="1192758" y="109116"/>
                </a:lnTo>
                <a:lnTo>
                  <a:pt x="1189922" y="117525"/>
                </a:lnTo>
                <a:lnTo>
                  <a:pt x="1186072" y="124211"/>
                </a:lnTo>
                <a:lnTo>
                  <a:pt x="1181006" y="129277"/>
                </a:lnTo>
                <a:lnTo>
                  <a:pt x="1177460" y="132823"/>
                </a:lnTo>
                <a:lnTo>
                  <a:pt x="1172698" y="135559"/>
                </a:lnTo>
                <a:lnTo>
                  <a:pt x="1166721" y="137484"/>
                </a:lnTo>
                <a:lnTo>
                  <a:pt x="1160743" y="139409"/>
                </a:lnTo>
                <a:lnTo>
                  <a:pt x="1170064" y="156531"/>
                </a:lnTo>
                <a:lnTo>
                  <a:pt x="1177460" y="154707"/>
                </a:lnTo>
                <a:lnTo>
                  <a:pt x="1183741" y="152073"/>
                </a:lnTo>
                <a:close/>
              </a:path>
              <a:path w="1366716" h="164737">
                <a:moveTo>
                  <a:pt x="1144431" y="159266"/>
                </a:moveTo>
                <a:lnTo>
                  <a:pt x="1144854" y="159266"/>
                </a:lnTo>
                <a:lnTo>
                  <a:pt x="1158233" y="158562"/>
                </a:lnTo>
                <a:lnTo>
                  <a:pt x="1170064" y="156531"/>
                </a:lnTo>
                <a:lnTo>
                  <a:pt x="1160743" y="139409"/>
                </a:lnTo>
                <a:lnTo>
                  <a:pt x="1152536" y="140422"/>
                </a:lnTo>
                <a:lnTo>
                  <a:pt x="1144431" y="159266"/>
                </a:lnTo>
                <a:close/>
              </a:path>
              <a:path w="1366716" h="164737">
                <a:moveTo>
                  <a:pt x="1268947" y="140422"/>
                </a:moveTo>
                <a:lnTo>
                  <a:pt x="1268947" y="86218"/>
                </a:lnTo>
                <a:lnTo>
                  <a:pt x="1357091" y="86218"/>
                </a:lnTo>
                <a:lnTo>
                  <a:pt x="1357091" y="67576"/>
                </a:lnTo>
                <a:lnTo>
                  <a:pt x="1268947" y="67576"/>
                </a:lnTo>
                <a:lnTo>
                  <a:pt x="1268947" y="18743"/>
                </a:lnTo>
                <a:lnTo>
                  <a:pt x="1363069" y="18743"/>
                </a:lnTo>
                <a:lnTo>
                  <a:pt x="1363069" y="0"/>
                </a:lnTo>
                <a:lnTo>
                  <a:pt x="1247874" y="0"/>
                </a:lnTo>
                <a:lnTo>
                  <a:pt x="1247874" y="159266"/>
                </a:lnTo>
                <a:lnTo>
                  <a:pt x="1366716" y="159266"/>
                </a:lnTo>
                <a:lnTo>
                  <a:pt x="1366716" y="140422"/>
                </a:lnTo>
                <a:lnTo>
                  <a:pt x="1268947" y="140422"/>
                </a:lnTo>
                <a:close/>
              </a:path>
              <a:path w="1366716" h="164737">
                <a:moveTo>
                  <a:pt x="0" y="0"/>
                </a:moveTo>
                <a:lnTo>
                  <a:pt x="0" y="159266"/>
                </a:lnTo>
                <a:lnTo>
                  <a:pt x="21083" y="159266"/>
                </a:lnTo>
                <a:lnTo>
                  <a:pt x="21083" y="0"/>
                </a:lnTo>
                <a:lnTo>
                  <a:pt x="0" y="0"/>
                </a:lnTo>
                <a:close/>
              </a:path>
              <a:path w="1366716" h="164737">
                <a:moveTo>
                  <a:pt x="58205" y="159266"/>
                </a:moveTo>
                <a:lnTo>
                  <a:pt x="78417" y="159266"/>
                </a:lnTo>
                <a:lnTo>
                  <a:pt x="78417" y="34041"/>
                </a:lnTo>
                <a:lnTo>
                  <a:pt x="162063" y="159266"/>
                </a:lnTo>
                <a:lnTo>
                  <a:pt x="183683" y="159266"/>
                </a:lnTo>
                <a:lnTo>
                  <a:pt x="183683" y="0"/>
                </a:lnTo>
                <a:lnTo>
                  <a:pt x="163471" y="0"/>
                </a:lnTo>
                <a:lnTo>
                  <a:pt x="163471" y="125022"/>
                </a:lnTo>
                <a:lnTo>
                  <a:pt x="79825" y="0"/>
                </a:lnTo>
                <a:lnTo>
                  <a:pt x="58205" y="0"/>
                </a:lnTo>
                <a:lnTo>
                  <a:pt x="58205" y="159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1720" y="773639"/>
            <a:ext cx="1195271" cy="288240"/>
          </a:xfrm>
          <a:custGeom>
            <a:avLst/>
            <a:gdLst/>
            <a:ahLst/>
            <a:cxnLst/>
            <a:rect l="l" t="t" r="r" b="b"/>
            <a:pathLst>
              <a:path w="1195271" h="288240">
                <a:moveTo>
                  <a:pt x="1186384" y="206744"/>
                </a:moveTo>
                <a:lnTo>
                  <a:pt x="1181357" y="195514"/>
                </a:lnTo>
                <a:lnTo>
                  <a:pt x="1177441" y="183440"/>
                </a:lnTo>
                <a:lnTo>
                  <a:pt x="1174640" y="170522"/>
                </a:lnTo>
                <a:lnTo>
                  <a:pt x="1172956" y="156757"/>
                </a:lnTo>
                <a:lnTo>
                  <a:pt x="1173914" y="248525"/>
                </a:lnTo>
                <a:lnTo>
                  <a:pt x="1175881" y="250625"/>
                </a:lnTo>
                <a:lnTo>
                  <a:pt x="1185224" y="259432"/>
                </a:lnTo>
                <a:lnTo>
                  <a:pt x="1195271" y="267069"/>
                </a:lnTo>
                <a:lnTo>
                  <a:pt x="1192518" y="217133"/>
                </a:lnTo>
                <a:lnTo>
                  <a:pt x="1186384" y="206744"/>
                </a:lnTo>
                <a:close/>
              </a:path>
              <a:path w="1195271" h="288240">
                <a:moveTo>
                  <a:pt x="1172394" y="142144"/>
                </a:moveTo>
                <a:lnTo>
                  <a:pt x="1172978" y="127420"/>
                </a:lnTo>
                <a:lnTo>
                  <a:pt x="1174696" y="113719"/>
                </a:lnTo>
                <a:lnTo>
                  <a:pt x="1177548" y="100842"/>
                </a:lnTo>
                <a:lnTo>
                  <a:pt x="1181532" y="88788"/>
                </a:lnTo>
                <a:lnTo>
                  <a:pt x="1186645" y="77556"/>
                </a:lnTo>
                <a:lnTo>
                  <a:pt x="1192887" y="67142"/>
                </a:lnTo>
                <a:lnTo>
                  <a:pt x="1200256" y="57546"/>
                </a:lnTo>
                <a:lnTo>
                  <a:pt x="1212099" y="45948"/>
                </a:lnTo>
                <a:lnTo>
                  <a:pt x="1222525" y="38525"/>
                </a:lnTo>
                <a:lnTo>
                  <a:pt x="1233803" y="32751"/>
                </a:lnTo>
                <a:lnTo>
                  <a:pt x="1245938" y="28627"/>
                </a:lnTo>
                <a:lnTo>
                  <a:pt x="1258934" y="26153"/>
                </a:lnTo>
                <a:lnTo>
                  <a:pt x="1272797" y="25328"/>
                </a:lnTo>
                <a:lnTo>
                  <a:pt x="1275204" y="25350"/>
                </a:lnTo>
                <a:lnTo>
                  <a:pt x="1289410" y="26420"/>
                </a:lnTo>
                <a:lnTo>
                  <a:pt x="1302575" y="29104"/>
                </a:lnTo>
                <a:lnTo>
                  <a:pt x="1314700" y="33399"/>
                </a:lnTo>
                <a:lnTo>
                  <a:pt x="1325784" y="39303"/>
                </a:lnTo>
                <a:lnTo>
                  <a:pt x="1335828" y="46812"/>
                </a:lnTo>
                <a:lnTo>
                  <a:pt x="1344832" y="55925"/>
                </a:lnTo>
                <a:lnTo>
                  <a:pt x="1352459" y="66352"/>
                </a:lnTo>
                <a:lnTo>
                  <a:pt x="1358077" y="76580"/>
                </a:lnTo>
                <a:lnTo>
                  <a:pt x="1362678" y="87806"/>
                </a:lnTo>
                <a:lnTo>
                  <a:pt x="1366260" y="100033"/>
                </a:lnTo>
                <a:lnTo>
                  <a:pt x="1368820" y="113264"/>
                </a:lnTo>
                <a:lnTo>
                  <a:pt x="1370357" y="127503"/>
                </a:lnTo>
                <a:lnTo>
                  <a:pt x="1370870" y="142752"/>
                </a:lnTo>
                <a:lnTo>
                  <a:pt x="1370869" y="143285"/>
                </a:lnTo>
                <a:lnTo>
                  <a:pt x="1370291" y="158321"/>
                </a:lnTo>
                <a:lnTo>
                  <a:pt x="1368630" y="172383"/>
                </a:lnTo>
                <a:lnTo>
                  <a:pt x="1365885" y="185467"/>
                </a:lnTo>
                <a:lnTo>
                  <a:pt x="1362053" y="197570"/>
                </a:lnTo>
                <a:lnTo>
                  <a:pt x="1357133" y="208689"/>
                </a:lnTo>
                <a:lnTo>
                  <a:pt x="1351123" y="218819"/>
                </a:lnTo>
                <a:lnTo>
                  <a:pt x="1344021" y="227958"/>
                </a:lnTo>
                <a:lnTo>
                  <a:pt x="1332340" y="239003"/>
                </a:lnTo>
                <a:lnTo>
                  <a:pt x="1321978" y="245969"/>
                </a:lnTo>
                <a:lnTo>
                  <a:pt x="1310609" y="251387"/>
                </a:lnTo>
                <a:lnTo>
                  <a:pt x="1298235" y="255256"/>
                </a:lnTo>
                <a:lnTo>
                  <a:pt x="1284854" y="257578"/>
                </a:lnTo>
                <a:lnTo>
                  <a:pt x="1270467" y="258352"/>
                </a:lnTo>
                <a:lnTo>
                  <a:pt x="1268706" y="258339"/>
                </a:lnTo>
                <a:lnTo>
                  <a:pt x="1254967" y="257278"/>
                </a:lnTo>
                <a:lnTo>
                  <a:pt x="1242116" y="254514"/>
                </a:lnTo>
                <a:lnTo>
                  <a:pt x="1230151" y="250048"/>
                </a:lnTo>
                <a:lnTo>
                  <a:pt x="1219070" y="243880"/>
                </a:lnTo>
                <a:lnTo>
                  <a:pt x="1208869" y="236010"/>
                </a:lnTo>
                <a:lnTo>
                  <a:pt x="1199547" y="226438"/>
                </a:lnTo>
                <a:lnTo>
                  <a:pt x="1192518" y="217133"/>
                </a:lnTo>
                <a:lnTo>
                  <a:pt x="1195271" y="267069"/>
                </a:lnTo>
                <a:lnTo>
                  <a:pt x="1206025" y="273533"/>
                </a:lnTo>
                <a:lnTo>
                  <a:pt x="1217487" y="278825"/>
                </a:lnTo>
                <a:lnTo>
                  <a:pt x="1229660" y="282942"/>
                </a:lnTo>
                <a:lnTo>
                  <a:pt x="1242546" y="285885"/>
                </a:lnTo>
                <a:lnTo>
                  <a:pt x="1256148" y="287651"/>
                </a:lnTo>
                <a:lnTo>
                  <a:pt x="1270467" y="288240"/>
                </a:lnTo>
                <a:lnTo>
                  <a:pt x="1275998" y="288157"/>
                </a:lnTo>
                <a:lnTo>
                  <a:pt x="1290101" y="287146"/>
                </a:lnTo>
                <a:lnTo>
                  <a:pt x="1303495" y="284984"/>
                </a:lnTo>
                <a:lnTo>
                  <a:pt x="1316178" y="281673"/>
                </a:lnTo>
                <a:lnTo>
                  <a:pt x="1328151" y="277213"/>
                </a:lnTo>
                <a:lnTo>
                  <a:pt x="1339415" y="271607"/>
                </a:lnTo>
                <a:lnTo>
                  <a:pt x="1349968" y="264855"/>
                </a:lnTo>
                <a:lnTo>
                  <a:pt x="1359812" y="256958"/>
                </a:lnTo>
                <a:lnTo>
                  <a:pt x="1368945" y="247917"/>
                </a:lnTo>
                <a:lnTo>
                  <a:pt x="1377374" y="237652"/>
                </a:lnTo>
                <a:lnTo>
                  <a:pt x="1384018" y="227680"/>
                </a:lnTo>
                <a:lnTo>
                  <a:pt x="1389776" y="217004"/>
                </a:lnTo>
                <a:lnTo>
                  <a:pt x="1394649" y="205626"/>
                </a:lnTo>
                <a:lnTo>
                  <a:pt x="1398635" y="193545"/>
                </a:lnTo>
                <a:lnTo>
                  <a:pt x="1401736" y="180761"/>
                </a:lnTo>
                <a:lnTo>
                  <a:pt x="1403950" y="167275"/>
                </a:lnTo>
                <a:lnTo>
                  <a:pt x="1405279" y="153085"/>
                </a:lnTo>
                <a:lnTo>
                  <a:pt x="1405722" y="138193"/>
                </a:lnTo>
                <a:lnTo>
                  <a:pt x="1405539" y="129193"/>
                </a:lnTo>
                <a:lnTo>
                  <a:pt x="1404460" y="115107"/>
                </a:lnTo>
                <a:lnTo>
                  <a:pt x="1402413" y="101677"/>
                </a:lnTo>
                <a:lnTo>
                  <a:pt x="1399398" y="88901"/>
                </a:lnTo>
                <a:lnTo>
                  <a:pt x="1395413" y="76781"/>
                </a:lnTo>
                <a:lnTo>
                  <a:pt x="1390457" y="65316"/>
                </a:lnTo>
                <a:lnTo>
                  <a:pt x="1384529" y="54506"/>
                </a:lnTo>
                <a:lnTo>
                  <a:pt x="1377629" y="44351"/>
                </a:lnTo>
                <a:lnTo>
                  <a:pt x="1369755" y="34852"/>
                </a:lnTo>
                <a:lnTo>
                  <a:pt x="1359842" y="25032"/>
                </a:lnTo>
                <a:lnTo>
                  <a:pt x="1349855" y="17120"/>
                </a:lnTo>
                <a:lnTo>
                  <a:pt x="1339167" y="10429"/>
                </a:lnTo>
                <a:lnTo>
                  <a:pt x="1327779" y="4957"/>
                </a:lnTo>
                <a:lnTo>
                  <a:pt x="1315692" y="703"/>
                </a:lnTo>
                <a:lnTo>
                  <a:pt x="1302904" y="-2333"/>
                </a:lnTo>
                <a:lnTo>
                  <a:pt x="1289416" y="-4154"/>
                </a:lnTo>
                <a:lnTo>
                  <a:pt x="1275229" y="-4761"/>
                </a:lnTo>
                <a:lnTo>
                  <a:pt x="1267198" y="-4595"/>
                </a:lnTo>
                <a:lnTo>
                  <a:pt x="1253063" y="-3428"/>
                </a:lnTo>
                <a:lnTo>
                  <a:pt x="1239660" y="-1146"/>
                </a:lnTo>
                <a:lnTo>
                  <a:pt x="1226989" y="2250"/>
                </a:lnTo>
                <a:lnTo>
                  <a:pt x="1215051" y="6763"/>
                </a:lnTo>
                <a:lnTo>
                  <a:pt x="1203846" y="12391"/>
                </a:lnTo>
                <a:lnTo>
                  <a:pt x="1193372" y="19134"/>
                </a:lnTo>
                <a:lnTo>
                  <a:pt x="1183632" y="26993"/>
                </a:lnTo>
                <a:lnTo>
                  <a:pt x="1174623" y="35966"/>
                </a:lnTo>
                <a:lnTo>
                  <a:pt x="1166382" y="45976"/>
                </a:lnTo>
                <a:lnTo>
                  <a:pt x="1159633" y="56012"/>
                </a:lnTo>
                <a:lnTo>
                  <a:pt x="1153790" y="66720"/>
                </a:lnTo>
                <a:lnTo>
                  <a:pt x="1148849" y="78100"/>
                </a:lnTo>
                <a:lnTo>
                  <a:pt x="1144811" y="90152"/>
                </a:lnTo>
                <a:lnTo>
                  <a:pt x="1141672" y="102876"/>
                </a:lnTo>
                <a:lnTo>
                  <a:pt x="1139433" y="116273"/>
                </a:lnTo>
                <a:lnTo>
                  <a:pt x="1138090" y="130341"/>
                </a:lnTo>
                <a:lnTo>
                  <a:pt x="1137643" y="145082"/>
                </a:lnTo>
                <a:lnTo>
                  <a:pt x="1137837" y="154268"/>
                </a:lnTo>
                <a:lnTo>
                  <a:pt x="1138936" y="168294"/>
                </a:lnTo>
                <a:lnTo>
                  <a:pt x="1141007" y="181677"/>
                </a:lnTo>
                <a:lnTo>
                  <a:pt x="1144053" y="194418"/>
                </a:lnTo>
                <a:lnTo>
                  <a:pt x="1148072" y="206518"/>
                </a:lnTo>
                <a:lnTo>
                  <a:pt x="1153067" y="217978"/>
                </a:lnTo>
                <a:lnTo>
                  <a:pt x="1159039" y="228798"/>
                </a:lnTo>
                <a:lnTo>
                  <a:pt x="1165987" y="238980"/>
                </a:lnTo>
                <a:lnTo>
                  <a:pt x="1173914" y="248525"/>
                </a:lnTo>
                <a:lnTo>
                  <a:pt x="1172956" y="156757"/>
                </a:lnTo>
                <a:lnTo>
                  <a:pt x="1172394" y="142144"/>
                </a:lnTo>
                <a:close/>
              </a:path>
              <a:path w="1195271" h="288240">
                <a:moveTo>
                  <a:pt x="273438" y="283478"/>
                </a:moveTo>
                <a:lnTo>
                  <a:pt x="310013" y="283478"/>
                </a:lnTo>
                <a:lnTo>
                  <a:pt x="414975" y="0"/>
                </a:lnTo>
                <a:lnTo>
                  <a:pt x="379201" y="0"/>
                </a:lnTo>
                <a:lnTo>
                  <a:pt x="299142" y="224412"/>
                </a:lnTo>
                <a:lnTo>
                  <a:pt x="298823" y="225290"/>
                </a:lnTo>
                <a:lnTo>
                  <a:pt x="294931" y="237958"/>
                </a:lnTo>
                <a:lnTo>
                  <a:pt x="292617" y="249842"/>
                </a:lnTo>
                <a:lnTo>
                  <a:pt x="291784" y="249541"/>
                </a:lnTo>
                <a:lnTo>
                  <a:pt x="289373" y="236360"/>
                </a:lnTo>
                <a:lnTo>
                  <a:pt x="286092" y="224817"/>
                </a:lnTo>
                <a:lnTo>
                  <a:pt x="207614" y="0"/>
                </a:lnTo>
                <a:lnTo>
                  <a:pt x="170644" y="0"/>
                </a:lnTo>
                <a:lnTo>
                  <a:pt x="273438" y="283478"/>
                </a:lnTo>
                <a:close/>
              </a:path>
              <a:path w="1195271" h="288240">
                <a:moveTo>
                  <a:pt x="33210" y="253489"/>
                </a:moveTo>
                <a:lnTo>
                  <a:pt x="33210" y="154201"/>
                </a:lnTo>
                <a:lnTo>
                  <a:pt x="135609" y="154201"/>
                </a:lnTo>
                <a:lnTo>
                  <a:pt x="135609" y="124313"/>
                </a:lnTo>
                <a:lnTo>
                  <a:pt x="33210" y="124313"/>
                </a:lnTo>
                <a:lnTo>
                  <a:pt x="33210" y="30090"/>
                </a:lnTo>
                <a:lnTo>
                  <a:pt x="143907" y="30090"/>
                </a:lnTo>
                <a:lnTo>
                  <a:pt x="143907" y="0"/>
                </a:lnTo>
                <a:lnTo>
                  <a:pt x="0" y="0"/>
                </a:lnTo>
                <a:lnTo>
                  <a:pt x="0" y="283478"/>
                </a:lnTo>
                <a:lnTo>
                  <a:pt x="150239" y="283478"/>
                </a:lnTo>
                <a:lnTo>
                  <a:pt x="150239" y="253489"/>
                </a:lnTo>
                <a:lnTo>
                  <a:pt x="33210" y="253489"/>
                </a:lnTo>
                <a:close/>
              </a:path>
              <a:path w="1195271" h="288240">
                <a:moveTo>
                  <a:pt x="489127" y="253489"/>
                </a:moveTo>
                <a:lnTo>
                  <a:pt x="489127" y="154201"/>
                </a:lnTo>
                <a:lnTo>
                  <a:pt x="591556" y="154201"/>
                </a:lnTo>
                <a:lnTo>
                  <a:pt x="591556" y="124313"/>
                </a:lnTo>
                <a:lnTo>
                  <a:pt x="489127" y="124313"/>
                </a:lnTo>
                <a:lnTo>
                  <a:pt x="489127" y="30090"/>
                </a:lnTo>
                <a:lnTo>
                  <a:pt x="599864" y="30090"/>
                </a:lnTo>
                <a:lnTo>
                  <a:pt x="599864" y="0"/>
                </a:lnTo>
                <a:lnTo>
                  <a:pt x="455916" y="0"/>
                </a:lnTo>
                <a:lnTo>
                  <a:pt x="455916" y="283478"/>
                </a:lnTo>
                <a:lnTo>
                  <a:pt x="606146" y="283478"/>
                </a:lnTo>
                <a:lnTo>
                  <a:pt x="606146" y="253489"/>
                </a:lnTo>
                <a:lnTo>
                  <a:pt x="489127" y="253489"/>
                </a:lnTo>
                <a:close/>
              </a:path>
              <a:path w="1195271" h="288240">
                <a:moveTo>
                  <a:pt x="855768" y="220156"/>
                </a:moveTo>
                <a:lnTo>
                  <a:pt x="856399" y="232375"/>
                </a:lnTo>
                <a:lnTo>
                  <a:pt x="857406" y="241433"/>
                </a:lnTo>
                <a:lnTo>
                  <a:pt x="856697" y="241433"/>
                </a:lnTo>
                <a:lnTo>
                  <a:pt x="854975" y="237988"/>
                </a:lnTo>
                <a:lnTo>
                  <a:pt x="851125" y="231605"/>
                </a:lnTo>
                <a:lnTo>
                  <a:pt x="845147" y="222386"/>
                </a:lnTo>
                <a:lnTo>
                  <a:pt x="703307" y="0"/>
                </a:lnTo>
                <a:lnTo>
                  <a:pt x="660147" y="0"/>
                </a:lnTo>
                <a:lnTo>
                  <a:pt x="660147" y="283478"/>
                </a:lnTo>
                <a:lnTo>
                  <a:pt x="693378" y="283478"/>
                </a:lnTo>
                <a:lnTo>
                  <a:pt x="693377" y="77292"/>
                </a:lnTo>
                <a:lnTo>
                  <a:pt x="693188" y="60357"/>
                </a:lnTo>
                <a:lnTo>
                  <a:pt x="692655" y="47838"/>
                </a:lnTo>
                <a:lnTo>
                  <a:pt x="691757" y="39715"/>
                </a:lnTo>
                <a:lnTo>
                  <a:pt x="692973" y="39715"/>
                </a:lnTo>
                <a:lnTo>
                  <a:pt x="695303" y="45895"/>
                </a:lnTo>
                <a:lnTo>
                  <a:pt x="698342" y="51873"/>
                </a:lnTo>
                <a:lnTo>
                  <a:pt x="702091" y="57546"/>
                </a:lnTo>
                <a:lnTo>
                  <a:pt x="847984" y="283478"/>
                </a:lnTo>
                <a:lnTo>
                  <a:pt x="888713" y="283478"/>
                </a:lnTo>
                <a:lnTo>
                  <a:pt x="888713" y="0"/>
                </a:lnTo>
                <a:lnTo>
                  <a:pt x="855481" y="0"/>
                </a:lnTo>
                <a:lnTo>
                  <a:pt x="855496" y="204758"/>
                </a:lnTo>
                <a:lnTo>
                  <a:pt x="855768" y="220156"/>
                </a:lnTo>
                <a:close/>
              </a:path>
              <a:path w="1195271" h="288240">
                <a:moveTo>
                  <a:pt x="1015458" y="283478"/>
                </a:moveTo>
                <a:lnTo>
                  <a:pt x="1048689" y="283478"/>
                </a:lnTo>
                <a:lnTo>
                  <a:pt x="1048689" y="30090"/>
                </a:lnTo>
                <a:lnTo>
                  <a:pt x="1130551" y="30090"/>
                </a:lnTo>
                <a:lnTo>
                  <a:pt x="1130551" y="0"/>
                </a:lnTo>
                <a:lnTo>
                  <a:pt x="933798" y="0"/>
                </a:lnTo>
                <a:lnTo>
                  <a:pt x="933798" y="30090"/>
                </a:lnTo>
                <a:lnTo>
                  <a:pt x="1015458" y="30090"/>
                </a:lnTo>
                <a:lnTo>
                  <a:pt x="1015458" y="283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68 Rectángulo"/>
          <p:cNvSpPr/>
          <p:nvPr/>
        </p:nvSpPr>
        <p:spPr>
          <a:xfrm>
            <a:off x="391480" y="9485164"/>
            <a:ext cx="7222170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Ficha técnica:</a:t>
            </a:r>
          </a:p>
          <a:p>
            <a:pPr algn="just"/>
            <a:r>
              <a:rPr lang="es-CO" sz="1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s-CO" sz="1400" dirty="0">
                <a:latin typeface="Arial Narrow" panose="020B0606020202030204" pitchFamily="34" charset="0"/>
                <a:cs typeface="Arial" panose="020B0604020202020204" pitchFamily="34" charset="0"/>
              </a:rPr>
              <a:t>Este informe corresponde a la información reportada al Sistema de Vigilancia en Salud Pública, SIVIGILA para la vigencia 2024. Los datos fueron recolectados por las Unidades Primarias Generadoras de Datos -UPGD- y Unidades Informadoras -UI- del distrito de Cartagena. La información fue digitada y notificada en el aplicativo Sivigila para su reporte semanal al INS.   </a:t>
            </a:r>
          </a:p>
          <a:p>
            <a:pPr algn="just"/>
            <a:r>
              <a:rPr lang="es-CO" sz="1400" dirty="0">
                <a:latin typeface="Arial Narrow" panose="020B060602020203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s-CO" sz="1400" dirty="0">
                <a:latin typeface="Arial Narrow" panose="020B0606020202030204" pitchFamily="34" charset="0"/>
                <a:cs typeface="Arial" panose="020B0604020202020204" pitchFamily="34" charset="0"/>
              </a:rPr>
              <a:t>El plan de análisis incluyó la descripción de los casos en términos de persona, tiempo y lugar, con el uso de medidas de frecuencia y proporciones. Se realizó análisis diferencial de los casos por sexo, grupo de edad, pertenencia étnica, poblaciones especiales y se describió el comportamiento de otras variables de interés para el evento.</a:t>
            </a:r>
          </a:p>
          <a:p>
            <a:pPr algn="just"/>
            <a:r>
              <a:rPr lang="es-CO" sz="1400" dirty="0">
                <a:latin typeface="Arial Narrow" panose="020B060602020203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s-CO" sz="1400" dirty="0">
                <a:latin typeface="Arial Narrow" panose="020B0606020202030204" pitchFamily="34" charset="0"/>
                <a:cs typeface="Arial" panose="020B0604020202020204" pitchFamily="34" charset="0"/>
              </a:rPr>
              <a:t>Las tasas de incidencia se calcularon con base en el total de casos notificados y las proyecciones de población del </a:t>
            </a:r>
            <a:r>
              <a:rPr lang="es-CO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DANE</a:t>
            </a:r>
            <a:r>
              <a:rPr lang="es-CO" sz="1400" dirty="0">
                <a:latin typeface="Arial Narrow" panose="020B0606020202030204" pitchFamily="34" charset="0"/>
                <a:cs typeface="Arial" panose="020B0604020202020204" pitchFamily="34" charset="0"/>
              </a:rPr>
              <a:t> para el año respectivo.</a:t>
            </a:r>
          </a:p>
          <a:p>
            <a:pPr algn="just"/>
            <a:r>
              <a:rPr lang="es-CO" sz="1250" dirty="0">
                <a:latin typeface="Arial Narrow" panose="020B0606020202030204" pitchFamily="34" charset="0"/>
                <a:cs typeface="Arial" panose="020B0604020202020204" pitchFamily="34" charset="0"/>
              </a:rPr>
              <a:t> </a:t>
            </a:r>
          </a:p>
          <a:p>
            <a:pPr algn="r"/>
            <a:r>
              <a:rPr lang="es-ES" sz="105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Tomado. Informe de evento, ETA individual. INS</a:t>
            </a:r>
            <a:endParaRPr lang="en-US" sz="105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384"/>
          <p:cNvSpPr/>
          <p:nvPr/>
        </p:nvSpPr>
        <p:spPr>
          <a:xfrm>
            <a:off x="353791" y="1195109"/>
            <a:ext cx="1728835" cy="1703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385"/>
          <p:cNvSpPr/>
          <p:nvPr/>
        </p:nvSpPr>
        <p:spPr>
          <a:xfrm>
            <a:off x="391480" y="1214561"/>
            <a:ext cx="1657105" cy="1631573"/>
          </a:xfrm>
          <a:custGeom>
            <a:avLst/>
            <a:gdLst/>
            <a:ahLst/>
            <a:cxnLst/>
            <a:rect l="l" t="t" r="r" b="b"/>
            <a:pathLst>
              <a:path w="1657105" h="1631573">
                <a:moveTo>
                  <a:pt x="0" y="815786"/>
                </a:moveTo>
                <a:lnTo>
                  <a:pt x="2746" y="882694"/>
                </a:lnTo>
                <a:lnTo>
                  <a:pt x="10844" y="948111"/>
                </a:lnTo>
                <a:lnTo>
                  <a:pt x="24079" y="1011829"/>
                </a:lnTo>
                <a:lnTo>
                  <a:pt x="42240" y="1073638"/>
                </a:lnTo>
                <a:lnTo>
                  <a:pt x="65111" y="1133328"/>
                </a:lnTo>
                <a:lnTo>
                  <a:pt x="92481" y="1190687"/>
                </a:lnTo>
                <a:lnTo>
                  <a:pt x="124135" y="1245508"/>
                </a:lnTo>
                <a:lnTo>
                  <a:pt x="159862" y="1297580"/>
                </a:lnTo>
                <a:lnTo>
                  <a:pt x="199446" y="1346692"/>
                </a:lnTo>
                <a:lnTo>
                  <a:pt x="242676" y="1392635"/>
                </a:lnTo>
                <a:lnTo>
                  <a:pt x="289338" y="1435199"/>
                </a:lnTo>
                <a:lnTo>
                  <a:pt x="339219" y="1474174"/>
                </a:lnTo>
                <a:lnTo>
                  <a:pt x="392105" y="1509350"/>
                </a:lnTo>
                <a:lnTo>
                  <a:pt x="447784" y="1540517"/>
                </a:lnTo>
                <a:lnTo>
                  <a:pt x="506041" y="1567465"/>
                </a:lnTo>
                <a:lnTo>
                  <a:pt x="566665" y="1589984"/>
                </a:lnTo>
                <a:lnTo>
                  <a:pt x="629441" y="1607864"/>
                </a:lnTo>
                <a:lnTo>
                  <a:pt x="694156" y="1620896"/>
                </a:lnTo>
                <a:lnTo>
                  <a:pt x="760598" y="1628869"/>
                </a:lnTo>
                <a:lnTo>
                  <a:pt x="828552" y="1631573"/>
                </a:lnTo>
                <a:lnTo>
                  <a:pt x="896512" y="1628869"/>
                </a:lnTo>
                <a:lnTo>
                  <a:pt x="962958" y="1620896"/>
                </a:lnTo>
                <a:lnTo>
                  <a:pt x="1027676" y="1607864"/>
                </a:lnTo>
                <a:lnTo>
                  <a:pt x="1090455" y="1589984"/>
                </a:lnTo>
                <a:lnTo>
                  <a:pt x="1151080" y="1567465"/>
                </a:lnTo>
                <a:lnTo>
                  <a:pt x="1209338" y="1540517"/>
                </a:lnTo>
                <a:lnTo>
                  <a:pt x="1265017" y="1509350"/>
                </a:lnTo>
                <a:lnTo>
                  <a:pt x="1317903" y="1474174"/>
                </a:lnTo>
                <a:lnTo>
                  <a:pt x="1367782" y="1435199"/>
                </a:lnTo>
                <a:lnTo>
                  <a:pt x="1414443" y="1392635"/>
                </a:lnTo>
                <a:lnTo>
                  <a:pt x="1457671" y="1346692"/>
                </a:lnTo>
                <a:lnTo>
                  <a:pt x="1497254" y="1297580"/>
                </a:lnTo>
                <a:lnTo>
                  <a:pt x="1532978" y="1245508"/>
                </a:lnTo>
                <a:lnTo>
                  <a:pt x="1564631" y="1190687"/>
                </a:lnTo>
                <a:lnTo>
                  <a:pt x="1591999" y="1133328"/>
                </a:lnTo>
                <a:lnTo>
                  <a:pt x="1614868" y="1073638"/>
                </a:lnTo>
                <a:lnTo>
                  <a:pt x="1633027" y="1011829"/>
                </a:lnTo>
                <a:lnTo>
                  <a:pt x="1646261" y="948111"/>
                </a:lnTo>
                <a:lnTo>
                  <a:pt x="1654358" y="882694"/>
                </a:lnTo>
                <a:lnTo>
                  <a:pt x="1657105" y="815786"/>
                </a:lnTo>
                <a:lnTo>
                  <a:pt x="1654358" y="748879"/>
                </a:lnTo>
                <a:lnTo>
                  <a:pt x="1646261" y="683461"/>
                </a:lnTo>
                <a:lnTo>
                  <a:pt x="1633027" y="619743"/>
                </a:lnTo>
                <a:lnTo>
                  <a:pt x="1614868" y="557934"/>
                </a:lnTo>
                <a:lnTo>
                  <a:pt x="1591999" y="498245"/>
                </a:lnTo>
                <a:lnTo>
                  <a:pt x="1564631" y="440885"/>
                </a:lnTo>
                <a:lnTo>
                  <a:pt x="1532978" y="386065"/>
                </a:lnTo>
                <a:lnTo>
                  <a:pt x="1497254" y="333993"/>
                </a:lnTo>
                <a:lnTo>
                  <a:pt x="1457671" y="284881"/>
                </a:lnTo>
                <a:lnTo>
                  <a:pt x="1414443" y="238938"/>
                </a:lnTo>
                <a:lnTo>
                  <a:pt x="1367782" y="196374"/>
                </a:lnTo>
                <a:lnTo>
                  <a:pt x="1317903" y="157399"/>
                </a:lnTo>
                <a:lnTo>
                  <a:pt x="1265017" y="122223"/>
                </a:lnTo>
                <a:lnTo>
                  <a:pt x="1209338" y="91056"/>
                </a:lnTo>
                <a:lnTo>
                  <a:pt x="1151080" y="64108"/>
                </a:lnTo>
                <a:lnTo>
                  <a:pt x="1090455" y="41589"/>
                </a:lnTo>
                <a:lnTo>
                  <a:pt x="1027676" y="23708"/>
                </a:lnTo>
                <a:lnTo>
                  <a:pt x="962958" y="10677"/>
                </a:lnTo>
                <a:lnTo>
                  <a:pt x="896512" y="2704"/>
                </a:lnTo>
                <a:lnTo>
                  <a:pt x="828552" y="0"/>
                </a:lnTo>
                <a:lnTo>
                  <a:pt x="760598" y="2704"/>
                </a:lnTo>
                <a:lnTo>
                  <a:pt x="694156" y="10677"/>
                </a:lnTo>
                <a:lnTo>
                  <a:pt x="629441" y="23708"/>
                </a:lnTo>
                <a:lnTo>
                  <a:pt x="566665" y="41589"/>
                </a:lnTo>
                <a:lnTo>
                  <a:pt x="506041" y="64108"/>
                </a:lnTo>
                <a:lnTo>
                  <a:pt x="447784" y="91056"/>
                </a:lnTo>
                <a:lnTo>
                  <a:pt x="392105" y="122223"/>
                </a:lnTo>
                <a:lnTo>
                  <a:pt x="339219" y="157399"/>
                </a:lnTo>
                <a:lnTo>
                  <a:pt x="289338" y="196374"/>
                </a:lnTo>
                <a:lnTo>
                  <a:pt x="242676" y="238938"/>
                </a:lnTo>
                <a:lnTo>
                  <a:pt x="199446" y="284881"/>
                </a:lnTo>
                <a:lnTo>
                  <a:pt x="159862" y="333993"/>
                </a:lnTo>
                <a:lnTo>
                  <a:pt x="124135" y="386065"/>
                </a:lnTo>
                <a:lnTo>
                  <a:pt x="92481" y="440885"/>
                </a:lnTo>
                <a:lnTo>
                  <a:pt x="65111" y="498245"/>
                </a:lnTo>
                <a:lnTo>
                  <a:pt x="42240" y="557934"/>
                </a:lnTo>
                <a:lnTo>
                  <a:pt x="24079" y="619743"/>
                </a:lnTo>
                <a:lnTo>
                  <a:pt x="10844" y="683461"/>
                </a:lnTo>
                <a:lnTo>
                  <a:pt x="2746" y="748879"/>
                </a:lnTo>
                <a:lnTo>
                  <a:pt x="0" y="815786"/>
                </a:lnTo>
                <a:close/>
              </a:path>
            </a:pathLst>
          </a:custGeom>
          <a:solidFill>
            <a:srgbClr val="DE09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86"/>
          <p:cNvSpPr/>
          <p:nvPr/>
        </p:nvSpPr>
        <p:spPr>
          <a:xfrm>
            <a:off x="391480" y="1214561"/>
            <a:ext cx="1657105" cy="1631573"/>
          </a:xfrm>
          <a:custGeom>
            <a:avLst/>
            <a:gdLst/>
            <a:ahLst/>
            <a:cxnLst/>
            <a:rect l="l" t="t" r="r" b="b"/>
            <a:pathLst>
              <a:path w="1657105" h="1631573">
                <a:moveTo>
                  <a:pt x="0" y="815786"/>
                </a:moveTo>
                <a:lnTo>
                  <a:pt x="2746" y="748879"/>
                </a:lnTo>
                <a:lnTo>
                  <a:pt x="10844" y="683461"/>
                </a:lnTo>
                <a:lnTo>
                  <a:pt x="24079" y="619743"/>
                </a:lnTo>
                <a:lnTo>
                  <a:pt x="42240" y="557934"/>
                </a:lnTo>
                <a:lnTo>
                  <a:pt x="65111" y="498245"/>
                </a:lnTo>
                <a:lnTo>
                  <a:pt x="92481" y="440885"/>
                </a:lnTo>
                <a:lnTo>
                  <a:pt x="124135" y="386065"/>
                </a:lnTo>
                <a:lnTo>
                  <a:pt x="159862" y="333993"/>
                </a:lnTo>
                <a:lnTo>
                  <a:pt x="199446" y="284881"/>
                </a:lnTo>
                <a:lnTo>
                  <a:pt x="242676" y="238938"/>
                </a:lnTo>
                <a:lnTo>
                  <a:pt x="289338" y="196374"/>
                </a:lnTo>
                <a:lnTo>
                  <a:pt x="339219" y="157399"/>
                </a:lnTo>
                <a:lnTo>
                  <a:pt x="392105" y="122223"/>
                </a:lnTo>
                <a:lnTo>
                  <a:pt x="447784" y="91056"/>
                </a:lnTo>
                <a:lnTo>
                  <a:pt x="506041" y="64108"/>
                </a:lnTo>
                <a:lnTo>
                  <a:pt x="566665" y="41589"/>
                </a:lnTo>
                <a:lnTo>
                  <a:pt x="629441" y="23708"/>
                </a:lnTo>
                <a:lnTo>
                  <a:pt x="694156" y="10677"/>
                </a:lnTo>
                <a:lnTo>
                  <a:pt x="760598" y="2704"/>
                </a:lnTo>
                <a:lnTo>
                  <a:pt x="828552" y="0"/>
                </a:lnTo>
                <a:lnTo>
                  <a:pt x="896512" y="2704"/>
                </a:lnTo>
                <a:lnTo>
                  <a:pt x="962958" y="10677"/>
                </a:lnTo>
                <a:lnTo>
                  <a:pt x="1027676" y="23708"/>
                </a:lnTo>
                <a:lnTo>
                  <a:pt x="1090455" y="41589"/>
                </a:lnTo>
                <a:lnTo>
                  <a:pt x="1151080" y="64108"/>
                </a:lnTo>
                <a:lnTo>
                  <a:pt x="1209338" y="91056"/>
                </a:lnTo>
                <a:lnTo>
                  <a:pt x="1265017" y="122223"/>
                </a:lnTo>
                <a:lnTo>
                  <a:pt x="1317903" y="157399"/>
                </a:lnTo>
                <a:lnTo>
                  <a:pt x="1367782" y="196374"/>
                </a:lnTo>
                <a:lnTo>
                  <a:pt x="1414443" y="238938"/>
                </a:lnTo>
                <a:lnTo>
                  <a:pt x="1457671" y="284881"/>
                </a:lnTo>
                <a:lnTo>
                  <a:pt x="1497254" y="333993"/>
                </a:lnTo>
                <a:lnTo>
                  <a:pt x="1532978" y="386065"/>
                </a:lnTo>
                <a:lnTo>
                  <a:pt x="1564631" y="440885"/>
                </a:lnTo>
                <a:lnTo>
                  <a:pt x="1591999" y="498245"/>
                </a:lnTo>
                <a:lnTo>
                  <a:pt x="1614868" y="557934"/>
                </a:lnTo>
                <a:lnTo>
                  <a:pt x="1633027" y="619743"/>
                </a:lnTo>
                <a:lnTo>
                  <a:pt x="1646261" y="683461"/>
                </a:lnTo>
                <a:lnTo>
                  <a:pt x="1654358" y="748879"/>
                </a:lnTo>
                <a:lnTo>
                  <a:pt x="1657105" y="815786"/>
                </a:lnTo>
                <a:lnTo>
                  <a:pt x="1654358" y="882694"/>
                </a:lnTo>
                <a:lnTo>
                  <a:pt x="1646261" y="948111"/>
                </a:lnTo>
                <a:lnTo>
                  <a:pt x="1633027" y="1011829"/>
                </a:lnTo>
                <a:lnTo>
                  <a:pt x="1614868" y="1073638"/>
                </a:lnTo>
                <a:lnTo>
                  <a:pt x="1591999" y="1133328"/>
                </a:lnTo>
                <a:lnTo>
                  <a:pt x="1564631" y="1190687"/>
                </a:lnTo>
                <a:lnTo>
                  <a:pt x="1532978" y="1245508"/>
                </a:lnTo>
                <a:lnTo>
                  <a:pt x="1497254" y="1297580"/>
                </a:lnTo>
                <a:lnTo>
                  <a:pt x="1457671" y="1346692"/>
                </a:lnTo>
                <a:lnTo>
                  <a:pt x="1414443" y="1392635"/>
                </a:lnTo>
                <a:lnTo>
                  <a:pt x="1367782" y="1435199"/>
                </a:lnTo>
                <a:lnTo>
                  <a:pt x="1317903" y="1474174"/>
                </a:lnTo>
                <a:lnTo>
                  <a:pt x="1265017" y="1509350"/>
                </a:lnTo>
                <a:lnTo>
                  <a:pt x="1209338" y="1540517"/>
                </a:lnTo>
                <a:lnTo>
                  <a:pt x="1151080" y="1567465"/>
                </a:lnTo>
                <a:lnTo>
                  <a:pt x="1090455" y="1589984"/>
                </a:lnTo>
                <a:lnTo>
                  <a:pt x="1027676" y="1607864"/>
                </a:lnTo>
                <a:lnTo>
                  <a:pt x="962958" y="1620896"/>
                </a:lnTo>
                <a:lnTo>
                  <a:pt x="896512" y="1628869"/>
                </a:lnTo>
                <a:lnTo>
                  <a:pt x="828552" y="1631573"/>
                </a:lnTo>
                <a:lnTo>
                  <a:pt x="760598" y="1628869"/>
                </a:lnTo>
                <a:lnTo>
                  <a:pt x="694156" y="1620896"/>
                </a:lnTo>
                <a:lnTo>
                  <a:pt x="629441" y="1607864"/>
                </a:lnTo>
                <a:lnTo>
                  <a:pt x="566665" y="1589984"/>
                </a:lnTo>
                <a:lnTo>
                  <a:pt x="506041" y="1567465"/>
                </a:lnTo>
                <a:lnTo>
                  <a:pt x="447784" y="1540517"/>
                </a:lnTo>
                <a:lnTo>
                  <a:pt x="392105" y="1509350"/>
                </a:lnTo>
                <a:lnTo>
                  <a:pt x="339219" y="1474174"/>
                </a:lnTo>
                <a:lnTo>
                  <a:pt x="289338" y="1435199"/>
                </a:lnTo>
                <a:lnTo>
                  <a:pt x="242676" y="1392635"/>
                </a:lnTo>
                <a:lnTo>
                  <a:pt x="199446" y="1346692"/>
                </a:lnTo>
                <a:lnTo>
                  <a:pt x="159862" y="1297580"/>
                </a:lnTo>
                <a:lnTo>
                  <a:pt x="124135" y="1245508"/>
                </a:lnTo>
                <a:lnTo>
                  <a:pt x="92481" y="1190687"/>
                </a:lnTo>
                <a:lnTo>
                  <a:pt x="65111" y="1133328"/>
                </a:lnTo>
                <a:lnTo>
                  <a:pt x="42240" y="1073638"/>
                </a:lnTo>
                <a:lnTo>
                  <a:pt x="24079" y="1011829"/>
                </a:lnTo>
                <a:lnTo>
                  <a:pt x="10844" y="948111"/>
                </a:lnTo>
                <a:lnTo>
                  <a:pt x="2746" y="882694"/>
                </a:lnTo>
                <a:lnTo>
                  <a:pt x="0" y="815786"/>
                </a:lnTo>
                <a:close/>
              </a:path>
            </a:pathLst>
          </a:custGeom>
          <a:ln w="7598">
            <a:solidFill>
              <a:srgbClr val="DE09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87"/>
          <p:cNvSpPr/>
          <p:nvPr/>
        </p:nvSpPr>
        <p:spPr>
          <a:xfrm>
            <a:off x="461995" y="1285077"/>
            <a:ext cx="1516074" cy="14917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79">
            <a:extLst>
              <a:ext uri="{FF2B5EF4-FFF2-40B4-BE49-F238E27FC236}">
                <a16:creationId xmlns:a16="http://schemas.microsoft.com/office/drawing/2014/main" id="{37E4ED6C-CCF1-4ED9-B0F4-688516991571}"/>
              </a:ext>
            </a:extLst>
          </p:cNvPr>
          <p:cNvSpPr/>
          <p:nvPr/>
        </p:nvSpPr>
        <p:spPr>
          <a:xfrm>
            <a:off x="0" y="196532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78">
            <a:extLst>
              <a:ext uri="{FF2B5EF4-FFF2-40B4-BE49-F238E27FC236}">
                <a16:creationId xmlns:a16="http://schemas.microsoft.com/office/drawing/2014/main" id="{D9DD1746-C8D0-408C-AB43-D05A6AD03E6A}"/>
              </a:ext>
            </a:extLst>
          </p:cNvPr>
          <p:cNvSpPr/>
          <p:nvPr/>
        </p:nvSpPr>
        <p:spPr>
          <a:xfrm>
            <a:off x="0" y="196532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E142C0A7-EB86-4137-AA90-7FC04653EA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2908" y="18205450"/>
            <a:ext cx="1786283" cy="466385"/>
          </a:xfrm>
          <a:prstGeom prst="rect">
            <a:avLst/>
          </a:prstGeom>
        </p:spPr>
      </p:pic>
      <p:sp>
        <p:nvSpPr>
          <p:cNvPr id="41" name="object 192">
            <a:extLst>
              <a:ext uri="{FF2B5EF4-FFF2-40B4-BE49-F238E27FC236}">
                <a16:creationId xmlns:a16="http://schemas.microsoft.com/office/drawing/2014/main" id="{7CEE2F41-944C-4440-B403-409AD632F9FE}"/>
              </a:ext>
            </a:extLst>
          </p:cNvPr>
          <p:cNvSpPr txBox="1"/>
          <p:nvPr/>
        </p:nvSpPr>
        <p:spPr>
          <a:xfrm>
            <a:off x="2660650" y="146050"/>
            <a:ext cx="4143347" cy="16251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9002">
              <a:lnSpc>
                <a:spcPts val="3350"/>
              </a:lnSpc>
              <a:spcBef>
                <a:spcPts val="16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EN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F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ERM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E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DA</a:t>
            </a:r>
            <a:r>
              <a:rPr sz="3150" b="1" spc="-15" dirty="0">
                <a:solidFill>
                  <a:srgbClr val="DE0924"/>
                </a:solidFill>
                <a:latin typeface="Arial"/>
                <a:cs typeface="Arial"/>
              </a:rPr>
              <a:t>D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ES</a:t>
            </a:r>
            <a:endParaRPr sz="315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TR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NSMITID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S</a:t>
            </a:r>
            <a:r>
              <a:rPr sz="3150" b="1" spc="277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endParaRPr lang="es-ES" sz="3150" b="1" spc="277" dirty="0">
              <a:solidFill>
                <a:srgbClr val="DE0924"/>
              </a:solidFill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POR</a:t>
            </a:r>
            <a:r>
              <a:rPr lang="es-ES" sz="3150" b="1" spc="0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L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IME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N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TOS</a:t>
            </a:r>
            <a:endParaRPr sz="3150" dirty="0">
              <a:latin typeface="Arial"/>
              <a:cs typeface="Arial"/>
            </a:endParaRPr>
          </a:p>
        </p:txBody>
      </p:sp>
      <p:graphicFrame>
        <p:nvGraphicFramePr>
          <p:cNvPr id="43" name="Objeto 42">
            <a:extLst>
              <a:ext uri="{FF2B5EF4-FFF2-40B4-BE49-F238E27FC236}">
                <a16:creationId xmlns:a16="http://schemas.microsoft.com/office/drawing/2014/main" id="{A3087D3B-C8F2-4462-9E92-1C882A901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745270"/>
              </p:ext>
            </p:extLst>
          </p:nvPr>
        </p:nvGraphicFramePr>
        <p:xfrm>
          <a:off x="2654300" y="1365250"/>
          <a:ext cx="36671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5" imgW="3667123" imgH="361954" progId="Excel.SheetMacroEnabled.12">
                  <p:link updateAutomatic="1"/>
                </p:oleObj>
              </mc:Choice>
              <mc:Fallback>
                <p:oleObj name="Macro-Enabled Worksheet" r:id="rId5" imgW="3667123" imgH="361954" progId="Excel.SheetMacroEnabled.12">
                  <p:link updateAutomatic="1"/>
                  <p:pic>
                    <p:nvPicPr>
                      <p:cNvPr id="183" name="Objeto 18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54300" y="1365250"/>
                        <a:ext cx="3667125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object 241">
            <a:extLst>
              <a:ext uri="{FF2B5EF4-FFF2-40B4-BE49-F238E27FC236}">
                <a16:creationId xmlns:a16="http://schemas.microsoft.com/office/drawing/2014/main" id="{B481A554-9B2F-492D-BE7C-DCA53227B1BD}"/>
              </a:ext>
            </a:extLst>
          </p:cNvPr>
          <p:cNvSpPr/>
          <p:nvPr/>
        </p:nvSpPr>
        <p:spPr>
          <a:xfrm>
            <a:off x="2672279" y="1898650"/>
            <a:ext cx="4849737" cy="8194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242">
            <a:extLst>
              <a:ext uri="{FF2B5EF4-FFF2-40B4-BE49-F238E27FC236}">
                <a16:creationId xmlns:a16="http://schemas.microsoft.com/office/drawing/2014/main" id="{BB409789-9321-45CF-B733-C861822BD95F}"/>
              </a:ext>
            </a:extLst>
          </p:cNvPr>
          <p:cNvSpPr/>
          <p:nvPr/>
        </p:nvSpPr>
        <p:spPr>
          <a:xfrm>
            <a:off x="2706321" y="1914455"/>
            <a:ext cx="2701458" cy="754997"/>
          </a:xfrm>
          <a:custGeom>
            <a:avLst/>
            <a:gdLst/>
            <a:ahLst/>
            <a:cxnLst/>
            <a:rect l="l" t="t" r="r" b="b"/>
            <a:pathLst>
              <a:path w="2701458" h="754997">
                <a:moveTo>
                  <a:pt x="0" y="754997"/>
                </a:moveTo>
                <a:lnTo>
                  <a:pt x="2701458" y="754997"/>
                </a:lnTo>
                <a:lnTo>
                  <a:pt x="2701458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243">
            <a:extLst>
              <a:ext uri="{FF2B5EF4-FFF2-40B4-BE49-F238E27FC236}">
                <a16:creationId xmlns:a16="http://schemas.microsoft.com/office/drawing/2014/main" id="{26F70B30-9F10-425D-8627-5B5B5C4A71EC}"/>
              </a:ext>
            </a:extLst>
          </p:cNvPr>
          <p:cNvSpPr/>
          <p:nvPr/>
        </p:nvSpPr>
        <p:spPr>
          <a:xfrm>
            <a:off x="5373737" y="1898650"/>
            <a:ext cx="2162868" cy="81943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244">
            <a:extLst>
              <a:ext uri="{FF2B5EF4-FFF2-40B4-BE49-F238E27FC236}">
                <a16:creationId xmlns:a16="http://schemas.microsoft.com/office/drawing/2014/main" id="{8FA73352-2DB2-4F1C-9F1E-BE9FD364048A}"/>
              </a:ext>
            </a:extLst>
          </p:cNvPr>
          <p:cNvSpPr/>
          <p:nvPr/>
        </p:nvSpPr>
        <p:spPr>
          <a:xfrm>
            <a:off x="5407779" y="1914455"/>
            <a:ext cx="2098432" cy="754997"/>
          </a:xfrm>
          <a:custGeom>
            <a:avLst/>
            <a:gdLst/>
            <a:ahLst/>
            <a:cxnLst/>
            <a:rect l="l" t="t" r="r" b="b"/>
            <a:pathLst>
              <a:path w="2098432" h="754997">
                <a:moveTo>
                  <a:pt x="0" y="754997"/>
                </a:moveTo>
                <a:lnTo>
                  <a:pt x="2098432" y="754997"/>
                </a:lnTo>
                <a:lnTo>
                  <a:pt x="2098432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AEE99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247">
            <a:extLst>
              <a:ext uri="{FF2B5EF4-FFF2-40B4-BE49-F238E27FC236}">
                <a16:creationId xmlns:a16="http://schemas.microsoft.com/office/drawing/2014/main" id="{70406F5F-95AE-46F3-8B14-80CF11C456E4}"/>
              </a:ext>
            </a:extLst>
          </p:cNvPr>
          <p:cNvSpPr/>
          <p:nvPr/>
        </p:nvSpPr>
        <p:spPr>
          <a:xfrm>
            <a:off x="2835193" y="2048190"/>
            <a:ext cx="888733" cy="5057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2">
            <a:extLst>
              <a:ext uri="{FF2B5EF4-FFF2-40B4-BE49-F238E27FC236}">
                <a16:creationId xmlns:a16="http://schemas.microsoft.com/office/drawing/2014/main" id="{BC4A3D09-1102-4924-A18E-0535BD50FDFA}"/>
              </a:ext>
            </a:extLst>
          </p:cNvPr>
          <p:cNvSpPr txBox="1"/>
          <p:nvPr/>
        </p:nvSpPr>
        <p:spPr>
          <a:xfrm>
            <a:off x="5407779" y="1914455"/>
            <a:ext cx="2098432" cy="7549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8"/>
              </a:spcBef>
            </a:pPr>
            <a:endParaRPr sz="650" dirty="0"/>
          </a:p>
          <a:p>
            <a:pPr marL="249741">
              <a:lnSpc>
                <a:spcPct val="95825"/>
              </a:lnSpc>
              <a:spcBef>
                <a:spcPts val="1000"/>
              </a:spcBef>
            </a:pP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No</a:t>
            </a:r>
            <a:r>
              <a:rPr sz="2200" spc="47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de</a:t>
            </a:r>
            <a:r>
              <a:rPr sz="2200" spc="49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c</a:t>
            </a:r>
            <a:r>
              <a:rPr sz="2200" b="1" spc="10" dirty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sos</a:t>
            </a:r>
            <a:endParaRPr sz="2200" dirty="0">
              <a:latin typeface="Arial"/>
              <a:cs typeface="Arial"/>
            </a:endParaRPr>
          </a:p>
        </p:txBody>
      </p:sp>
      <p:graphicFrame>
        <p:nvGraphicFramePr>
          <p:cNvPr id="50" name="Objeto 49">
            <a:extLst>
              <a:ext uri="{FF2B5EF4-FFF2-40B4-BE49-F238E27FC236}">
                <a16:creationId xmlns:a16="http://schemas.microsoft.com/office/drawing/2014/main" id="{E5EFEA14-9438-4A99-BCD4-D1049C440E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119730"/>
              </p:ext>
            </p:extLst>
          </p:nvPr>
        </p:nvGraphicFramePr>
        <p:xfrm>
          <a:off x="3763963" y="1989138"/>
          <a:ext cx="15716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0" imgW="1571444" imgH="647797" progId="Excel.SheetMacroEnabled.12">
                  <p:link updateAutomatic="1"/>
                </p:oleObj>
              </mc:Choice>
              <mc:Fallback>
                <p:oleObj name="Macro-Enabled Worksheet" r:id="rId10" imgW="1571444" imgH="647797" progId="Excel.SheetMacroEnabled.12">
                  <p:link updateAutomatic="1"/>
                  <p:pic>
                    <p:nvPicPr>
                      <p:cNvPr id="182" name="Objeto 18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63963" y="1989138"/>
                        <a:ext cx="1571625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366A1FA-C0F8-4DFB-891E-9D547623A1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112594"/>
              </p:ext>
            </p:extLst>
          </p:nvPr>
        </p:nvGraphicFramePr>
        <p:xfrm>
          <a:off x="527050" y="3978275"/>
          <a:ext cx="6831013" cy="415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2" imgW="5353099" imgH="3257590" progId="Excel.SheetMacroEnabled.12">
                  <p:link updateAutomatic="1"/>
                </p:oleObj>
              </mc:Choice>
              <mc:Fallback>
                <p:oleObj name="Macro-Enabled Worksheet" r:id="rId12" imgW="5353099" imgH="325759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27050" y="3978275"/>
                        <a:ext cx="6831013" cy="415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object 190">
            <a:extLst>
              <a:ext uri="{FF2B5EF4-FFF2-40B4-BE49-F238E27FC236}">
                <a16:creationId xmlns:a16="http://schemas.microsoft.com/office/drawing/2014/main" id="{8811A7A6-D479-42DD-B8BC-68539CC883F4}"/>
              </a:ext>
            </a:extLst>
          </p:cNvPr>
          <p:cNvSpPr/>
          <p:nvPr/>
        </p:nvSpPr>
        <p:spPr>
          <a:xfrm>
            <a:off x="0" y="3189802"/>
            <a:ext cx="7900123" cy="766248"/>
          </a:xfrm>
          <a:custGeom>
            <a:avLst/>
            <a:gdLst/>
            <a:ahLst/>
            <a:cxnLst/>
            <a:rect l="l" t="t" r="r" b="b"/>
            <a:pathLst>
              <a:path w="7900123" h="635851">
                <a:moveTo>
                  <a:pt x="0" y="635851"/>
                </a:moveTo>
                <a:lnTo>
                  <a:pt x="7900123" y="635851"/>
                </a:lnTo>
                <a:lnTo>
                  <a:pt x="7900123" y="0"/>
                </a:lnTo>
                <a:lnTo>
                  <a:pt x="0" y="0"/>
                </a:lnTo>
                <a:lnTo>
                  <a:pt x="0" y="635851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endParaRPr lang="es-CO" sz="600" b="1" spc="-84" dirty="0">
              <a:latin typeface="Arial"/>
              <a:cs typeface="Arial"/>
            </a:endParaRPr>
          </a:p>
          <a:p>
            <a:pPr algn="ctr"/>
            <a:r>
              <a:rPr lang="es-CO" b="1" spc="-84" dirty="0">
                <a:latin typeface="Arial"/>
                <a:cs typeface="Arial"/>
              </a:rPr>
              <a:t>T</a:t>
            </a:r>
            <a:r>
              <a:rPr lang="es-CO" b="1" spc="4" dirty="0">
                <a:latin typeface="Arial"/>
                <a:cs typeface="Arial"/>
              </a:rPr>
              <a:t>a</a:t>
            </a:r>
            <a:r>
              <a:rPr lang="es-CO" b="1" spc="0" dirty="0">
                <a:latin typeface="Arial"/>
                <a:cs typeface="Arial"/>
              </a:rPr>
              <a:t>sa </a:t>
            </a:r>
            <a:r>
              <a:rPr lang="es-CO" b="1" spc="4" dirty="0">
                <a:latin typeface="Arial"/>
                <a:cs typeface="Arial"/>
              </a:rPr>
              <a:t>d</a:t>
            </a:r>
            <a:r>
              <a:rPr lang="es-CO" b="1" spc="0" dirty="0">
                <a:latin typeface="Arial"/>
                <a:cs typeface="Arial"/>
              </a:rPr>
              <a:t>e</a:t>
            </a:r>
            <a:r>
              <a:rPr lang="es-CO" b="1" spc="-9" dirty="0">
                <a:latin typeface="Arial"/>
                <a:cs typeface="Arial"/>
              </a:rPr>
              <a:t> </a:t>
            </a:r>
            <a:r>
              <a:rPr lang="es-CO" b="1" spc="0" dirty="0">
                <a:latin typeface="Arial"/>
                <a:cs typeface="Arial"/>
              </a:rPr>
              <a:t>inci</a:t>
            </a:r>
            <a:r>
              <a:rPr lang="es-CO" b="1" spc="4" dirty="0">
                <a:latin typeface="Arial"/>
                <a:cs typeface="Arial"/>
              </a:rPr>
              <a:t>den</a:t>
            </a:r>
            <a:r>
              <a:rPr lang="es-CO" b="1" spc="0" dirty="0">
                <a:latin typeface="Arial"/>
                <a:cs typeface="Arial"/>
              </a:rPr>
              <a:t>cia</a:t>
            </a:r>
            <a:r>
              <a:rPr lang="es-CO" b="1" spc="-29" dirty="0">
                <a:latin typeface="Arial"/>
                <a:cs typeface="Arial"/>
              </a:rPr>
              <a:t> </a:t>
            </a:r>
            <a:r>
              <a:rPr lang="es-CO" b="1" spc="4" dirty="0">
                <a:latin typeface="Arial"/>
                <a:cs typeface="Arial"/>
              </a:rPr>
              <a:t>de Enfermedades Transmitidas por Alimentos</a:t>
            </a:r>
          </a:p>
          <a:p>
            <a:pPr algn="ctr"/>
            <a:r>
              <a:rPr lang="es-CO" b="1" spc="-9" dirty="0">
                <a:latin typeface="Arial"/>
                <a:cs typeface="Arial"/>
              </a:rPr>
              <a:t>Distrito de Cartagena, años </a:t>
            </a:r>
            <a:r>
              <a:rPr lang="es-CO" b="1" spc="4" dirty="0">
                <a:latin typeface="Arial"/>
                <a:cs typeface="Arial"/>
              </a:rPr>
              <a:t>2021-2024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A2543F03-6241-444E-B004-9A36F0BF68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119226"/>
              </p:ext>
            </p:extLst>
          </p:nvPr>
        </p:nvGraphicFramePr>
        <p:xfrm>
          <a:off x="528638" y="8278813"/>
          <a:ext cx="68421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4" imgW="11315490" imgH="1038082" progId="Excel.SheetMacroEnabled.12">
                  <p:link updateAutomatic="1"/>
                </p:oleObj>
              </mc:Choice>
              <mc:Fallback>
                <p:oleObj name="Macro-Enabled Worksheet" r:id="rId14" imgW="11315490" imgH="1038082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28638" y="8278813"/>
                        <a:ext cx="6842125" cy="62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ángulo 51">
            <a:extLst>
              <a:ext uri="{FF2B5EF4-FFF2-40B4-BE49-F238E27FC236}">
                <a16:creationId xmlns:a16="http://schemas.microsoft.com/office/drawing/2014/main" id="{823007E7-5D61-4ECE-81D3-8C79912A2392}"/>
              </a:ext>
            </a:extLst>
          </p:cNvPr>
          <p:cNvSpPr/>
          <p:nvPr/>
        </p:nvSpPr>
        <p:spPr>
          <a:xfrm>
            <a:off x="431077" y="8936574"/>
            <a:ext cx="359104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i="1" dirty="0">
                <a:latin typeface="Arial Narrow" panose="020B0606020202030204" pitchFamily="34" charset="0"/>
              </a:rPr>
              <a:t>Fuente. Sistema de Vigilancia en Salud Pública, SIVIGILA, proyección de población DANE.</a:t>
            </a:r>
            <a:endParaRPr lang="en-US" sz="800" i="1" dirty="0"/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08E016D5-3AF8-4E9C-8DEC-F9C1E2A912BB}"/>
              </a:ext>
            </a:extLst>
          </p:cNvPr>
          <p:cNvCxnSpPr/>
          <p:nvPr/>
        </p:nvCxnSpPr>
        <p:spPr>
          <a:xfrm>
            <a:off x="-6350" y="92900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F0EFB8A-4C84-45E0-9FED-0E39D762E681}"/>
              </a:ext>
            </a:extLst>
          </p:cNvPr>
          <p:cNvSpPr txBox="1"/>
          <p:nvPr/>
        </p:nvSpPr>
        <p:spPr>
          <a:xfrm>
            <a:off x="3263828" y="13709650"/>
            <a:ext cx="3816429" cy="35394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PROGRAMA DE VIGILANCIA EN SALUD PÚBLICA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DEPARTAMENTO ADMINISTRATIVO DISTRITAL DE 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SALUD DADIS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ALEX ALBERTO TEJADA NÚÑEZ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Director DADIS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MÓNICA JURADO MÁRQUEZ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Directora Operativa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EVA MASIEL PÉREZ TORRES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Líder Programa de Vigilancia en Salud Pública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Elaborado por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TATIANA PAOLA SÁNCHEZ TRUCCO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Contratista, Referente ETA</a:t>
            </a:r>
          </a:p>
        </p:txBody>
      </p:sp>
      <p:pic>
        <p:nvPicPr>
          <p:cNvPr id="55" name="Imagen 54">
            <a:extLst>
              <a:ext uri="{FF2B5EF4-FFF2-40B4-BE49-F238E27FC236}">
                <a16:creationId xmlns:a16="http://schemas.microsoft.com/office/drawing/2014/main" id="{AD1F5A21-2212-4D49-8BE1-529898D85C2C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9109" t="8584" r="64101" b="22694"/>
          <a:stretch/>
        </p:blipFill>
        <p:spPr>
          <a:xfrm>
            <a:off x="872971" y="14242256"/>
            <a:ext cx="1943985" cy="2689661"/>
          </a:xfrm>
          <a:prstGeom prst="rect">
            <a:avLst/>
          </a:prstGeom>
        </p:spPr>
      </p:pic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5171E153-0F4A-475B-941F-4F3FCCD81FCD}"/>
              </a:ext>
            </a:extLst>
          </p:cNvPr>
          <p:cNvCxnSpPr/>
          <p:nvPr/>
        </p:nvCxnSpPr>
        <p:spPr>
          <a:xfrm>
            <a:off x="-6350" y="132524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511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4078</TotalTime>
  <Words>402</Words>
  <Application>Microsoft Office PowerPoint</Application>
  <PresentationFormat>Personalizado</PresentationFormat>
  <Paragraphs>76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Vínculos</vt:lpstr>
      </vt:variant>
      <vt:variant>
        <vt:i4>42</vt:i4>
      </vt:variant>
      <vt:variant>
        <vt:lpstr>Títulos de diapositiva</vt:lpstr>
      </vt:variant>
      <vt:variant>
        <vt:i4>3</vt:i4>
      </vt:variant>
    </vt:vector>
  </HeadingPairs>
  <TitlesOfParts>
    <vt:vector size="48" baseType="lpstr">
      <vt:lpstr>Arial</vt:lpstr>
      <vt:lpstr>Arial Narrow</vt:lpstr>
      <vt:lpstr>Office Theme</vt:lpstr>
      <vt:lpstr>file:///C:\Users\HP\Desktop\escritorio\ETA\RUTINA%20ETA%20INDIVIDUAL.xlsm!Por%20años!%5bRUTINA%20ETA%20INDIVIDUAL.xlsm%5dPor%20años%201%20Gráfico</vt:lpstr>
      <vt:lpstr>file:///C:\Users\HP\Desktop\escritorio\ETA\RUTINA%20ETA%20INDIVIDUAL.xlsm!Informe!F4C9:F4C15</vt:lpstr>
      <vt:lpstr>file:///C:\Users\HP\Desktop\escritorio\ETA\RUTINA%20ETA%20INDIVIDUAL.xlsm!Informe!F3C3</vt:lpstr>
      <vt:lpstr>file:///C:\Users\HP\Desktop\escritorio\ETA\RUTINA%20ETA%20INDIVIDUAL.xlsm!Informe!F5C3</vt:lpstr>
      <vt:lpstr>file:///C:\Users\HP\Desktop\escritorio\ETA\RUTINA%20ETA%20INDIVIDUAL.xlsm!Informe!F6C3</vt:lpstr>
      <vt:lpstr>file:///C:\Users\HP\Desktop\escritorio\ETA\RUTINA%20ETA%20INDIVIDUAL.xlsm!Informe!F7C3</vt:lpstr>
      <vt:lpstr>file:///C:\Users\HP\Desktop\escritorio\ETA\RUTINA%20ETA%20INDIVIDUAL.xlsm!Informe!F7C4:F7C6</vt:lpstr>
      <vt:lpstr>file:///C:\Users\HP\Desktop\escritorio\ETA\RUTINA%20ETA%20INDIVIDUAL.xlsm!Informe!F8C4:F8C6</vt:lpstr>
      <vt:lpstr>file:///C:\Users\HP\Desktop\escritorio\ETA\RUTINA%20ETA%20INDIVIDUAL.xlsm!Informe!F9C4:F9C6</vt:lpstr>
      <vt:lpstr>file:///C:\Users\HP\Desktop\escritorio\ETA\RUTINA%20ETA%20INDIVIDUAL.xlsm!Informe!F10C4:F10C6</vt:lpstr>
      <vt:lpstr>file:///C:\Users\HP\Desktop\escritorio\ETA\RUTINA%20ETA%20INDIVIDUAL.xlsm!Informe!F11C4:F11C6</vt:lpstr>
      <vt:lpstr>file:///C:\Users\HP\Desktop\escritorio\ETA\RUTINA%20ETA%20INDIVIDUAL.xlsm!Informe!F12C4:F12C6</vt:lpstr>
      <vt:lpstr>file:///C:\Users\HP\Desktop\escritorio\ETA\RUTINA%20ETA%20INDIVIDUAL.xlsm!Informe!F13C4:F13C6</vt:lpstr>
      <vt:lpstr>file:///C:\Users\HP\Desktop\escritorio\ETA\RUTINA%20ETA%20INDIVIDUAL.xlsm!Informe!F8C3</vt:lpstr>
      <vt:lpstr>file:///C:\Users\HP\Desktop\escritorio\ETA\RUTINA%20ETA%20INDIVIDUAL.xlsm!Informe!F9C3</vt:lpstr>
      <vt:lpstr>file:///C:\Users\HP\Desktop\escritorio\ETA\RUTINA%20ETA%20INDIVIDUAL.xlsm!Informe!F10C3</vt:lpstr>
      <vt:lpstr>file:///C:\Users\HP\Desktop\escritorio\ETA\RUTINA%20ETA%20INDIVIDUAL.xlsm!Informe!F11C3</vt:lpstr>
      <vt:lpstr>file:///C:\Users\HP\Desktop\escritorio\ETA\RUTINA%20ETA%20INDIVIDUAL.xlsm!Informe!F12C3</vt:lpstr>
      <vt:lpstr>file:///C:\Users\HP\Desktop\escritorio\ETA\RUTINA%20ETA%20INDIVIDUAL.xlsm!Informe!F13C3</vt:lpstr>
      <vt:lpstr>file:///C:\Users\HP\Desktop\escritorio\ETA\RUTINA%20ETA%20INDIVIDUAL.xlsm!Informe!F15C8</vt:lpstr>
      <vt:lpstr>file:///C:\Users\HP\Desktop\escritorio\ETA\RUTINA%20ETA%20INDIVIDUAL.xlsm!Piramide!%5bRUTINA%20ETA%20INDIVIDUAL.xlsm%5dPiramide%20Gráfico%201</vt:lpstr>
      <vt:lpstr>file:///C:\Users\HP\Desktop\escritorio\ETA\RUTINA%20ETA%20INDIVIDUAL.xlsm!Tabla%20UPGD!F3C2:F15C4</vt:lpstr>
      <vt:lpstr>file:///C:\Users\HP\Desktop\escritorio\ETA\RUTINA%20ETA%20INDIVIDUAL.xlsm!Por%20años!F3C2:F3C54</vt:lpstr>
      <vt:lpstr>file:///C:\Users\HP\Desktop\escritorio\ETA\RUTINA%20ETA%20INDIVIDUAL.xlsm!Por%20años!F5C2:F6C54</vt:lpstr>
      <vt:lpstr>file:///C:\Users\HP\Desktop\escritorio\ETA\RUTINA%20ETA%20INDIVIDUAL.xlsm!Informe!F14C3</vt:lpstr>
      <vt:lpstr>file:///C:\Users\HP\Desktop\escritorio\ETA\RUTINA%20ETA%20INDIVIDUAL.xlsm!Informe!F14C4:F14C6</vt:lpstr>
      <vt:lpstr>file:///C:\Users\HP\Desktop\escritorio\ETA\RUTINA%20ETA%20INDIVIDUAL.xlsm!EAPB!%5bRUTINA%20ETA%20INDIVIDUAL.xlsm%5dEAPB%20Gráfico%201</vt:lpstr>
      <vt:lpstr>file:///C:\Users\HP\Desktop\escritorio\ETA\RUTINA%20ETA%20INDIVIDUAL.xlsm!Variación!F3C2:F9C5</vt:lpstr>
      <vt:lpstr>file:///C:\Users\HP\Desktop\escritorio\ETA\RUTINA%20ETA%20INDIVIDUAL.xlsm!Variación!F3C7:F9C8</vt:lpstr>
      <vt:lpstr>file:///C:\Users\HP\Desktop\escritorio\ETA\RUTINA%20ETA%20INDIVIDUAL.xlsm!Signos%20y%20síntomas!F3C2:F19C4</vt:lpstr>
      <vt:lpstr>file:///C:\Users\HP\Desktop\escritorio\ETA\RUTINA%20ETA%20INDIVIDUAL.xlsm!Signos%20y%20síntomas!F3C7:F9C10</vt:lpstr>
      <vt:lpstr>file:///C:\Users\HP\Desktop\escritorio\ETA\RUTINA%20ETA%20INDIVIDUAL.xlsm!Tab_Localidad-Barrios!F2C1:F13C3</vt:lpstr>
      <vt:lpstr>file:///C:\Users\HP\Desktop\escritorio\ETA\RUTINA%20ETA%20INDIVIDUAL.xlsm!Tab_Localidad-Barrios_2!F2C1:F13C3</vt:lpstr>
      <vt:lpstr>file:///C:\Users\HP\Desktop\escritorio\ETA\RUTINA%20ETA%20INDIVIDUAL.xlsm!Tab_Localidad-Barrios_3!F2C1:F13C3</vt:lpstr>
      <vt:lpstr>file:///C:\Users\HP\Desktop\escritorio\ETA\RUTINA%20ETA%20INDIVIDUAL.xlsm!Informe!F4C9:F4C15</vt:lpstr>
      <vt:lpstr>file:///C:\Users\HP\Desktop\escritorio\ETA\RUTINA%20ETA%20INDIVIDUAL.xlsm!Informe!F3C3</vt:lpstr>
      <vt:lpstr>file:///C:\Users\HP\Desktop\escritorio\ETA\RUTINA%20ETA%20INDIVIDUAL.xlsm!Localidad-Barrios!F44C9:F47C16</vt:lpstr>
      <vt:lpstr>file:///C:\Users\HP\Desktop\escritorio\ETA\RUTINA%20ETA%20INDIVIDUAL.xlsm!Clasificación!%5bRUTINA%20ETA%20INDIVIDUAL.xlsm%5dClasificación%202%20Gráfico</vt:lpstr>
      <vt:lpstr>file:///C:\Users\HP\Desktop\escritorio\ETA\RUTINA%20ETA%20INDIVIDUAL.xlsm!Informe!F4C9:F4C15</vt:lpstr>
      <vt:lpstr>file:///C:\Users\HP\Desktop\escritorio\ETA\RUTINA%20ETA%20INDIVIDUAL.xlsm!Informe!F3C3</vt:lpstr>
      <vt:lpstr>file:///C:\Users\HP\Desktop\escritorio\ETA\RUTINA%20ETA%20INDIVIDUAL.xlsm!Grafico%20Años!%5bRUTINA%20ETA%20INDIVIDUAL.xlsm%5dGrafico%20Años%202%20Gráfico</vt:lpstr>
      <vt:lpstr>file:///C:\Users\HP\Desktop\escritorio\ETA\RUTINA%20ETA%20INDIVIDUAL.xlsm!Grafico%20Años!F1C2:F5C55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NELSON JARABA</dc:creator>
  <cp:lastModifiedBy>tatiana paola sanchez trucco</cp:lastModifiedBy>
  <cp:revision>154</cp:revision>
  <dcterms:modified xsi:type="dcterms:W3CDTF">2024-10-19T00:58:04Z</dcterms:modified>
</cp:coreProperties>
</file>