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9902825" cy="25201563"/>
  <p:notesSz cx="9144000" cy="6858000"/>
  <p:defaultTextStyle>
    <a:defPPr>
      <a:defRPr lang="es-ES"/>
    </a:defPPr>
    <a:lvl1pPr marL="0" algn="l" defTabSz="67377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3776" algn="l" defTabSz="67377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47551" algn="l" defTabSz="67377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21327" algn="l" defTabSz="67377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695103" algn="l" defTabSz="67377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68878" algn="l" defTabSz="67377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42654" algn="l" defTabSz="67377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16429" algn="l" defTabSz="67377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390205" algn="l" defTabSz="67377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25" userDrawn="1">
          <p15:clr>
            <a:srgbClr val="A4A3A4"/>
          </p15:clr>
        </p15:guide>
        <p15:guide id="2" pos="3119" userDrawn="1">
          <p15:clr>
            <a:srgbClr val="A4A3A4"/>
          </p15:clr>
        </p15:guide>
        <p15:guide id="3" orient="horz" pos="793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ace Alejandra Avila Mellizo" initials="GAAM" lastIdx="1" clrIdx="0">
    <p:extLst>
      <p:ext uri="{19B8F6BF-5375-455C-9EA6-DF929625EA0E}">
        <p15:presenceInfo xmlns:p15="http://schemas.microsoft.com/office/powerpoint/2012/main" userId="S-1-5-21-1123561945-299502267-1177238915-134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BBC"/>
    <a:srgbClr val="307BA3"/>
    <a:srgbClr val="78A8E0"/>
    <a:srgbClr val="B1DDBE"/>
    <a:srgbClr val="FDB985"/>
    <a:srgbClr val="FA7625"/>
    <a:srgbClr val="F5964F"/>
    <a:srgbClr val="FFFFFF"/>
    <a:srgbClr val="333333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4" autoAdjust="0"/>
    <p:restoredTop sz="99165" autoAdjust="0"/>
  </p:normalViewPr>
  <p:slideViewPr>
    <p:cSldViewPr snapToGrid="0" snapToObjects="1">
      <p:cViewPr>
        <p:scale>
          <a:sx n="66" d="100"/>
          <a:sy n="66" d="100"/>
        </p:scale>
        <p:origin x="1920" y="48"/>
      </p:cViewPr>
      <p:guideLst>
        <p:guide orient="horz" pos="4425"/>
        <p:guide pos="3119"/>
        <p:guide orient="horz" pos="79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VSP%20DADIS%202024\BOLETINES%20Y%20BASES%20DEPURADAS\BOLETINES\MORTALIDAD%20MENOR%205%20A&#209;OS\PLANTILLA%20TASA%20DE%20MORTALIDAD%20IRA%20-%20cop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VSP%20DADIS%202024\BOLETINES%20Y%20BASES%20DEPURADAS\BOLETINES\MORTALIDAD%20MENOR%205%20A&#209;OS\PLANTILLA%20TASA%20DE%20MORTALIDAD%20IRA%20-%20cop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VSP%20DADIS%202024\BOLETINES%20Y%20BASES%20DEPURADAS\BOLETINES\MORTALIDAD%20MENOR%205%20A&#209;OS\Dasboard_Mortalidad%20Integradammmm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pivotSource>
    <c:name>[Dasboard_Mortalidad Integradammmm.xlsx]TD!TablaDinámica16</c:name>
    <c:fmtId val="53"/>
  </c:pivotSource>
  <c:chart>
    <c:autoTitleDeleted val="1"/>
    <c:pivotFmts>
      <c:pivotFmt>
        <c:idx val="0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TD!$B$95</c:f>
              <c:strCache>
                <c:ptCount val="1"/>
                <c:pt idx="0">
                  <c:v>Cuenta de nombre_nacionalidad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14-475E-8485-5123F48EE5B3}"/>
              </c:ext>
            </c:extLst>
          </c:dPt>
          <c:dPt>
            <c:idx val="1"/>
            <c:bubble3D val="0"/>
            <c:spPr>
              <a:solidFill>
                <a:schemeClr val="accent3">
                  <a:tint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14-475E-8485-5123F48EE5B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714-475E-8485-5123F48EE5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TD!$A$96:$A$97</c:f>
              <c:strCache>
                <c:ptCount val="1"/>
                <c:pt idx="0">
                  <c:v>COLOMBIA</c:v>
                </c:pt>
              </c:strCache>
            </c:strRef>
          </c:cat>
          <c:val>
            <c:numRef>
              <c:f>TD!$B$96:$B$97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14-475E-8485-5123F48EE5B3}"/>
            </c:ext>
          </c:extLst>
        </c:ser>
        <c:ser>
          <c:idx val="1"/>
          <c:order val="1"/>
          <c:tx>
            <c:strRef>
              <c:f>TD!$C$95</c:f>
              <c:strCache>
                <c:ptCount val="1"/>
                <c:pt idx="0">
                  <c:v>Cuenta de nombre_nacionalidad2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1714-475E-8485-5123F48EE5B3}"/>
              </c:ext>
            </c:extLst>
          </c:dPt>
          <c:dPt>
            <c:idx val="1"/>
            <c:bubble3D val="0"/>
            <c:spPr>
              <a:solidFill>
                <a:schemeClr val="accent3">
                  <a:tint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1714-475E-8485-5123F48EE5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TD!$A$96:$A$97</c:f>
              <c:strCache>
                <c:ptCount val="1"/>
                <c:pt idx="0">
                  <c:v>COLOMBIA</c:v>
                </c:pt>
              </c:strCache>
            </c:strRef>
          </c:cat>
          <c:val>
            <c:numRef>
              <c:f>TD!$C$96:$C$97</c:f>
              <c:numCache>
                <c:formatCode>0.00%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714-475E-8485-5123F48EE5B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28575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pPr>
      <a:endParaRPr lang="es-CO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56785886915287"/>
          <c:y val="7.1582364810785823E-2"/>
          <c:w val="0.84626216378327968"/>
          <c:h val="0.3338833099849457"/>
        </c:manualLayout>
      </c:layout>
      <c:lineChart>
        <c:grouping val="standard"/>
        <c:varyColors val="0"/>
        <c:ser>
          <c:idx val="0"/>
          <c:order val="0"/>
          <c:tx>
            <c:strRef>
              <c:f>'Mort IRA'!$I$7</c:f>
              <c:strCache>
                <c:ptCount val="1"/>
                <c:pt idx="0">
                  <c:v>IRA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cat>
            <c:numRef>
              <c:f>'Mort IRA'!$H$8:$H$14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'Mort IRA'!$I$8:$I$14</c:f>
              <c:numCache>
                <c:formatCode>0.00</c:formatCode>
                <c:ptCount val="7"/>
                <c:pt idx="0">
                  <c:v>26.4321414840446</c:v>
                </c:pt>
                <c:pt idx="1">
                  <c:v>8.1872302600030409</c:v>
                </c:pt>
                <c:pt idx="2">
                  <c:v>8.3722042817844748</c:v>
                </c:pt>
                <c:pt idx="3">
                  <c:v>6.0464610063729696</c:v>
                </c:pt>
                <c:pt idx="4">
                  <c:v>9.8737395554348772</c:v>
                </c:pt>
                <c:pt idx="5">
                  <c:v>11.379872798310721</c:v>
                </c:pt>
                <c:pt idx="6">
                  <c:v>7.7599586135540619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A9-4037-88A6-931FE7B79EE0}"/>
            </c:ext>
          </c:extLst>
        </c:ser>
        <c:ser>
          <c:idx val="1"/>
          <c:order val="1"/>
          <c:tx>
            <c:strRef>
              <c:f>'Mort IRA'!$J$7</c:f>
              <c:strCache>
                <c:ptCount val="1"/>
                <c:pt idx="0">
                  <c:v>EDA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cat>
            <c:numRef>
              <c:f>'Mort IRA'!$H$8:$H$14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'Mort IRA'!$J$8:$J$14</c:f>
              <c:numCache>
                <c:formatCode>0.00</c:formatCode>
                <c:ptCount val="7"/>
                <c:pt idx="0">
                  <c:v>0</c:v>
                </c:pt>
                <c:pt idx="1">
                  <c:v>1.7099800000000001</c:v>
                </c:pt>
                <c:pt idx="2">
                  <c:v>0.83610000000000007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1.2933264355923435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A9-4037-88A6-931FE7B79EE0}"/>
            </c:ext>
          </c:extLst>
        </c:ser>
        <c:ser>
          <c:idx val="2"/>
          <c:order val="2"/>
          <c:tx>
            <c:strRef>
              <c:f>'Mort IRA'!$K$7</c:f>
              <c:strCache>
                <c:ptCount val="1"/>
                <c:pt idx="0">
                  <c:v>DNT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elete val="1"/>
          </c:dLbls>
          <c:cat>
            <c:numRef>
              <c:f>'Mort IRA'!$H$8:$H$14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'Mort IRA'!$K$8:$K$14</c:f>
              <c:numCache>
                <c:formatCode>0.00</c:formatCode>
                <c:ptCount val="7"/>
                <c:pt idx="0">
                  <c:v>2.4029219530949635</c:v>
                </c:pt>
                <c:pt idx="1">
                  <c:v>2.3392086457151549</c:v>
                </c:pt>
                <c:pt idx="2">
                  <c:v>0</c:v>
                </c:pt>
                <c:pt idx="3">
                  <c:v>1.2092922012745939</c:v>
                </c:pt>
                <c:pt idx="4">
                  <c:v>3.702652333288079</c:v>
                </c:pt>
                <c:pt idx="5">
                  <c:v>2.5288606218468268</c:v>
                </c:pt>
                <c:pt idx="6">
                  <c:v>1.2933264355923435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A9-4037-88A6-931FE7B79EE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17872191"/>
        <c:axId val="1517868863"/>
      </c:lineChart>
      <c:catAx>
        <c:axId val="15178721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/>
                  <a:t>Año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17868863"/>
        <c:crosses val="autoZero"/>
        <c:auto val="1"/>
        <c:lblAlgn val="ctr"/>
        <c:lblOffset val="100"/>
        <c:noMultiLvlLbl val="0"/>
      </c:catAx>
      <c:valAx>
        <c:axId val="151786886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6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650" dirty="0"/>
                  <a:t>Tasa de mortalidad por</a:t>
                </a:r>
                <a:r>
                  <a:rPr lang="es-CO" sz="650" baseline="0" dirty="0"/>
                  <a:t> 100.000 </a:t>
                </a:r>
              </a:p>
              <a:p>
                <a:pPr>
                  <a:defRPr sz="650"/>
                </a:pPr>
                <a:r>
                  <a:rPr lang="es-CO" sz="650" baseline="0" dirty="0"/>
                  <a:t>menores de 5 años</a:t>
                </a:r>
                <a:endParaRPr lang="es-CO" sz="650" dirty="0"/>
              </a:p>
            </c:rich>
          </c:tx>
          <c:layout>
            <c:manualLayout>
              <c:xMode val="edge"/>
              <c:yMode val="edge"/>
              <c:x val="2.4136716811321225E-3"/>
              <c:y val="7.655572510322308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6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1787219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857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'Mort IRA'!$D$23</c:f>
              <c:strCache>
                <c:ptCount val="1"/>
                <c:pt idx="0">
                  <c:v>Tasa de mortalidad IRA,EDA Y/O DNT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'Mort IRA'!$C$24:$C$30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'Mort IRA'!$D$24:$D$30</c:f>
              <c:numCache>
                <c:formatCode>0.00</c:formatCode>
                <c:ptCount val="7"/>
                <c:pt idx="0">
                  <c:v>28.835063437139564</c:v>
                </c:pt>
                <c:pt idx="1">
                  <c:v>12.86564755143335</c:v>
                </c:pt>
                <c:pt idx="2">
                  <c:v>9.5682334648965437</c:v>
                </c:pt>
                <c:pt idx="3">
                  <c:v>7.2557532076475644</c:v>
                </c:pt>
                <c:pt idx="4">
                  <c:v>13.576391888722956</c:v>
                </c:pt>
                <c:pt idx="5">
                  <c:v>13.908733420157549</c:v>
                </c:pt>
                <c:pt idx="6">
                  <c:v>10.346611484738748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00-4562-9942-C992D35B962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5982704"/>
        <c:axId val="115996432"/>
      </c:lineChart>
      <c:catAx>
        <c:axId val="11598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5996432"/>
        <c:crosses val="autoZero"/>
        <c:auto val="1"/>
        <c:lblAlgn val="ctr"/>
        <c:lblOffset val="100"/>
        <c:noMultiLvlLbl val="0"/>
      </c:catAx>
      <c:valAx>
        <c:axId val="1159964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6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sz="650"/>
                  <a:t>Tasa de mortalidad por 100.000 menores de 5 años</a:t>
                </a:r>
              </a:p>
            </c:rich>
          </c:tx>
          <c:layout>
            <c:manualLayout>
              <c:xMode val="edge"/>
              <c:yMode val="edge"/>
              <c:x val="3.5924654233575751E-3"/>
              <c:y val="0.118349260783062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6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598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pivotSource>
    <c:name>[Dasboard_Mortalidad Integradammmm.xlsx]TD!TablaDinámica13</c:name>
    <c:fmtId val="73"/>
  </c:pivotSource>
  <c:chart>
    <c:autoTitleDeleted val="1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TD!$B$3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TD!$A$4:$A$12</c:f>
              <c:strCache>
                <c:ptCount val="8"/>
                <c:pt idx="0">
                  <c:v>1</c:v>
                </c:pt>
                <c:pt idx="1">
                  <c:v>5</c:v>
                </c:pt>
                <c:pt idx="2">
                  <c:v>18</c:v>
                </c:pt>
                <c:pt idx="3">
                  <c:v>19</c:v>
                </c:pt>
                <c:pt idx="4">
                  <c:v>24</c:v>
                </c:pt>
                <c:pt idx="5">
                  <c:v>25</c:v>
                </c:pt>
                <c:pt idx="6">
                  <c:v>27</c:v>
                </c:pt>
                <c:pt idx="7">
                  <c:v>32</c:v>
                </c:pt>
              </c:strCache>
            </c:strRef>
          </c:cat>
          <c:val>
            <c:numRef>
              <c:f>TD!$B$4:$B$12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8-4F4F-AD33-B394C34DD1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12508464"/>
        <c:axId val="1012498064"/>
      </c:barChart>
      <c:catAx>
        <c:axId val="1012508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s-CO"/>
                  <a:t>Semanas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O"/>
          </a:p>
        </c:txPr>
        <c:crossAx val="1012498064"/>
        <c:crosses val="autoZero"/>
        <c:auto val="1"/>
        <c:lblAlgn val="ctr"/>
        <c:lblOffset val="100"/>
        <c:noMultiLvlLbl val="0"/>
      </c:catAx>
      <c:valAx>
        <c:axId val="101249806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s-CO"/>
                  <a:t>N° de Casos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es-CO"/>
            </a:p>
          </c:txPr>
        </c:title>
        <c:numFmt formatCode="General" sourceLinked="1"/>
        <c:majorTickMark val="none"/>
        <c:minorTickMark val="none"/>
        <c:tickLblPos val="nextTo"/>
        <c:crossAx val="101250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28575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accent5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pPr>
      <a:endParaRPr lang="es-CO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D6916-3340-6549-86C8-1E4452CCF66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67175" y="514350"/>
            <a:ext cx="10096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C1E5B-CE13-5F48-91DD-DFF6096CA9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16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737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73776" algn="l" defTabSz="6737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47551" algn="l" defTabSz="6737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21327" algn="l" defTabSz="6737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695103" algn="l" defTabSz="6737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368878" algn="l" defTabSz="6737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042654" algn="l" defTabSz="6737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716429" algn="l" defTabSz="6737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390205" algn="l" defTabSz="6737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721" y="7828825"/>
            <a:ext cx="8417401" cy="5402002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424" y="14280894"/>
            <a:ext cx="6931978" cy="64403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4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1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9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68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42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16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8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76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08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79548" y="1009235"/>
            <a:ext cx="2228136" cy="215030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95141" y="1009235"/>
            <a:ext cx="6519360" cy="215030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95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5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260" y="16194343"/>
            <a:ext cx="8417401" cy="5005309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2260" y="10681503"/>
            <a:ext cx="8417401" cy="5512840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73732" indent="0">
              <a:buNone/>
              <a:defRPr sz="2701">
                <a:solidFill>
                  <a:schemeClr val="tx1">
                    <a:tint val="75000"/>
                  </a:schemeClr>
                </a:solidFill>
              </a:defRPr>
            </a:lvl2pPr>
            <a:lvl3pPr marL="134746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2119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69492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6865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423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1611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38984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361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5141" y="5880368"/>
            <a:ext cx="4373748" cy="16631868"/>
          </a:xfrm>
        </p:spPr>
        <p:txBody>
          <a:bodyPr/>
          <a:lstStyle>
            <a:lvl1pPr>
              <a:defRPr sz="4098"/>
            </a:lvl1pPr>
            <a:lvl2pPr>
              <a:defRPr sz="3500"/>
            </a:lvl2pPr>
            <a:lvl3pPr>
              <a:defRPr sz="2900"/>
            </a:lvl3pPr>
            <a:lvl4pPr>
              <a:defRPr sz="2701"/>
            </a:lvl4pPr>
            <a:lvl5pPr>
              <a:defRPr sz="2701"/>
            </a:lvl5pPr>
            <a:lvl6pPr>
              <a:defRPr sz="2701"/>
            </a:lvl6pPr>
            <a:lvl7pPr>
              <a:defRPr sz="2701"/>
            </a:lvl7pPr>
            <a:lvl8pPr>
              <a:defRPr sz="2701"/>
            </a:lvl8pPr>
            <a:lvl9pPr>
              <a:defRPr sz="270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33936" y="5880368"/>
            <a:ext cx="4373748" cy="16631868"/>
          </a:xfrm>
        </p:spPr>
        <p:txBody>
          <a:bodyPr/>
          <a:lstStyle>
            <a:lvl1pPr>
              <a:defRPr sz="4098"/>
            </a:lvl1pPr>
            <a:lvl2pPr>
              <a:defRPr sz="3500"/>
            </a:lvl2pPr>
            <a:lvl3pPr>
              <a:defRPr sz="2900"/>
            </a:lvl3pPr>
            <a:lvl4pPr>
              <a:defRPr sz="2701"/>
            </a:lvl4pPr>
            <a:lvl5pPr>
              <a:defRPr sz="2701"/>
            </a:lvl5pPr>
            <a:lvl6pPr>
              <a:defRPr sz="2701"/>
            </a:lvl6pPr>
            <a:lvl7pPr>
              <a:defRPr sz="2701"/>
            </a:lvl7pPr>
            <a:lvl8pPr>
              <a:defRPr sz="2701"/>
            </a:lvl8pPr>
            <a:lvl9pPr>
              <a:defRPr sz="270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697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95149" y="5641193"/>
            <a:ext cx="4375467" cy="2350976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73732" indent="0">
              <a:buNone/>
              <a:defRPr sz="2900" b="1"/>
            </a:lvl2pPr>
            <a:lvl3pPr marL="1347462" indent="0">
              <a:buNone/>
              <a:defRPr sz="2701" b="1"/>
            </a:lvl3pPr>
            <a:lvl4pPr marL="2021194" indent="0">
              <a:buNone/>
              <a:defRPr sz="2400" b="1"/>
            </a:lvl4pPr>
            <a:lvl5pPr marL="2694924" indent="0">
              <a:buNone/>
              <a:defRPr sz="2400" b="1"/>
            </a:lvl5pPr>
            <a:lvl6pPr marL="3368652" indent="0">
              <a:buNone/>
              <a:defRPr sz="2400" b="1"/>
            </a:lvl6pPr>
            <a:lvl7pPr marL="4042385" indent="0">
              <a:buNone/>
              <a:defRPr sz="2400" b="1"/>
            </a:lvl7pPr>
            <a:lvl8pPr marL="4716114" indent="0">
              <a:buNone/>
              <a:defRPr sz="2400" b="1"/>
            </a:lvl8pPr>
            <a:lvl9pPr marL="5389845" indent="0">
              <a:buNone/>
              <a:defRPr sz="24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5149" y="7992172"/>
            <a:ext cx="4375467" cy="1452006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701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30498" y="5641193"/>
            <a:ext cx="4377186" cy="2350976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73732" indent="0">
              <a:buNone/>
              <a:defRPr sz="2900" b="1"/>
            </a:lvl2pPr>
            <a:lvl3pPr marL="1347462" indent="0">
              <a:buNone/>
              <a:defRPr sz="2701" b="1"/>
            </a:lvl3pPr>
            <a:lvl4pPr marL="2021194" indent="0">
              <a:buNone/>
              <a:defRPr sz="2400" b="1"/>
            </a:lvl4pPr>
            <a:lvl5pPr marL="2694924" indent="0">
              <a:buNone/>
              <a:defRPr sz="2400" b="1"/>
            </a:lvl5pPr>
            <a:lvl6pPr marL="3368652" indent="0">
              <a:buNone/>
              <a:defRPr sz="2400" b="1"/>
            </a:lvl6pPr>
            <a:lvl7pPr marL="4042385" indent="0">
              <a:buNone/>
              <a:defRPr sz="2400" b="1"/>
            </a:lvl7pPr>
            <a:lvl8pPr marL="4716114" indent="0">
              <a:buNone/>
              <a:defRPr sz="2400" b="1"/>
            </a:lvl8pPr>
            <a:lvl9pPr marL="5389845" indent="0">
              <a:buNone/>
              <a:defRPr sz="24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30498" y="7992172"/>
            <a:ext cx="4377186" cy="1452006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701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024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096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07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155" y="1003401"/>
            <a:ext cx="3257961" cy="4270263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71730" y="1003404"/>
            <a:ext cx="5535954" cy="21508835"/>
          </a:xfrm>
        </p:spPr>
        <p:txBody>
          <a:bodyPr/>
          <a:lstStyle>
            <a:lvl1pPr>
              <a:defRPr sz="4700"/>
            </a:lvl1pPr>
            <a:lvl2pPr>
              <a:defRPr sz="4098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95155" y="5273672"/>
            <a:ext cx="3257961" cy="17238571"/>
          </a:xfrm>
        </p:spPr>
        <p:txBody>
          <a:bodyPr/>
          <a:lstStyle>
            <a:lvl1pPr marL="0" indent="0">
              <a:buNone/>
              <a:defRPr sz="2100"/>
            </a:lvl1pPr>
            <a:lvl2pPr marL="673732" indent="0">
              <a:buNone/>
              <a:defRPr sz="1801"/>
            </a:lvl2pPr>
            <a:lvl3pPr marL="1347462" indent="0">
              <a:buNone/>
              <a:defRPr sz="1500"/>
            </a:lvl3pPr>
            <a:lvl4pPr marL="2021194" indent="0">
              <a:buNone/>
              <a:defRPr sz="1301"/>
            </a:lvl4pPr>
            <a:lvl5pPr marL="2694924" indent="0">
              <a:buNone/>
              <a:defRPr sz="1301"/>
            </a:lvl5pPr>
            <a:lvl6pPr marL="3368652" indent="0">
              <a:buNone/>
              <a:defRPr sz="1301"/>
            </a:lvl6pPr>
            <a:lvl7pPr marL="4042385" indent="0">
              <a:buNone/>
              <a:defRPr sz="1301"/>
            </a:lvl7pPr>
            <a:lvl8pPr marL="4716114" indent="0">
              <a:buNone/>
              <a:defRPr sz="1301"/>
            </a:lvl8pPr>
            <a:lvl9pPr marL="5389845" indent="0">
              <a:buNone/>
              <a:defRPr sz="130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500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036" y="17641101"/>
            <a:ext cx="5941695" cy="2082632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41036" y="2251805"/>
            <a:ext cx="5941695" cy="15120938"/>
          </a:xfrm>
        </p:spPr>
        <p:txBody>
          <a:bodyPr/>
          <a:lstStyle>
            <a:lvl1pPr marL="0" indent="0">
              <a:buNone/>
              <a:defRPr sz="4700"/>
            </a:lvl1pPr>
            <a:lvl2pPr marL="673732" indent="0">
              <a:buNone/>
              <a:defRPr sz="4098"/>
            </a:lvl2pPr>
            <a:lvl3pPr marL="1347462" indent="0">
              <a:buNone/>
              <a:defRPr sz="3500"/>
            </a:lvl3pPr>
            <a:lvl4pPr marL="2021194" indent="0">
              <a:buNone/>
              <a:defRPr sz="2900"/>
            </a:lvl4pPr>
            <a:lvl5pPr marL="2694924" indent="0">
              <a:buNone/>
              <a:defRPr sz="2900"/>
            </a:lvl5pPr>
            <a:lvl6pPr marL="3368652" indent="0">
              <a:buNone/>
              <a:defRPr sz="2900"/>
            </a:lvl6pPr>
            <a:lvl7pPr marL="4042385" indent="0">
              <a:buNone/>
              <a:defRPr sz="2900"/>
            </a:lvl7pPr>
            <a:lvl8pPr marL="4716114" indent="0">
              <a:buNone/>
              <a:defRPr sz="2900"/>
            </a:lvl8pPr>
            <a:lvl9pPr marL="5389845" indent="0">
              <a:buNone/>
              <a:defRPr sz="29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41036" y="19723730"/>
            <a:ext cx="5941695" cy="2957682"/>
          </a:xfrm>
        </p:spPr>
        <p:txBody>
          <a:bodyPr/>
          <a:lstStyle>
            <a:lvl1pPr marL="0" indent="0">
              <a:buNone/>
              <a:defRPr sz="2100"/>
            </a:lvl1pPr>
            <a:lvl2pPr marL="673732" indent="0">
              <a:buNone/>
              <a:defRPr sz="1801"/>
            </a:lvl2pPr>
            <a:lvl3pPr marL="1347462" indent="0">
              <a:buNone/>
              <a:defRPr sz="1500"/>
            </a:lvl3pPr>
            <a:lvl4pPr marL="2021194" indent="0">
              <a:buNone/>
              <a:defRPr sz="1301"/>
            </a:lvl4pPr>
            <a:lvl5pPr marL="2694924" indent="0">
              <a:buNone/>
              <a:defRPr sz="1301"/>
            </a:lvl5pPr>
            <a:lvl6pPr marL="3368652" indent="0">
              <a:buNone/>
              <a:defRPr sz="1301"/>
            </a:lvl6pPr>
            <a:lvl7pPr marL="4042385" indent="0">
              <a:buNone/>
              <a:defRPr sz="1301"/>
            </a:lvl7pPr>
            <a:lvl8pPr marL="4716114" indent="0">
              <a:buNone/>
              <a:defRPr sz="1301"/>
            </a:lvl8pPr>
            <a:lvl9pPr marL="5389845" indent="0">
              <a:buNone/>
              <a:defRPr sz="130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1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95150" y="1009238"/>
            <a:ext cx="8912543" cy="4200261"/>
          </a:xfrm>
          <a:prstGeom prst="rect">
            <a:avLst/>
          </a:prstGeom>
        </p:spPr>
        <p:txBody>
          <a:bodyPr vert="horz" lIns="134755" tIns="67378" rIns="134755" bIns="67378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95150" y="5880368"/>
            <a:ext cx="8912543" cy="16631868"/>
          </a:xfrm>
          <a:prstGeom prst="rect">
            <a:avLst/>
          </a:prstGeom>
        </p:spPr>
        <p:txBody>
          <a:bodyPr vert="horz" lIns="134755" tIns="67378" rIns="134755" bIns="67378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95149" y="23358122"/>
            <a:ext cx="2310659" cy="1341750"/>
          </a:xfrm>
          <a:prstGeom prst="rect">
            <a:avLst/>
          </a:prstGeom>
        </p:spPr>
        <p:txBody>
          <a:bodyPr vert="horz" lIns="134755" tIns="67378" rIns="134755" bIns="67378" rtlCol="0" anchor="ctr"/>
          <a:lstStyle>
            <a:lvl1pPr algn="l">
              <a:defRPr sz="1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182B8-7DD0-774C-A33B-0DDA8D6C51A9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83474" y="23358122"/>
            <a:ext cx="3135895" cy="1341750"/>
          </a:xfrm>
          <a:prstGeom prst="rect">
            <a:avLst/>
          </a:prstGeom>
        </p:spPr>
        <p:txBody>
          <a:bodyPr vert="horz" lIns="134755" tIns="67378" rIns="134755" bIns="67378" rtlCol="0" anchor="ctr"/>
          <a:lstStyle>
            <a:lvl1pPr algn="ctr">
              <a:defRPr sz="1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097037" y="23358122"/>
            <a:ext cx="2310659" cy="1341750"/>
          </a:xfrm>
          <a:prstGeom prst="rect">
            <a:avLst/>
          </a:prstGeom>
        </p:spPr>
        <p:txBody>
          <a:bodyPr vert="horz" lIns="134755" tIns="67378" rIns="134755" bIns="67378" rtlCol="0" anchor="ctr"/>
          <a:lstStyle>
            <a:lvl1pPr algn="r">
              <a:defRPr sz="1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4D3E3-8F13-8E43-85AC-B377EB6DB0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73732" rtl="0" eaLnBrk="1" latinLnBrk="0" hangingPunct="1">
        <a:spcBef>
          <a:spcPct val="0"/>
        </a:spcBef>
        <a:buNone/>
        <a:defRPr sz="6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5298" indent="-505298" algn="l" defTabSz="673732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094811" indent="-421083" algn="l" defTabSz="673732" rtl="0" eaLnBrk="1" latinLnBrk="0" hangingPunct="1">
        <a:spcBef>
          <a:spcPct val="20000"/>
        </a:spcBef>
        <a:buFont typeface="Arial"/>
        <a:buChar char="–"/>
        <a:defRPr sz="4098" kern="1200">
          <a:solidFill>
            <a:schemeClr val="tx1"/>
          </a:solidFill>
          <a:latin typeface="+mn-lt"/>
          <a:ea typeface="+mn-ea"/>
          <a:cs typeface="+mn-cs"/>
        </a:defRPr>
      </a:lvl2pPr>
      <a:lvl3pPr marL="1684327" indent="-336867" algn="l" defTabSz="673732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358057" indent="-336867" algn="l" defTabSz="673732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3031789" indent="-336867" algn="l" defTabSz="673732" rtl="0" eaLnBrk="1" latinLnBrk="0" hangingPunct="1">
        <a:spcBef>
          <a:spcPct val="20000"/>
        </a:spcBef>
        <a:buFont typeface="Arial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05520" indent="-336867" algn="l" defTabSz="673732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79250" indent="-336867" algn="l" defTabSz="673732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52981" indent="-336867" algn="l" defTabSz="673732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26712" indent="-336867" algn="l" defTabSz="673732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73732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1pPr>
      <a:lvl2pPr marL="673732" algn="l" defTabSz="673732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2pPr>
      <a:lvl3pPr marL="1347462" algn="l" defTabSz="673732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3pPr>
      <a:lvl4pPr marL="2021194" algn="l" defTabSz="673732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4pPr>
      <a:lvl5pPr marL="2694924" algn="l" defTabSz="673732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5pPr>
      <a:lvl6pPr marL="3368652" algn="l" defTabSz="673732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6pPr>
      <a:lvl7pPr marL="4042385" algn="l" defTabSz="673732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7pPr>
      <a:lvl8pPr marL="4716114" algn="l" defTabSz="673732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8pPr>
      <a:lvl9pPr marL="5389845" algn="l" defTabSz="673732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3C0B585-246A-4F84-B6A0-E798BF1E76F7}"/>
              </a:ext>
            </a:extLst>
          </p:cNvPr>
          <p:cNvSpPr/>
          <p:nvPr/>
        </p:nvSpPr>
        <p:spPr>
          <a:xfrm>
            <a:off x="0" y="-1"/>
            <a:ext cx="9902825" cy="3996268"/>
          </a:xfrm>
          <a:prstGeom prst="rect">
            <a:avLst/>
          </a:prstGeom>
          <a:solidFill>
            <a:srgbClr val="307BA3"/>
          </a:solidFill>
          <a:ln>
            <a:solidFill>
              <a:srgbClr val="307BA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Informe de evento</a:t>
            </a:r>
          </a:p>
          <a:p>
            <a:pPr algn="ctr"/>
            <a:endParaRPr lang="es-ES_tradnl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2300" dirty="0"/>
              <a:t>Vigilancia integrada de las muertes en menores de 5 años por Infección Respiratoria Aguda (IRA), Enfermedad Diarreica Aguda (EDA) o Desnutrición Aguda (DNT)</a:t>
            </a:r>
            <a:endParaRPr lang="es-ES_tradnl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A semana epidemiológica 40 de 2024</a:t>
            </a:r>
          </a:p>
          <a:p>
            <a:pPr algn="ctr"/>
            <a:endParaRPr lang="es-ES_tradnl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1EC7D49D-A61E-C87D-8832-0A6D3DBB8716}"/>
              </a:ext>
            </a:extLst>
          </p:cNvPr>
          <p:cNvSpPr/>
          <p:nvPr/>
        </p:nvSpPr>
        <p:spPr>
          <a:xfrm>
            <a:off x="0" y="3996266"/>
            <a:ext cx="9902825" cy="540000"/>
          </a:xfrm>
          <a:prstGeom prst="rect">
            <a:avLst/>
          </a:prstGeom>
          <a:solidFill>
            <a:srgbClr val="F4FBBC"/>
          </a:solidFill>
          <a:ln>
            <a:solidFill>
              <a:srgbClr val="F4FB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de tiempo</a:t>
            </a:r>
            <a:endParaRPr lang="es-ES_tradnl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ángulo 91">
            <a:extLst>
              <a:ext uri="{FF2B5EF4-FFF2-40B4-BE49-F238E27FC236}">
                <a16:creationId xmlns:a16="http://schemas.microsoft.com/office/drawing/2014/main" id="{CDED474C-F294-7D11-B1E2-8A6D1DE6D119}"/>
              </a:ext>
            </a:extLst>
          </p:cNvPr>
          <p:cNvSpPr/>
          <p:nvPr/>
        </p:nvSpPr>
        <p:spPr>
          <a:xfrm>
            <a:off x="12679" y="9127728"/>
            <a:ext cx="9902825" cy="54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de lugar </a:t>
            </a:r>
          </a:p>
        </p:txBody>
      </p:sp>
      <p:grpSp>
        <p:nvGrpSpPr>
          <p:cNvPr id="38" name="Grupo 37">
            <a:extLst>
              <a:ext uri="{FF2B5EF4-FFF2-40B4-BE49-F238E27FC236}">
                <a16:creationId xmlns:a16="http://schemas.microsoft.com/office/drawing/2014/main" id="{BA31EC3C-2BE5-1391-BBE5-80DBB7139132}"/>
              </a:ext>
            </a:extLst>
          </p:cNvPr>
          <p:cNvGrpSpPr/>
          <p:nvPr/>
        </p:nvGrpSpPr>
        <p:grpSpPr>
          <a:xfrm>
            <a:off x="2747283" y="2583681"/>
            <a:ext cx="3753460" cy="259968"/>
            <a:chOff x="5402295" y="2794002"/>
            <a:chExt cx="4131171" cy="863600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EB1A202D-B41C-C7ED-B3FA-333077E62E23}"/>
                </a:ext>
              </a:extLst>
            </p:cNvPr>
            <p:cNvSpPr/>
            <p:nvPr/>
          </p:nvSpPr>
          <p:spPr>
            <a:xfrm>
              <a:off x="5402295" y="2794002"/>
              <a:ext cx="2286000" cy="863600"/>
            </a:xfrm>
            <a:prstGeom prst="rect">
              <a:avLst/>
            </a:prstGeom>
            <a:solidFill>
              <a:srgbClr val="B1DDBE"/>
            </a:solidFill>
            <a:ln>
              <a:solidFill>
                <a:srgbClr val="B1DDB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Casos notificados</a:t>
              </a: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27364E77-37D5-8F70-3A54-89493389A6A8}"/>
                </a:ext>
              </a:extLst>
            </p:cNvPr>
            <p:cNvSpPr/>
            <p:nvPr/>
          </p:nvSpPr>
          <p:spPr>
            <a:xfrm>
              <a:off x="7704667" y="2794002"/>
              <a:ext cx="1828799" cy="863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B1DDB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</p:grp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1A7E5E7C-952F-ED84-1E0C-15E654C54992}"/>
              </a:ext>
            </a:extLst>
          </p:cNvPr>
          <p:cNvSpPr/>
          <p:nvPr/>
        </p:nvSpPr>
        <p:spPr>
          <a:xfrm>
            <a:off x="0" y="14728369"/>
            <a:ext cx="6561667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de persona</a:t>
            </a:r>
            <a:endParaRPr lang="es-ES_tradnl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1" name="Imagen 150" descr="icono-area-concurrencia.png">
            <a:extLst>
              <a:ext uri="{FF2B5EF4-FFF2-40B4-BE49-F238E27FC236}">
                <a16:creationId xmlns:a16="http://schemas.microsoft.com/office/drawing/2014/main" id="{A20E27ED-09C6-5565-FC25-E39DE9422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489" y="16277453"/>
            <a:ext cx="838978" cy="722422"/>
          </a:xfrm>
          <a:prstGeom prst="rect">
            <a:avLst/>
          </a:prstGeom>
        </p:spPr>
      </p:pic>
      <p:sp>
        <p:nvSpPr>
          <p:cNvPr id="155" name="Rectángulo 154">
            <a:extLst>
              <a:ext uri="{FF2B5EF4-FFF2-40B4-BE49-F238E27FC236}">
                <a16:creationId xmlns:a16="http://schemas.microsoft.com/office/drawing/2014/main" id="{4401453E-8EF2-8BE2-DA68-4B6167A65D44}"/>
              </a:ext>
            </a:extLst>
          </p:cNvPr>
          <p:cNvSpPr/>
          <p:nvPr/>
        </p:nvSpPr>
        <p:spPr>
          <a:xfrm>
            <a:off x="2370029" y="17516447"/>
            <a:ext cx="1848343" cy="807453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Cabecera Municipal</a:t>
            </a:r>
          </a:p>
          <a:p>
            <a:pPr algn="ctr"/>
            <a:r>
              <a:rPr lang="es-ES_tradn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77,77%</a:t>
            </a: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7 casos</a:t>
            </a:r>
          </a:p>
          <a:p>
            <a:pPr algn="ctr"/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846A4145-AD6C-3F85-F868-D1B3FBDE3C2D}"/>
              </a:ext>
            </a:extLst>
          </p:cNvPr>
          <p:cNvSpPr/>
          <p:nvPr/>
        </p:nvSpPr>
        <p:spPr>
          <a:xfrm>
            <a:off x="4493534" y="17465462"/>
            <a:ext cx="1786788" cy="837099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Otros</a:t>
            </a:r>
          </a:p>
          <a:p>
            <a:pPr algn="ctr"/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100%</a:t>
            </a: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9 casos</a:t>
            </a:r>
            <a:endParaRPr lang="es-ES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60" name="Imagen 159" descr="icono-afiliacion SSGS.png">
            <a:extLst>
              <a:ext uri="{FF2B5EF4-FFF2-40B4-BE49-F238E27FC236}">
                <a16:creationId xmlns:a16="http://schemas.microsoft.com/office/drawing/2014/main" id="{F4DBB08C-2724-3F33-9196-CB4F0BFF96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63" y="16233984"/>
            <a:ext cx="982409" cy="848928"/>
          </a:xfrm>
          <a:prstGeom prst="rect">
            <a:avLst/>
          </a:prstGeom>
        </p:spPr>
      </p:pic>
      <p:sp>
        <p:nvSpPr>
          <p:cNvPr id="163" name="CuadroTexto 162">
            <a:extLst>
              <a:ext uri="{FF2B5EF4-FFF2-40B4-BE49-F238E27FC236}">
                <a16:creationId xmlns:a16="http://schemas.microsoft.com/office/drawing/2014/main" id="{26461D76-DDD0-8A17-E6E9-22EF4B6184D8}"/>
              </a:ext>
            </a:extLst>
          </p:cNvPr>
          <p:cNvSpPr txBox="1"/>
          <p:nvPr/>
        </p:nvSpPr>
        <p:spPr>
          <a:xfrm>
            <a:off x="380262" y="17082912"/>
            <a:ext cx="1783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>
                <a:latin typeface="Arial"/>
                <a:cs typeface="Arial"/>
              </a:rPr>
              <a:t>Afiliación al SGSSS</a:t>
            </a:r>
            <a:endParaRPr lang="es-ES" sz="1400" dirty="0">
              <a:latin typeface="Arial"/>
              <a:cs typeface="Arial"/>
            </a:endParaRP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0465C8E2-E788-772E-7CA0-C524008976A9}"/>
              </a:ext>
            </a:extLst>
          </p:cNvPr>
          <p:cNvSpPr txBox="1"/>
          <p:nvPr/>
        </p:nvSpPr>
        <p:spPr>
          <a:xfrm>
            <a:off x="2433273" y="17069839"/>
            <a:ext cx="1783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>
                <a:latin typeface="Arial"/>
                <a:cs typeface="Arial"/>
              </a:rPr>
              <a:t>Área de residencia</a:t>
            </a:r>
            <a:endParaRPr lang="es-ES" sz="1400" dirty="0">
              <a:latin typeface="Arial"/>
              <a:cs typeface="Arial"/>
            </a:endParaRPr>
          </a:p>
        </p:txBody>
      </p:sp>
      <p:sp>
        <p:nvSpPr>
          <p:cNvPr id="167" name="CuadroTexto 166">
            <a:extLst>
              <a:ext uri="{FF2B5EF4-FFF2-40B4-BE49-F238E27FC236}">
                <a16:creationId xmlns:a16="http://schemas.microsoft.com/office/drawing/2014/main" id="{03566D50-55ED-AB66-EB92-B0163DA062F2}"/>
              </a:ext>
            </a:extLst>
          </p:cNvPr>
          <p:cNvSpPr txBox="1"/>
          <p:nvPr/>
        </p:nvSpPr>
        <p:spPr>
          <a:xfrm>
            <a:off x="4461641" y="17108987"/>
            <a:ext cx="1850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>
                <a:latin typeface="Arial"/>
                <a:cs typeface="Arial"/>
              </a:rPr>
              <a:t>Pertenencia étnica</a:t>
            </a:r>
            <a:endParaRPr lang="es-ES" sz="1400" dirty="0">
              <a:latin typeface="Arial"/>
              <a:cs typeface="Arial"/>
            </a:endParaRPr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D3B2FAB3-AFC8-1890-3676-B4907BC68647}"/>
              </a:ext>
            </a:extLst>
          </p:cNvPr>
          <p:cNvSpPr txBox="1"/>
          <p:nvPr/>
        </p:nvSpPr>
        <p:spPr>
          <a:xfrm>
            <a:off x="87313" y="21026463"/>
            <a:ext cx="2006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latin typeface="Arial"/>
                <a:cs typeface="Arial"/>
              </a:rPr>
              <a:t>Grupo de edad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55343" y="15400509"/>
            <a:ext cx="4652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variables de interés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5671237" y="12918107"/>
            <a:ext cx="2000128" cy="677353"/>
            <a:chOff x="209608" y="23186357"/>
            <a:chExt cx="1809260" cy="717827"/>
          </a:xfrm>
        </p:grpSpPr>
        <p:sp>
          <p:nvSpPr>
            <p:cNvPr id="257" name="Elipse 256"/>
            <p:cNvSpPr/>
            <p:nvPr/>
          </p:nvSpPr>
          <p:spPr>
            <a:xfrm>
              <a:off x="209608" y="23466384"/>
              <a:ext cx="144000" cy="14400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2000"/>
            </a:p>
          </p:txBody>
        </p:sp>
        <p:sp>
          <p:nvSpPr>
            <p:cNvPr id="258" name="Elipse 257"/>
            <p:cNvSpPr/>
            <p:nvPr/>
          </p:nvSpPr>
          <p:spPr>
            <a:xfrm>
              <a:off x="209608" y="23703880"/>
              <a:ext cx="144000" cy="144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2000"/>
            </a:p>
          </p:txBody>
        </p:sp>
        <p:sp>
          <p:nvSpPr>
            <p:cNvPr id="259" name="Elipse 258"/>
            <p:cNvSpPr/>
            <p:nvPr/>
          </p:nvSpPr>
          <p:spPr>
            <a:xfrm>
              <a:off x="209608" y="23228888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200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310718" y="23186357"/>
              <a:ext cx="17081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000" dirty="0">
                  <a:latin typeface="Arial" panose="020B0604020202020204" pitchFamily="34" charset="0"/>
                  <a:cs typeface="Arial" panose="020B0604020202020204" pitchFamily="34" charset="0"/>
                </a:rPr>
                <a:t>Aumento</a:t>
              </a:r>
            </a:p>
          </p:txBody>
        </p:sp>
        <p:sp>
          <p:nvSpPr>
            <p:cNvPr id="260" name="CuadroTexto 259"/>
            <p:cNvSpPr txBox="1"/>
            <p:nvPr/>
          </p:nvSpPr>
          <p:spPr>
            <a:xfrm>
              <a:off x="310718" y="23426828"/>
              <a:ext cx="17081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000" dirty="0">
                  <a:latin typeface="Arial" panose="020B0604020202020204" pitchFamily="34" charset="0"/>
                  <a:cs typeface="Arial" panose="020B0604020202020204" pitchFamily="34" charset="0"/>
                </a:rPr>
                <a:t>Sin cambio</a:t>
              </a:r>
            </a:p>
          </p:txBody>
        </p:sp>
        <p:sp>
          <p:nvSpPr>
            <p:cNvPr id="261" name="CuadroTexto 260"/>
            <p:cNvSpPr txBox="1"/>
            <p:nvPr/>
          </p:nvSpPr>
          <p:spPr>
            <a:xfrm>
              <a:off x="300527" y="23657963"/>
              <a:ext cx="17081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000" dirty="0">
                  <a:latin typeface="Arial" panose="020B0604020202020204" pitchFamily="34" charset="0"/>
                  <a:cs typeface="Arial" panose="020B0604020202020204" pitchFamily="34" charset="0"/>
                </a:rPr>
                <a:t>Disminución</a:t>
              </a:r>
            </a:p>
          </p:txBody>
        </p:sp>
      </p:grpSp>
      <p:pic>
        <p:nvPicPr>
          <p:cNvPr id="30" name="Imagen 29">
            <a:extLst>
              <a:ext uri="{FF2B5EF4-FFF2-40B4-BE49-F238E27FC236}">
                <a16:creationId xmlns:a16="http://schemas.microsoft.com/office/drawing/2014/main" id="{AFE74FB4-29E6-9399-C9EB-E022B72801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153" y="15988077"/>
            <a:ext cx="633030" cy="1052833"/>
          </a:xfrm>
          <a:prstGeom prst="rect">
            <a:avLst/>
          </a:prstGeom>
        </p:spPr>
      </p:pic>
      <p:sp>
        <p:nvSpPr>
          <p:cNvPr id="36" name="Rectángulo 35">
            <a:extLst>
              <a:ext uri="{FF2B5EF4-FFF2-40B4-BE49-F238E27FC236}">
                <a16:creationId xmlns:a16="http://schemas.microsoft.com/office/drawing/2014/main" id="{BE275108-03C8-1B28-B12F-24F5570D88D6}"/>
              </a:ext>
            </a:extLst>
          </p:cNvPr>
          <p:cNvSpPr/>
          <p:nvPr/>
        </p:nvSpPr>
        <p:spPr>
          <a:xfrm>
            <a:off x="4471764" y="21465510"/>
            <a:ext cx="1768968" cy="758763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Hombre</a:t>
            </a:r>
          </a:p>
          <a:p>
            <a:pPr algn="ctr"/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66,67%</a:t>
            </a: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6 casos</a:t>
            </a:r>
            <a:endParaRPr lang="es-ES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4AEAA89-16E0-EE4A-20CD-EF3A8FD22449}"/>
              </a:ext>
            </a:extLst>
          </p:cNvPr>
          <p:cNvSpPr/>
          <p:nvPr/>
        </p:nvSpPr>
        <p:spPr>
          <a:xfrm>
            <a:off x="361429" y="17501623"/>
            <a:ext cx="1786788" cy="837099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Subsidiado</a:t>
            </a:r>
          </a:p>
          <a:p>
            <a:pPr algn="ctr"/>
            <a:r>
              <a:rPr lang="es-ES_tradn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66,67%</a:t>
            </a:r>
            <a:endParaRPr lang="es-ES_tradnl" sz="18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6 casos</a:t>
            </a: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8" name="Imagen 47">
            <a:extLst>
              <a:ext uri="{FF2B5EF4-FFF2-40B4-BE49-F238E27FC236}">
                <a16:creationId xmlns:a16="http://schemas.microsoft.com/office/drawing/2014/main" id="{D597DFEB-78C0-08D5-8030-E6AC01B73D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4866" y="82708"/>
            <a:ext cx="1438570" cy="710513"/>
          </a:xfrm>
          <a:prstGeom prst="rect">
            <a:avLst/>
          </a:prstGeom>
        </p:spPr>
      </p:pic>
      <p:pic>
        <p:nvPicPr>
          <p:cNvPr id="49" name="Picture 2" descr="Ver las imágenes de origen">
            <a:extLst>
              <a:ext uri="{FF2B5EF4-FFF2-40B4-BE49-F238E27FC236}">
                <a16:creationId xmlns:a16="http://schemas.microsoft.com/office/drawing/2014/main" id="{BFB30D3D-6A62-2A51-23A6-01A48DCA6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219" y="127761"/>
            <a:ext cx="1335291" cy="67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Ver las imágenes de origen">
            <a:extLst>
              <a:ext uri="{FF2B5EF4-FFF2-40B4-BE49-F238E27FC236}">
                <a16:creationId xmlns:a16="http://schemas.microsoft.com/office/drawing/2014/main" id="{20F6A71B-040E-9FD9-A95F-FCA0AC643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879" y="24501158"/>
            <a:ext cx="1335291" cy="67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AFDEB390-E52E-D03C-FC50-E0E90D00D9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8372" y="24436443"/>
            <a:ext cx="1438570" cy="710513"/>
          </a:xfrm>
          <a:prstGeom prst="rect">
            <a:avLst/>
          </a:prstGeom>
        </p:spPr>
      </p:pic>
      <p:sp>
        <p:nvSpPr>
          <p:cNvPr id="56" name="Rectángulo 55">
            <a:extLst>
              <a:ext uri="{FF2B5EF4-FFF2-40B4-BE49-F238E27FC236}">
                <a16:creationId xmlns:a16="http://schemas.microsoft.com/office/drawing/2014/main" id="{F9495A81-435A-386C-D745-00279656ECBE}"/>
              </a:ext>
            </a:extLst>
          </p:cNvPr>
          <p:cNvSpPr/>
          <p:nvPr/>
        </p:nvSpPr>
        <p:spPr>
          <a:xfrm>
            <a:off x="6598471" y="19265715"/>
            <a:ext cx="3333583" cy="550204"/>
          </a:xfrm>
          <a:prstGeom prst="rect">
            <a:avLst/>
          </a:prstGeom>
          <a:solidFill>
            <a:srgbClr val="FDB985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1F7F8D-D616-72BD-5D12-4DEF095C4D0F}"/>
              </a:ext>
            </a:extLst>
          </p:cNvPr>
          <p:cNvSpPr txBox="1"/>
          <p:nvPr/>
        </p:nvSpPr>
        <p:spPr>
          <a:xfrm>
            <a:off x="141782" y="9655738"/>
            <a:ext cx="4422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Muertes por Localidad y Barrios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6D350C9-CB21-2C56-53BB-06AA9B2E0F35}"/>
              </a:ext>
            </a:extLst>
          </p:cNvPr>
          <p:cNvSpPr txBox="1"/>
          <p:nvPr/>
        </p:nvSpPr>
        <p:spPr>
          <a:xfrm>
            <a:off x="1289251" y="12410942"/>
            <a:ext cx="4377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Muertes por UPGD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4B6DF42-C899-3852-B7E4-FEA4C2668BF7}"/>
              </a:ext>
            </a:extLst>
          </p:cNvPr>
          <p:cNvSpPr txBox="1"/>
          <p:nvPr/>
        </p:nvSpPr>
        <p:spPr>
          <a:xfrm>
            <a:off x="5628962" y="9811981"/>
            <a:ext cx="3436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Nacionalidad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0D449B02-5E49-5663-68B1-0855ADBA5479}"/>
              </a:ext>
            </a:extLst>
          </p:cNvPr>
          <p:cNvSpPr/>
          <p:nvPr/>
        </p:nvSpPr>
        <p:spPr>
          <a:xfrm>
            <a:off x="6598471" y="14718165"/>
            <a:ext cx="3304355" cy="550204"/>
          </a:xfrm>
          <a:prstGeom prst="rect">
            <a:avLst/>
          </a:prstGeom>
          <a:solidFill>
            <a:srgbClr val="FDB985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Indicadores de mortalidad 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3E2C301D-3F6D-62E9-9D9B-D6DCF1897583}"/>
              </a:ext>
            </a:extLst>
          </p:cNvPr>
          <p:cNvSpPr/>
          <p:nvPr/>
        </p:nvSpPr>
        <p:spPr>
          <a:xfrm>
            <a:off x="6598471" y="15268369"/>
            <a:ext cx="3304354" cy="3895848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654E3170-BA4D-4595-2F8B-1E7A4CAA552F}"/>
              </a:ext>
            </a:extLst>
          </p:cNvPr>
          <p:cNvSpPr/>
          <p:nvPr/>
        </p:nvSpPr>
        <p:spPr>
          <a:xfrm>
            <a:off x="6598471" y="19833888"/>
            <a:ext cx="3304354" cy="4194655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5F37478-96D1-388A-737C-5CDD54E40C26}"/>
              </a:ext>
            </a:extLst>
          </p:cNvPr>
          <p:cNvSpPr txBox="1"/>
          <p:nvPr/>
        </p:nvSpPr>
        <p:spPr>
          <a:xfrm>
            <a:off x="-241680" y="6205217"/>
            <a:ext cx="56643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CO" sz="1800" b="0" i="0" u="none" strike="noStrike" baseline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algn="ctr"/>
            <a:r>
              <a:rPr lang="es-ES" sz="1200" b="0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Tasa de mortalidad integrada por 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IRA EDA Y/O DNT en menores de 5 años a 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semana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epidemiológica 40, Cartagena, 2018-2024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FCDE68E-F82D-2A44-626B-D5FC59714B97}"/>
              </a:ext>
            </a:extLst>
          </p:cNvPr>
          <p:cNvSpPr txBox="1"/>
          <p:nvPr/>
        </p:nvSpPr>
        <p:spPr>
          <a:xfrm>
            <a:off x="7575944" y="7105495"/>
            <a:ext cx="219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2021 - 2024. </a:t>
            </a:r>
            <a:endParaRPr lang="es-ES" sz="800" i="1" dirty="0">
              <a:latin typeface="Arial"/>
              <a:cs typeface="Arial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05161A4-4F4D-648E-AEFC-BFB10A7B8188}"/>
              </a:ext>
            </a:extLst>
          </p:cNvPr>
          <p:cNvSpPr txBox="1"/>
          <p:nvPr/>
        </p:nvSpPr>
        <p:spPr>
          <a:xfrm>
            <a:off x="1635065" y="12201408"/>
            <a:ext cx="18853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9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2024. </a:t>
            </a:r>
            <a:endParaRPr lang="es-ES" sz="900" i="1" dirty="0">
              <a:latin typeface="Arial"/>
              <a:cs typeface="Arial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40EEB83-27C4-4E30-7A72-4B1B5BD1F59E}"/>
              </a:ext>
            </a:extLst>
          </p:cNvPr>
          <p:cNvSpPr txBox="1"/>
          <p:nvPr/>
        </p:nvSpPr>
        <p:spPr>
          <a:xfrm>
            <a:off x="6664885" y="11933513"/>
            <a:ext cx="23563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9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2024. </a:t>
            </a:r>
            <a:endParaRPr lang="es-ES" sz="900" i="1" dirty="0">
              <a:latin typeface="Arial"/>
              <a:cs typeface="Arial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D0A93A7-5E81-950A-6507-9CC2A60151EB}"/>
              </a:ext>
            </a:extLst>
          </p:cNvPr>
          <p:cNvSpPr txBox="1"/>
          <p:nvPr/>
        </p:nvSpPr>
        <p:spPr>
          <a:xfrm>
            <a:off x="1429181" y="14250261"/>
            <a:ext cx="6053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9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2024. </a:t>
            </a:r>
            <a:endParaRPr lang="es-ES" sz="900" i="1" dirty="0">
              <a:latin typeface="Arial"/>
              <a:cs typeface="Arial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76E43617-D107-44E0-D121-505692D3A72F}"/>
              </a:ext>
            </a:extLst>
          </p:cNvPr>
          <p:cNvSpPr txBox="1"/>
          <p:nvPr/>
        </p:nvSpPr>
        <p:spPr>
          <a:xfrm>
            <a:off x="101645" y="24329760"/>
            <a:ext cx="6053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9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2024. </a:t>
            </a:r>
            <a:endParaRPr lang="es-ES" sz="900" i="1" dirty="0">
              <a:latin typeface="Arial"/>
              <a:cs typeface="Arial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15F8D7C-8180-9613-D551-01D852EFE9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39340" y="1940274"/>
            <a:ext cx="1855959" cy="1308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C6147C7E-066D-BBC8-1B59-5936EC23751E}"/>
              </a:ext>
            </a:extLst>
          </p:cNvPr>
          <p:cNvSpPr/>
          <p:nvPr/>
        </p:nvSpPr>
        <p:spPr>
          <a:xfrm>
            <a:off x="7016335" y="4675444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74FC347-F9E6-3883-50EE-D68890B90B7F}"/>
              </a:ext>
            </a:extLst>
          </p:cNvPr>
          <p:cNvSpPr txBox="1"/>
          <p:nvPr/>
        </p:nvSpPr>
        <p:spPr>
          <a:xfrm>
            <a:off x="6708710" y="4570026"/>
            <a:ext cx="3053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se comporta el evento?</a:t>
            </a:r>
            <a:endParaRPr lang="es-CO" sz="1800" dirty="0"/>
          </a:p>
        </p:txBody>
      </p:sp>
      <p:sp>
        <p:nvSpPr>
          <p:cNvPr id="55" name="Rectángulo: esquinas redondeadas 54">
            <a:extLst>
              <a:ext uri="{FF2B5EF4-FFF2-40B4-BE49-F238E27FC236}">
                <a16:creationId xmlns:a16="http://schemas.microsoft.com/office/drawing/2014/main" id="{10C78871-D212-B500-F4C5-FD6F067D2B52}"/>
              </a:ext>
            </a:extLst>
          </p:cNvPr>
          <p:cNvSpPr/>
          <p:nvPr/>
        </p:nvSpPr>
        <p:spPr>
          <a:xfrm>
            <a:off x="6955281" y="5183928"/>
            <a:ext cx="2818525" cy="1962501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34E55F9-CE7A-8946-1C58-A8B6229829F0}"/>
              </a:ext>
            </a:extLst>
          </p:cNvPr>
          <p:cNvSpPr txBox="1"/>
          <p:nvPr/>
        </p:nvSpPr>
        <p:spPr>
          <a:xfrm>
            <a:off x="8508360" y="5412324"/>
            <a:ext cx="1158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Ver frente a 2023 (n=11)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A3AFCEBD-257F-1430-D9A0-0D3C749D67E4}"/>
              </a:ext>
            </a:extLst>
          </p:cNvPr>
          <p:cNvSpPr txBox="1"/>
          <p:nvPr/>
        </p:nvSpPr>
        <p:spPr>
          <a:xfrm>
            <a:off x="8505974" y="5995413"/>
            <a:ext cx="1076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Ver frente a 2022 (n=11)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7103EE67-2777-E0D3-31DA-7608B09E5931}"/>
              </a:ext>
            </a:extLst>
          </p:cNvPr>
          <p:cNvSpPr txBox="1"/>
          <p:nvPr/>
        </p:nvSpPr>
        <p:spPr>
          <a:xfrm>
            <a:off x="8505974" y="6554566"/>
            <a:ext cx="10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Ver frente a 2021 (n=6)</a:t>
            </a:r>
          </a:p>
        </p:txBody>
      </p:sp>
      <p:sp>
        <p:nvSpPr>
          <p:cNvPr id="64" name="Rectángulo: esquinas redondeadas 63">
            <a:extLst>
              <a:ext uri="{FF2B5EF4-FFF2-40B4-BE49-F238E27FC236}">
                <a16:creationId xmlns:a16="http://schemas.microsoft.com/office/drawing/2014/main" id="{F506D0D9-9D37-2D5A-55A9-9880DA3CAED9}"/>
              </a:ext>
            </a:extLst>
          </p:cNvPr>
          <p:cNvSpPr/>
          <p:nvPr/>
        </p:nvSpPr>
        <p:spPr>
          <a:xfrm>
            <a:off x="7614281" y="5463939"/>
            <a:ext cx="785819" cy="486962"/>
          </a:xfrm>
          <a:prstGeom prst="roundRect">
            <a:avLst/>
          </a:prstGeom>
          <a:solidFill>
            <a:srgbClr val="F4FBBC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0626C596-6B05-701E-A0D5-31B4F379EF94}"/>
              </a:ext>
            </a:extLst>
          </p:cNvPr>
          <p:cNvSpPr txBox="1"/>
          <p:nvPr/>
        </p:nvSpPr>
        <p:spPr>
          <a:xfrm>
            <a:off x="7948305" y="5161389"/>
            <a:ext cx="1504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/>
              <a:t>*Variación</a:t>
            </a:r>
          </a:p>
        </p:txBody>
      </p:sp>
      <p:sp>
        <p:nvSpPr>
          <p:cNvPr id="72" name="Rectángulo: esquinas redondeadas 71">
            <a:extLst>
              <a:ext uri="{FF2B5EF4-FFF2-40B4-BE49-F238E27FC236}">
                <a16:creationId xmlns:a16="http://schemas.microsoft.com/office/drawing/2014/main" id="{B4776ACF-786E-47A8-330D-037691DD6E21}"/>
              </a:ext>
            </a:extLst>
          </p:cNvPr>
          <p:cNvSpPr/>
          <p:nvPr/>
        </p:nvSpPr>
        <p:spPr>
          <a:xfrm>
            <a:off x="7624014" y="6028404"/>
            <a:ext cx="785819" cy="439138"/>
          </a:xfrm>
          <a:prstGeom prst="roundRect">
            <a:avLst/>
          </a:prstGeom>
          <a:solidFill>
            <a:srgbClr val="F4FBBC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3" name="Rectángulo: esquinas redondeadas 72">
            <a:extLst>
              <a:ext uri="{FF2B5EF4-FFF2-40B4-BE49-F238E27FC236}">
                <a16:creationId xmlns:a16="http://schemas.microsoft.com/office/drawing/2014/main" id="{D690F5CF-FC05-6E94-8E3B-665591B9633C}"/>
              </a:ext>
            </a:extLst>
          </p:cNvPr>
          <p:cNvSpPr/>
          <p:nvPr/>
        </p:nvSpPr>
        <p:spPr>
          <a:xfrm>
            <a:off x="7624014" y="6598994"/>
            <a:ext cx="785819" cy="469027"/>
          </a:xfrm>
          <a:prstGeom prst="roundRect">
            <a:avLst/>
          </a:prstGeom>
          <a:solidFill>
            <a:srgbClr val="F4FBBC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5" name="Flecha: a la derecha 74">
            <a:extLst>
              <a:ext uri="{FF2B5EF4-FFF2-40B4-BE49-F238E27FC236}">
                <a16:creationId xmlns:a16="http://schemas.microsoft.com/office/drawing/2014/main" id="{9A88D427-25E3-1881-FEC9-FA08E6B6EFFE}"/>
              </a:ext>
            </a:extLst>
          </p:cNvPr>
          <p:cNvSpPr/>
          <p:nvPr/>
        </p:nvSpPr>
        <p:spPr>
          <a:xfrm rot="16200000">
            <a:off x="7227178" y="6658879"/>
            <a:ext cx="363654" cy="31665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1792E43C-887F-BADF-440D-620A21EEC3BF}"/>
              </a:ext>
            </a:extLst>
          </p:cNvPr>
          <p:cNvSpPr txBox="1"/>
          <p:nvPr/>
        </p:nvSpPr>
        <p:spPr>
          <a:xfrm>
            <a:off x="7702555" y="6038499"/>
            <a:ext cx="658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-18%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7A41EA72-E2EF-1ED2-0BEB-06541220DC5F}"/>
              </a:ext>
            </a:extLst>
          </p:cNvPr>
          <p:cNvSpPr txBox="1"/>
          <p:nvPr/>
        </p:nvSpPr>
        <p:spPr>
          <a:xfrm>
            <a:off x="7702555" y="6668280"/>
            <a:ext cx="658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50%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76507D42-2D63-DE22-65E8-92C419E54935}"/>
              </a:ext>
            </a:extLst>
          </p:cNvPr>
          <p:cNvSpPr txBox="1"/>
          <p:nvPr/>
        </p:nvSpPr>
        <p:spPr>
          <a:xfrm>
            <a:off x="7596891" y="5481326"/>
            <a:ext cx="785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-18%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D8906B5-D98D-44C3-9DD9-5E8BFD06A7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098630"/>
              </p:ext>
            </p:extLst>
          </p:nvPr>
        </p:nvGraphicFramePr>
        <p:xfrm>
          <a:off x="6180875" y="10108104"/>
          <a:ext cx="3084857" cy="1828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id="{240C286B-750A-96C7-5317-07405F3D0D61}"/>
              </a:ext>
            </a:extLst>
          </p:cNvPr>
          <p:cNvSpPr txBox="1"/>
          <p:nvPr/>
        </p:nvSpPr>
        <p:spPr>
          <a:xfrm>
            <a:off x="-51638" y="14484813"/>
            <a:ext cx="4533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*Clínica ubicada en la Ciudad de Valledupar/Cesar.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57B2992-AE5A-2A90-6818-897C57A43C9B}"/>
              </a:ext>
            </a:extLst>
          </p:cNvPr>
          <p:cNvSpPr txBox="1"/>
          <p:nvPr/>
        </p:nvSpPr>
        <p:spPr>
          <a:xfrm>
            <a:off x="6610395" y="12795500"/>
            <a:ext cx="3280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Comportamiento respecto a 2023: </a:t>
            </a:r>
          </a:p>
        </p:txBody>
      </p:sp>
      <p:pic>
        <p:nvPicPr>
          <p:cNvPr id="65" name="Imagen 64">
            <a:extLst>
              <a:ext uri="{FF2B5EF4-FFF2-40B4-BE49-F238E27FC236}">
                <a16:creationId xmlns:a16="http://schemas.microsoft.com/office/drawing/2014/main" id="{8E81C4B6-6F63-1803-92BC-2F955F50934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9254" y="19833889"/>
            <a:ext cx="1070209" cy="1135070"/>
          </a:xfrm>
          <a:prstGeom prst="rect">
            <a:avLst/>
          </a:prstGeom>
        </p:spPr>
      </p:pic>
      <p:sp>
        <p:nvSpPr>
          <p:cNvPr id="66" name="Rectángulo 65">
            <a:extLst>
              <a:ext uri="{FF2B5EF4-FFF2-40B4-BE49-F238E27FC236}">
                <a16:creationId xmlns:a16="http://schemas.microsoft.com/office/drawing/2014/main" id="{6CCBE56A-AAD4-DFBA-F30A-8BC58D05F934}"/>
              </a:ext>
            </a:extLst>
          </p:cNvPr>
          <p:cNvSpPr/>
          <p:nvPr/>
        </p:nvSpPr>
        <p:spPr>
          <a:xfrm>
            <a:off x="182126" y="22121027"/>
            <a:ext cx="1754658" cy="758764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Menores de 1 año</a:t>
            </a:r>
          </a:p>
          <a:p>
            <a:pPr algn="ctr"/>
            <a:r>
              <a:rPr lang="es-ES_tradn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66,67%</a:t>
            </a:r>
            <a:endParaRPr lang="es-ES_tradnl" sz="18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6 casos</a:t>
            </a: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0" name="Imagen 69">
            <a:extLst>
              <a:ext uri="{FF2B5EF4-FFF2-40B4-BE49-F238E27FC236}">
                <a16:creationId xmlns:a16="http://schemas.microsoft.com/office/drawing/2014/main" id="{237928F9-C1A1-A051-31A9-9A13DC33174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9858"/>
          <a:stretch/>
        </p:blipFill>
        <p:spPr>
          <a:xfrm>
            <a:off x="2577745" y="19854679"/>
            <a:ext cx="1549828" cy="1200318"/>
          </a:xfrm>
          <a:prstGeom prst="rect">
            <a:avLst/>
          </a:prstGeom>
        </p:spPr>
      </p:pic>
      <p:sp>
        <p:nvSpPr>
          <p:cNvPr id="80" name="CuadroTexto 79">
            <a:extLst>
              <a:ext uri="{FF2B5EF4-FFF2-40B4-BE49-F238E27FC236}">
                <a16:creationId xmlns:a16="http://schemas.microsoft.com/office/drawing/2014/main" id="{D8E17845-536E-2C67-EB6D-7E866C48FD8A}"/>
              </a:ext>
            </a:extLst>
          </p:cNvPr>
          <p:cNvSpPr txBox="1"/>
          <p:nvPr/>
        </p:nvSpPr>
        <p:spPr>
          <a:xfrm>
            <a:off x="2373897" y="21073222"/>
            <a:ext cx="2006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latin typeface="Arial"/>
                <a:cs typeface="Arial"/>
              </a:rPr>
              <a:t>Sitio de defunción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7A2C9E54-4C81-2263-4F63-F2731A5A7E75}"/>
              </a:ext>
            </a:extLst>
          </p:cNvPr>
          <p:cNvSpPr/>
          <p:nvPr/>
        </p:nvSpPr>
        <p:spPr>
          <a:xfrm>
            <a:off x="2447649" y="21465510"/>
            <a:ext cx="1754658" cy="758764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Institucional</a:t>
            </a:r>
          </a:p>
          <a:p>
            <a:pPr algn="ctr"/>
            <a:r>
              <a:rPr lang="es-ES_tradn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100%</a:t>
            </a:r>
            <a:endParaRPr lang="es-ES_tradnl" sz="18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9 casos</a:t>
            </a: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6" name="Imagen 85">
            <a:extLst>
              <a:ext uri="{FF2B5EF4-FFF2-40B4-BE49-F238E27FC236}">
                <a16:creationId xmlns:a16="http://schemas.microsoft.com/office/drawing/2014/main" id="{08217CB7-77AE-82A9-0E38-709FE615BA80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2088" t="10486"/>
          <a:stretch/>
        </p:blipFill>
        <p:spPr>
          <a:xfrm>
            <a:off x="4841675" y="20033405"/>
            <a:ext cx="1009751" cy="1085914"/>
          </a:xfrm>
          <a:prstGeom prst="rect">
            <a:avLst/>
          </a:prstGeom>
        </p:spPr>
      </p:pic>
      <p:sp>
        <p:nvSpPr>
          <p:cNvPr id="87" name="CuadroTexto 86">
            <a:extLst>
              <a:ext uri="{FF2B5EF4-FFF2-40B4-BE49-F238E27FC236}">
                <a16:creationId xmlns:a16="http://schemas.microsoft.com/office/drawing/2014/main" id="{949D7C80-C8D2-750D-BBF6-A3DFFDD68EEB}"/>
              </a:ext>
            </a:extLst>
          </p:cNvPr>
          <p:cNvSpPr txBox="1"/>
          <p:nvPr/>
        </p:nvSpPr>
        <p:spPr>
          <a:xfrm>
            <a:off x="4305225" y="21078846"/>
            <a:ext cx="2006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latin typeface="Arial"/>
                <a:cs typeface="Arial"/>
              </a:rPr>
              <a:t>Sexo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D0158FB0-AD1B-3F06-1852-410A3A01F66D}"/>
              </a:ext>
            </a:extLst>
          </p:cNvPr>
          <p:cNvSpPr txBox="1"/>
          <p:nvPr/>
        </p:nvSpPr>
        <p:spPr>
          <a:xfrm>
            <a:off x="6724638" y="24122013"/>
            <a:ext cx="3254057" cy="264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33450" algn="l"/>
              </a:tabLst>
            </a:pPr>
            <a:r>
              <a:rPr lang="es-CO" sz="11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11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fuentes propias, Cartagena, 2024</a:t>
            </a:r>
            <a:endParaRPr lang="es-CO" sz="14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0" name="Tabla 89">
            <a:extLst>
              <a:ext uri="{FF2B5EF4-FFF2-40B4-BE49-F238E27FC236}">
                <a16:creationId xmlns:a16="http://schemas.microsoft.com/office/drawing/2014/main" id="{61B73ECA-81D0-30AF-2F82-1563BD429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388762"/>
              </p:ext>
            </p:extLst>
          </p:nvPr>
        </p:nvGraphicFramePr>
        <p:xfrm>
          <a:off x="6724638" y="15563821"/>
          <a:ext cx="3039422" cy="3126692"/>
        </p:xfrm>
        <a:graphic>
          <a:graphicData uri="http://schemas.openxmlformats.org/drawingml/2006/table">
            <a:tbl>
              <a:tblPr/>
              <a:tblGrid>
                <a:gridCol w="1149974">
                  <a:extLst>
                    <a:ext uri="{9D8B030D-6E8A-4147-A177-3AD203B41FA5}">
                      <a16:colId xmlns:a16="http://schemas.microsoft.com/office/drawing/2014/main" val="3157195343"/>
                    </a:ext>
                  </a:extLst>
                </a:gridCol>
                <a:gridCol w="1889448">
                  <a:extLst>
                    <a:ext uri="{9D8B030D-6E8A-4147-A177-3AD203B41FA5}">
                      <a16:colId xmlns:a16="http://schemas.microsoft.com/office/drawing/2014/main" val="566124233"/>
                    </a:ext>
                  </a:extLst>
                </a:gridCol>
              </a:tblGrid>
              <a:tr h="5848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AÑO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TASA MORTALIDAD IRA,EDA Y/O DNT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040550"/>
                  </a:ext>
                </a:extLst>
              </a:tr>
              <a:tr h="3631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28,84 por 100.000 menores de 5 años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887720"/>
                  </a:ext>
                </a:extLst>
              </a:tr>
              <a:tr h="3631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12,87 por 100.000 menores de 5 años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940767"/>
                  </a:ext>
                </a:extLst>
              </a:tr>
              <a:tr h="3631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9,57 por 100.000 menores de 5 años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430131"/>
                  </a:ext>
                </a:extLst>
              </a:tr>
              <a:tr h="3631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7,26 por 100.000 menores de 5 años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784844"/>
                  </a:ext>
                </a:extLst>
              </a:tr>
              <a:tr h="3631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13,58 por 100.000 menores de 5 años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639921"/>
                  </a:ext>
                </a:extLst>
              </a:tr>
              <a:tr h="3631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13,91 por 100.000 menores de 5 años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69997"/>
                  </a:ext>
                </a:extLst>
              </a:tr>
              <a:tr h="3631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10,35 por 100.000 menores de 5 años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532573"/>
                  </a:ext>
                </a:extLst>
              </a:tr>
            </a:tbl>
          </a:graphicData>
        </a:graphic>
      </p:graphicFrame>
      <p:sp>
        <p:nvSpPr>
          <p:cNvPr id="91" name="CuadroTexto 90">
            <a:extLst>
              <a:ext uri="{FF2B5EF4-FFF2-40B4-BE49-F238E27FC236}">
                <a16:creationId xmlns:a16="http://schemas.microsoft.com/office/drawing/2014/main" id="{452E9AEA-4A10-B6D9-F47C-4315F8265FB5}"/>
              </a:ext>
            </a:extLst>
          </p:cNvPr>
          <p:cNvSpPr txBox="1"/>
          <p:nvPr/>
        </p:nvSpPr>
        <p:spPr>
          <a:xfrm>
            <a:off x="-429397" y="8846010"/>
            <a:ext cx="6426556" cy="248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933450" algn="l"/>
              </a:tabLst>
              <a:defRPr/>
            </a:pPr>
            <a:r>
              <a:rPr kumimoji="0" lang="es-CO" sz="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2018-2024, DANE Proyecciones poblacionales 2024</a:t>
            </a: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6EAF87BA-710F-8049-D4BB-21895BDF4130}"/>
              </a:ext>
            </a:extLst>
          </p:cNvPr>
          <p:cNvSpPr txBox="1"/>
          <p:nvPr/>
        </p:nvSpPr>
        <p:spPr>
          <a:xfrm>
            <a:off x="7144408" y="18679844"/>
            <a:ext cx="2275314" cy="396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933450" algn="l"/>
              </a:tabLst>
              <a:defRPr/>
            </a:pPr>
            <a:r>
              <a:rPr kumimoji="0" lang="es-CO" sz="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2018-2024, DANE Proyecciones poblacionales 2024</a:t>
            </a: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77369BFF-5318-729D-5CD7-E714472ADA88}"/>
              </a:ext>
            </a:extLst>
          </p:cNvPr>
          <p:cNvSpPr/>
          <p:nvPr/>
        </p:nvSpPr>
        <p:spPr>
          <a:xfrm>
            <a:off x="2747283" y="3222968"/>
            <a:ext cx="2066183" cy="392373"/>
          </a:xfrm>
          <a:prstGeom prst="rect">
            <a:avLst/>
          </a:prstGeom>
          <a:solidFill>
            <a:srgbClr val="B1DDBE"/>
          </a:solidFill>
          <a:ln>
            <a:solidFill>
              <a:srgbClr val="B1DDB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Casos no concluyentes</a:t>
            </a:r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693DA09F-C6E4-B8B8-E509-3942AE43F055}"/>
              </a:ext>
            </a:extLst>
          </p:cNvPr>
          <p:cNvSpPr/>
          <p:nvPr/>
        </p:nvSpPr>
        <p:spPr>
          <a:xfrm>
            <a:off x="4824276" y="3222654"/>
            <a:ext cx="1676468" cy="392687"/>
          </a:xfrm>
          <a:prstGeom prst="rect">
            <a:avLst/>
          </a:prstGeom>
          <a:solidFill>
            <a:schemeClr val="bg1"/>
          </a:solidFill>
          <a:ln>
            <a:solidFill>
              <a:srgbClr val="B1DDB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1A3BFEB3-13DB-5F8C-06BD-574B72953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665843"/>
              </p:ext>
            </p:extLst>
          </p:nvPr>
        </p:nvGraphicFramePr>
        <p:xfrm>
          <a:off x="6701745" y="13113260"/>
          <a:ext cx="2470419" cy="458386"/>
        </p:xfrm>
        <a:graphic>
          <a:graphicData uri="http://schemas.openxmlformats.org/drawingml/2006/table">
            <a:tbl>
              <a:tblPr/>
              <a:tblGrid>
                <a:gridCol w="823473">
                  <a:extLst>
                    <a:ext uri="{9D8B030D-6E8A-4147-A177-3AD203B41FA5}">
                      <a16:colId xmlns:a16="http://schemas.microsoft.com/office/drawing/2014/main" val="3971967353"/>
                    </a:ext>
                  </a:extLst>
                </a:gridCol>
                <a:gridCol w="823473">
                  <a:extLst>
                    <a:ext uri="{9D8B030D-6E8A-4147-A177-3AD203B41FA5}">
                      <a16:colId xmlns:a16="http://schemas.microsoft.com/office/drawing/2014/main" val="1835902929"/>
                    </a:ext>
                  </a:extLst>
                </a:gridCol>
                <a:gridCol w="823473">
                  <a:extLst>
                    <a:ext uri="{9D8B030D-6E8A-4147-A177-3AD203B41FA5}">
                      <a16:colId xmlns:a16="http://schemas.microsoft.com/office/drawing/2014/main" val="3112153365"/>
                    </a:ext>
                  </a:extLst>
                </a:gridCol>
              </a:tblGrid>
              <a:tr h="1726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Esperado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Observado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Estado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810816"/>
                  </a:ext>
                </a:extLst>
              </a:tr>
              <a:tr h="237406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Disminución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603916"/>
                  </a:ext>
                </a:extLst>
              </a:tr>
            </a:tbl>
          </a:graphicData>
        </a:graphic>
      </p:graphicFrame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7E1C4301-73E1-F47E-D2DC-249F8E7EC7B2}"/>
              </a:ext>
            </a:extLst>
          </p:cNvPr>
          <p:cNvSpPr/>
          <p:nvPr/>
        </p:nvSpPr>
        <p:spPr>
          <a:xfrm rot="5400000">
            <a:off x="7231221" y="5549388"/>
            <a:ext cx="363654" cy="31665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25" name="Tabla 24">
            <a:extLst>
              <a:ext uri="{FF2B5EF4-FFF2-40B4-BE49-F238E27FC236}">
                <a16:creationId xmlns:a16="http://schemas.microsoft.com/office/drawing/2014/main" id="{050BE2C2-BFE6-7BAF-4558-1A6C63249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448229"/>
              </p:ext>
            </p:extLst>
          </p:nvPr>
        </p:nvGraphicFramePr>
        <p:xfrm>
          <a:off x="7417616" y="7971363"/>
          <a:ext cx="2092144" cy="1062895"/>
        </p:xfrm>
        <a:graphic>
          <a:graphicData uri="http://schemas.openxmlformats.org/drawingml/2006/table">
            <a:tbl>
              <a:tblPr/>
              <a:tblGrid>
                <a:gridCol w="523036">
                  <a:extLst>
                    <a:ext uri="{9D8B030D-6E8A-4147-A177-3AD203B41FA5}">
                      <a16:colId xmlns:a16="http://schemas.microsoft.com/office/drawing/2014/main" val="2994697314"/>
                    </a:ext>
                  </a:extLst>
                </a:gridCol>
                <a:gridCol w="523036">
                  <a:extLst>
                    <a:ext uri="{9D8B030D-6E8A-4147-A177-3AD203B41FA5}">
                      <a16:colId xmlns:a16="http://schemas.microsoft.com/office/drawing/2014/main" val="488514776"/>
                    </a:ext>
                  </a:extLst>
                </a:gridCol>
                <a:gridCol w="523036">
                  <a:extLst>
                    <a:ext uri="{9D8B030D-6E8A-4147-A177-3AD203B41FA5}">
                      <a16:colId xmlns:a16="http://schemas.microsoft.com/office/drawing/2014/main" val="113128295"/>
                    </a:ext>
                  </a:extLst>
                </a:gridCol>
                <a:gridCol w="523036">
                  <a:extLst>
                    <a:ext uri="{9D8B030D-6E8A-4147-A177-3AD203B41FA5}">
                      <a16:colId xmlns:a16="http://schemas.microsoft.com/office/drawing/2014/main" val="3856133476"/>
                    </a:ext>
                  </a:extLst>
                </a:gridCol>
              </a:tblGrid>
              <a:tr h="15720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Año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DNT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207130"/>
                  </a:ext>
                </a:extLst>
              </a:tr>
              <a:tr h="129384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810783"/>
                  </a:ext>
                </a:extLst>
              </a:tr>
              <a:tr h="129384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604053"/>
                  </a:ext>
                </a:extLst>
              </a:tr>
              <a:tr h="129384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671668"/>
                  </a:ext>
                </a:extLst>
              </a:tr>
              <a:tr h="129384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397142"/>
                  </a:ext>
                </a:extLst>
              </a:tr>
              <a:tr h="129384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48962"/>
                  </a:ext>
                </a:extLst>
              </a:tr>
              <a:tr h="129384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363321"/>
                  </a:ext>
                </a:extLst>
              </a:tr>
              <a:tr h="129384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73732" rtl="0" eaLnBrk="1" fontAlgn="b" latinLnBrk="0" hangingPunct="1"/>
                      <a:r>
                        <a:rPr lang="es-C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87289"/>
                  </a:ext>
                </a:extLst>
              </a:tr>
            </a:tbl>
          </a:graphicData>
        </a:graphic>
      </p:graphicFrame>
      <p:sp>
        <p:nvSpPr>
          <p:cNvPr id="32" name="CuadroTexto 31">
            <a:extLst>
              <a:ext uri="{FF2B5EF4-FFF2-40B4-BE49-F238E27FC236}">
                <a16:creationId xmlns:a16="http://schemas.microsoft.com/office/drawing/2014/main" id="{4ED03A71-25DD-FF96-5468-F17BA7E77106}"/>
              </a:ext>
            </a:extLst>
          </p:cNvPr>
          <p:cNvSpPr txBox="1"/>
          <p:nvPr/>
        </p:nvSpPr>
        <p:spPr>
          <a:xfrm>
            <a:off x="-355654" y="4389909"/>
            <a:ext cx="5664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CO" sz="1200" b="0" i="0" u="none" strike="noStrike" baseline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algn="ctr"/>
            <a:r>
              <a:rPr lang="es-ES" sz="1200" b="0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Tasa de mortalidad 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anual  por IRA EDA Y/O DNT en menores de 5 años a 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semana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epidemiológica 40, Cartagena, 2018-2024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51A328D-96B1-91B5-F94C-55055B075571}"/>
              </a:ext>
            </a:extLst>
          </p:cNvPr>
          <p:cNvSpPr/>
          <p:nvPr/>
        </p:nvSpPr>
        <p:spPr>
          <a:xfrm>
            <a:off x="4455981" y="22341044"/>
            <a:ext cx="1768968" cy="758763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Mujer</a:t>
            </a:r>
          </a:p>
          <a:p>
            <a:pPr algn="ctr"/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33,33%</a:t>
            </a: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3 caso</a:t>
            </a:r>
            <a:endParaRPr lang="es-ES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F6987B9-9A18-9633-8C48-EEB4684F80D7}"/>
              </a:ext>
            </a:extLst>
          </p:cNvPr>
          <p:cNvSpPr/>
          <p:nvPr/>
        </p:nvSpPr>
        <p:spPr>
          <a:xfrm>
            <a:off x="179206" y="22953026"/>
            <a:ext cx="1760498" cy="735313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 1 a 4 años</a:t>
            </a:r>
          </a:p>
          <a:p>
            <a:pPr algn="ctr"/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22,22%</a:t>
            </a: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2 caso</a:t>
            </a:r>
            <a:endParaRPr lang="es-ES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41" name="Grupo 40">
            <a:extLst>
              <a:ext uri="{FF2B5EF4-FFF2-40B4-BE49-F238E27FC236}">
                <a16:creationId xmlns:a16="http://schemas.microsoft.com/office/drawing/2014/main" id="{E27260D8-E09C-1642-5857-1316625F0468}"/>
              </a:ext>
            </a:extLst>
          </p:cNvPr>
          <p:cNvGrpSpPr/>
          <p:nvPr/>
        </p:nvGrpSpPr>
        <p:grpSpPr>
          <a:xfrm>
            <a:off x="2747283" y="2904644"/>
            <a:ext cx="3753460" cy="266300"/>
            <a:chOff x="5402295" y="2695639"/>
            <a:chExt cx="4131171" cy="961967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5D0F7A4F-53D6-23A8-B9A9-795D07A3BC89}"/>
                </a:ext>
              </a:extLst>
            </p:cNvPr>
            <p:cNvSpPr/>
            <p:nvPr/>
          </p:nvSpPr>
          <p:spPr>
            <a:xfrm>
              <a:off x="5402295" y="2709077"/>
              <a:ext cx="2302372" cy="948526"/>
            </a:xfrm>
            <a:prstGeom prst="rect">
              <a:avLst/>
            </a:prstGeom>
            <a:solidFill>
              <a:srgbClr val="B1DDBE"/>
            </a:solidFill>
            <a:ln>
              <a:solidFill>
                <a:srgbClr val="B1DDB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Casos confirmados</a:t>
              </a: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33310A5E-3B6D-D224-2BFE-6BE857B11A96}"/>
                </a:ext>
              </a:extLst>
            </p:cNvPr>
            <p:cNvSpPr/>
            <p:nvPr/>
          </p:nvSpPr>
          <p:spPr>
            <a:xfrm>
              <a:off x="7704667" y="2695639"/>
              <a:ext cx="1828799" cy="96196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B1DDB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</p:grpSp>
      <p:sp>
        <p:nvSpPr>
          <p:cNvPr id="44" name="Rectángulo 43">
            <a:extLst>
              <a:ext uri="{FF2B5EF4-FFF2-40B4-BE49-F238E27FC236}">
                <a16:creationId xmlns:a16="http://schemas.microsoft.com/office/drawing/2014/main" id="{5FDA8FA9-10DB-D2F4-BB96-8D08E5C9F4E9}"/>
              </a:ext>
            </a:extLst>
          </p:cNvPr>
          <p:cNvSpPr/>
          <p:nvPr/>
        </p:nvSpPr>
        <p:spPr>
          <a:xfrm>
            <a:off x="2747283" y="3653788"/>
            <a:ext cx="2099796" cy="235302"/>
          </a:xfrm>
          <a:prstGeom prst="rect">
            <a:avLst/>
          </a:prstGeom>
          <a:solidFill>
            <a:srgbClr val="B1DDBE"/>
          </a:solidFill>
          <a:ln>
            <a:solidFill>
              <a:srgbClr val="B1DDB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Casos descartados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AD49AAB-9354-4D2E-D2A2-1FD4CF497201}"/>
              </a:ext>
            </a:extLst>
          </p:cNvPr>
          <p:cNvSpPr/>
          <p:nvPr/>
        </p:nvSpPr>
        <p:spPr>
          <a:xfrm>
            <a:off x="4815202" y="3643069"/>
            <a:ext cx="1676467" cy="246022"/>
          </a:xfrm>
          <a:prstGeom prst="rect">
            <a:avLst/>
          </a:prstGeom>
          <a:solidFill>
            <a:schemeClr val="bg1"/>
          </a:solidFill>
          <a:ln>
            <a:solidFill>
              <a:srgbClr val="B1DDB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F5025F9-1551-0BE4-FBBD-8CBBC52D3596}"/>
              </a:ext>
            </a:extLst>
          </p:cNvPr>
          <p:cNvSpPr txBox="1"/>
          <p:nvPr/>
        </p:nvSpPr>
        <p:spPr>
          <a:xfrm>
            <a:off x="6598471" y="14179630"/>
            <a:ext cx="38937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00" dirty="0"/>
              <a:t>Nota: Los casos con análisis demográfico  y  análisis por </a:t>
            </a:r>
          </a:p>
          <a:p>
            <a:pPr algn="just"/>
            <a:r>
              <a:rPr lang="es-CO" sz="1000" dirty="0"/>
              <a:t>persona, son los confirmados y probables. </a:t>
            </a:r>
          </a:p>
          <a:p>
            <a:pPr algn="just"/>
            <a:r>
              <a:rPr lang="es-CO" sz="1000" dirty="0"/>
              <a:t>Las tasas de mortalidades se calculan con casos confirmados. 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BF09F320-93BF-5919-E71D-4DB4B73693E1}"/>
              </a:ext>
            </a:extLst>
          </p:cNvPr>
          <p:cNvSpPr/>
          <p:nvPr/>
        </p:nvSpPr>
        <p:spPr>
          <a:xfrm>
            <a:off x="307515" y="18475158"/>
            <a:ext cx="1786788" cy="837099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Contributivo</a:t>
            </a:r>
          </a:p>
          <a:p>
            <a:pPr algn="ctr"/>
            <a:r>
              <a:rPr lang="es-ES_tradn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33,33%</a:t>
            </a:r>
            <a:endParaRPr lang="es-ES_tradnl" sz="18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3 casos</a:t>
            </a: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A8A5ABB7-1845-4968-D396-DC9FF6C8A10B}"/>
              </a:ext>
            </a:extLst>
          </p:cNvPr>
          <p:cNvSpPr/>
          <p:nvPr/>
        </p:nvSpPr>
        <p:spPr>
          <a:xfrm>
            <a:off x="182126" y="21312480"/>
            <a:ext cx="1760498" cy="735313"/>
          </a:xfrm>
          <a:prstGeom prst="rect">
            <a:avLst/>
          </a:prstGeom>
          <a:solidFill>
            <a:srgbClr val="B1D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Menor de 1 mes</a:t>
            </a:r>
          </a:p>
          <a:p>
            <a:pPr algn="ctr"/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11,11 %</a:t>
            </a:r>
          </a:p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1 caso</a:t>
            </a:r>
            <a:endParaRPr lang="es-ES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53" name="Tabla 52">
            <a:extLst>
              <a:ext uri="{FF2B5EF4-FFF2-40B4-BE49-F238E27FC236}">
                <a16:creationId xmlns:a16="http://schemas.microsoft.com/office/drawing/2014/main" id="{41433539-3608-C557-4EA9-C4DE32EA1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459731"/>
              </p:ext>
            </p:extLst>
          </p:nvPr>
        </p:nvGraphicFramePr>
        <p:xfrm>
          <a:off x="577252" y="12716941"/>
          <a:ext cx="3470493" cy="1542249"/>
        </p:xfrm>
        <a:graphic>
          <a:graphicData uri="http://schemas.openxmlformats.org/drawingml/2006/table">
            <a:tbl>
              <a:tblPr/>
              <a:tblGrid>
                <a:gridCol w="1167728">
                  <a:extLst>
                    <a:ext uri="{9D8B030D-6E8A-4147-A177-3AD203B41FA5}">
                      <a16:colId xmlns:a16="http://schemas.microsoft.com/office/drawing/2014/main" val="1759220259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3717921317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3038459073"/>
                    </a:ext>
                  </a:extLst>
                </a:gridCol>
                <a:gridCol w="755905">
                  <a:extLst>
                    <a:ext uri="{9D8B030D-6E8A-4147-A177-3AD203B41FA5}">
                      <a16:colId xmlns:a16="http://schemas.microsoft.com/office/drawing/2014/main" val="2622764535"/>
                    </a:ext>
                  </a:extLst>
                </a:gridCol>
              </a:tblGrid>
              <a:tr h="390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UPGD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effectLst/>
                          <a:latin typeface="Arial" panose="020B0604020202020204" pitchFamily="34" charset="0"/>
                        </a:rPr>
                        <a:t>EVENTO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746554"/>
                  </a:ext>
                </a:extLst>
              </a:tr>
              <a:tr h="51491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FUNDACION UNIDAD DE CUIDADOS INTENSIVOS DOÑA PILAR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687234"/>
                  </a:ext>
                </a:extLst>
              </a:tr>
              <a:tr h="29571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CLINICA  BLAS  DE  LEZO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DNT/IRA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971142"/>
                  </a:ext>
                </a:extLst>
              </a:tr>
              <a:tr h="299873">
                <a:tc>
                  <a:txBody>
                    <a:bodyPr/>
                    <a:lstStyle/>
                    <a:p>
                      <a:pPr marL="0" marR="0" lvl="0" indent="0" algn="l" defTabSz="67373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ORGANIZACION HUMANA INTEGRAL*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964615"/>
                  </a:ext>
                </a:extLst>
              </a:tr>
            </a:tbl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BF889DA5-BA56-B573-FF13-D483F9D73C92}"/>
              </a:ext>
            </a:extLst>
          </p:cNvPr>
          <p:cNvSpPr txBox="1"/>
          <p:nvPr/>
        </p:nvSpPr>
        <p:spPr>
          <a:xfrm>
            <a:off x="6022469" y="8458757"/>
            <a:ext cx="1898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dirty="0"/>
              <a:t>Casos </a:t>
            </a:r>
          </a:p>
          <a:p>
            <a:pPr algn="ctr"/>
            <a:r>
              <a:rPr lang="es-CO" sz="800" dirty="0"/>
              <a:t>confirmados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D146706-5D1F-5086-2D76-D68192C87BE7}"/>
              </a:ext>
            </a:extLst>
          </p:cNvPr>
          <p:cNvSpPr txBox="1"/>
          <p:nvPr/>
        </p:nvSpPr>
        <p:spPr>
          <a:xfrm>
            <a:off x="7068783" y="7374529"/>
            <a:ext cx="25657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900" dirty="0"/>
              <a:t>*En el análisis de variación entran casos confirmados, probables y no concluyentes para el año 2024.</a:t>
            </a:r>
          </a:p>
        </p:txBody>
      </p:sp>
      <p:graphicFrame>
        <p:nvGraphicFramePr>
          <p:cNvPr id="67" name="Tabla 66">
            <a:extLst>
              <a:ext uri="{FF2B5EF4-FFF2-40B4-BE49-F238E27FC236}">
                <a16:creationId xmlns:a16="http://schemas.microsoft.com/office/drawing/2014/main" id="{326E4ABB-FB25-EB0D-7202-F00E6EE1C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567220"/>
              </p:ext>
            </p:extLst>
          </p:nvPr>
        </p:nvGraphicFramePr>
        <p:xfrm>
          <a:off x="577252" y="10009415"/>
          <a:ext cx="3470492" cy="2203146"/>
        </p:xfrm>
        <a:graphic>
          <a:graphicData uri="http://schemas.openxmlformats.org/drawingml/2006/table">
            <a:tbl>
              <a:tblPr/>
              <a:tblGrid>
                <a:gridCol w="1181444">
                  <a:extLst>
                    <a:ext uri="{9D8B030D-6E8A-4147-A177-3AD203B41FA5}">
                      <a16:colId xmlns:a16="http://schemas.microsoft.com/office/drawing/2014/main" val="3067718330"/>
                    </a:ext>
                  </a:extLst>
                </a:gridCol>
                <a:gridCol w="763016">
                  <a:extLst>
                    <a:ext uri="{9D8B030D-6E8A-4147-A177-3AD203B41FA5}">
                      <a16:colId xmlns:a16="http://schemas.microsoft.com/office/drawing/2014/main" val="1224074792"/>
                    </a:ext>
                  </a:extLst>
                </a:gridCol>
                <a:gridCol w="763016">
                  <a:extLst>
                    <a:ext uri="{9D8B030D-6E8A-4147-A177-3AD203B41FA5}">
                      <a16:colId xmlns:a16="http://schemas.microsoft.com/office/drawing/2014/main" val="3352991679"/>
                    </a:ext>
                  </a:extLst>
                </a:gridCol>
                <a:gridCol w="763016">
                  <a:extLst>
                    <a:ext uri="{9D8B030D-6E8A-4147-A177-3AD203B41FA5}">
                      <a16:colId xmlns:a16="http://schemas.microsoft.com/office/drawing/2014/main" val="3845624764"/>
                    </a:ext>
                  </a:extLst>
                </a:gridCol>
              </a:tblGrid>
              <a:tr h="15018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effectLst/>
                          <a:latin typeface="Arial" panose="020B0604020202020204" pitchFamily="34" charset="0"/>
                        </a:rPr>
                        <a:t>LOCALIDAD/BARRIOS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effectLst/>
                          <a:latin typeface="Arial" panose="020B0604020202020204" pitchFamily="34" charset="0"/>
                        </a:rPr>
                        <a:t> CASOS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effectLst/>
                          <a:latin typeface="Arial" panose="020B0604020202020204" pitchFamily="34" charset="0"/>
                        </a:rPr>
                        <a:t>EVENTO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636041"/>
                  </a:ext>
                </a:extLst>
              </a:tr>
              <a:tr h="24161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LOCALIDAD DE LA VIRGEN Y TURISTICA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IRA/EDA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615484"/>
                  </a:ext>
                </a:extLst>
              </a:tr>
              <a:tr h="124260">
                <a:tc>
                  <a:txBody>
                    <a:bodyPr/>
                    <a:lstStyle/>
                    <a:p>
                      <a:pPr algn="l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 POZON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397126"/>
                  </a:ext>
                </a:extLst>
              </a:tr>
              <a:tr h="124260">
                <a:tc>
                  <a:txBody>
                    <a:bodyPr/>
                    <a:lstStyle/>
                    <a:p>
                      <a:pPr algn="l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COLOMBIATON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193451"/>
                  </a:ext>
                </a:extLst>
              </a:tr>
              <a:tr h="124260">
                <a:tc>
                  <a:txBody>
                    <a:bodyPr/>
                    <a:lstStyle/>
                    <a:p>
                      <a:pPr algn="l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OLAYA HERRERA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331471"/>
                  </a:ext>
                </a:extLst>
              </a:tr>
              <a:tr h="124260">
                <a:tc>
                  <a:txBody>
                    <a:bodyPr/>
                    <a:lstStyle/>
                    <a:p>
                      <a:pPr algn="l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VILLA ESTRELLA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103296"/>
                  </a:ext>
                </a:extLst>
              </a:tr>
              <a:tr h="358973">
                <a:tc>
                  <a:txBody>
                    <a:bodyPr/>
                    <a:lstStyle/>
                    <a:p>
                      <a:pPr algn="l" fontAlgn="ctr"/>
                      <a:r>
                        <a:rPr lang="es-ES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LOCALIDAD INDUSTRIAL Y DE LA BAHIA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IRA/DNT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482651"/>
                  </a:ext>
                </a:extLst>
              </a:tr>
              <a:tr h="124260">
                <a:tc>
                  <a:txBody>
                    <a:bodyPr/>
                    <a:lstStyle/>
                    <a:p>
                      <a:pPr algn="l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SAN PEDRO MARTIR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86767"/>
                  </a:ext>
                </a:extLst>
              </a:tr>
              <a:tr h="124260">
                <a:tc>
                  <a:txBody>
                    <a:bodyPr/>
                    <a:lstStyle/>
                    <a:p>
                      <a:pPr algn="l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PASACABALLOS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215541"/>
                  </a:ext>
                </a:extLst>
              </a:tr>
              <a:tr h="2416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HISTORICA Y DEL CARIBE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039930"/>
                  </a:ext>
                </a:extLst>
              </a:tr>
              <a:tr h="1501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 DE LA POPA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84516"/>
                  </a:ext>
                </a:extLst>
              </a:tr>
              <a:tr h="150182">
                <a:tc>
                  <a:txBody>
                    <a:bodyPr/>
                    <a:lstStyle/>
                    <a:p>
                      <a:pPr algn="l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498505"/>
                  </a:ext>
                </a:extLst>
              </a:tr>
            </a:tbl>
          </a:graphicData>
        </a:graphic>
      </p:graphicFrame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48E2528A-5C95-33D5-E7F7-50B6F06CF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86192"/>
              </p:ext>
            </p:extLst>
          </p:nvPr>
        </p:nvGraphicFramePr>
        <p:xfrm>
          <a:off x="6664884" y="20017635"/>
          <a:ext cx="3150627" cy="3851844"/>
        </p:xfrm>
        <a:graphic>
          <a:graphicData uri="http://schemas.openxmlformats.org/drawingml/2006/table">
            <a:tbl>
              <a:tblPr/>
              <a:tblGrid>
                <a:gridCol w="1929760">
                  <a:extLst>
                    <a:ext uri="{9D8B030D-6E8A-4147-A177-3AD203B41FA5}">
                      <a16:colId xmlns:a16="http://schemas.microsoft.com/office/drawing/2014/main" val="1149533352"/>
                    </a:ext>
                  </a:extLst>
                </a:gridCol>
                <a:gridCol w="1220867">
                  <a:extLst>
                    <a:ext uri="{9D8B030D-6E8A-4147-A177-3AD203B41FA5}">
                      <a16:colId xmlns:a16="http://schemas.microsoft.com/office/drawing/2014/main" val="1818147439"/>
                    </a:ext>
                  </a:extLst>
                </a:gridCol>
              </a:tblGrid>
              <a:tr h="28522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Indicadores                         Resultados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315636"/>
                  </a:ext>
                </a:extLst>
              </a:tr>
              <a:tr h="91148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Tasa de mortalidad general IRA, EDA y/o DNT (casos confirmados)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10,35 muertes por cada 100.000 menor de 5 años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32274"/>
                  </a:ext>
                </a:extLst>
              </a:tr>
              <a:tr h="46044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Proporción de oportunidad en el reporte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83,33%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05273"/>
                  </a:ext>
                </a:extLst>
              </a:tr>
              <a:tr h="460441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Proporción de IEC oportunas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444901"/>
                  </a:ext>
                </a:extLst>
              </a:tr>
              <a:tr h="54851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Proporción de unidades de análisis realizadas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82499"/>
                  </a:ext>
                </a:extLst>
              </a:tr>
              <a:tr h="27425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Concordancia RUAF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26112"/>
                  </a:ext>
                </a:extLst>
              </a:tr>
              <a:tr h="91148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Proporción toma de muestra en casos de muertes por IRA en menores de 5 años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259307"/>
                  </a:ext>
                </a:extLst>
              </a:tr>
            </a:tbl>
          </a:graphicData>
        </a:graphic>
      </p:graphicFrame>
      <p:sp>
        <p:nvSpPr>
          <p:cNvPr id="54" name="Flecha: a la derecha 53">
            <a:extLst>
              <a:ext uri="{FF2B5EF4-FFF2-40B4-BE49-F238E27FC236}">
                <a16:creationId xmlns:a16="http://schemas.microsoft.com/office/drawing/2014/main" id="{4F70222F-3B6D-940F-95FF-A9801903EE87}"/>
              </a:ext>
            </a:extLst>
          </p:cNvPr>
          <p:cNvSpPr/>
          <p:nvPr/>
        </p:nvSpPr>
        <p:spPr>
          <a:xfrm rot="5400000">
            <a:off x="7235789" y="6127387"/>
            <a:ext cx="363654" cy="31665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57" name="Gráfico 56">
            <a:extLst>
              <a:ext uri="{FF2B5EF4-FFF2-40B4-BE49-F238E27FC236}">
                <a16:creationId xmlns:a16="http://schemas.microsoft.com/office/drawing/2014/main" id="{BC94FA59-866F-BE5B-F85A-8ED69A4B95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43211"/>
              </p:ext>
            </p:extLst>
          </p:nvPr>
        </p:nvGraphicFramePr>
        <p:xfrm>
          <a:off x="12679" y="6905962"/>
          <a:ext cx="5410015" cy="1951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60" name="Gráfico 59">
            <a:extLst>
              <a:ext uri="{FF2B5EF4-FFF2-40B4-BE49-F238E27FC236}">
                <a16:creationId xmlns:a16="http://schemas.microsoft.com/office/drawing/2014/main" id="{23442FE8-2E21-0260-261F-E315EFA342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527949"/>
              </p:ext>
            </p:extLst>
          </p:nvPr>
        </p:nvGraphicFramePr>
        <p:xfrm>
          <a:off x="12679" y="4970263"/>
          <a:ext cx="5374582" cy="1502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3859322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264">
            <a:extLst>
              <a:ext uri="{FF2B5EF4-FFF2-40B4-BE49-F238E27FC236}">
                <a16:creationId xmlns:a16="http://schemas.microsoft.com/office/drawing/2014/main" id="{01ED3169-2950-3512-DFBE-D8F51FBE992E}"/>
              </a:ext>
            </a:extLst>
          </p:cNvPr>
          <p:cNvSpPr txBox="1"/>
          <p:nvPr/>
        </p:nvSpPr>
        <p:spPr>
          <a:xfrm>
            <a:off x="5258333" y="4751741"/>
            <a:ext cx="4060119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O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Anexo No 2. Casos por EAPB de </a:t>
            </a:r>
            <a:r>
              <a:rPr lang="es-ES_tradnl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mortalidad </a:t>
            </a: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por IRA EDA Y/O DNT</a:t>
            </a:r>
            <a:r>
              <a:rPr lang="es-ES_tradnl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en menores de 5 años </a:t>
            </a: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 S.E. 40, Cartagena, años 2019 a 2024</a:t>
            </a:r>
            <a:endParaRPr lang="es-CO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400" b="1" dirty="0">
              <a:latin typeface="Arial"/>
              <a:cs typeface="Arial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63AEA55-1F53-5B05-D041-F7CA2409BB54}"/>
              </a:ext>
            </a:extLst>
          </p:cNvPr>
          <p:cNvSpPr/>
          <p:nvPr/>
        </p:nvSpPr>
        <p:spPr>
          <a:xfrm>
            <a:off x="0" y="-1"/>
            <a:ext cx="9902825" cy="3996268"/>
          </a:xfrm>
          <a:prstGeom prst="rect">
            <a:avLst/>
          </a:prstGeom>
          <a:solidFill>
            <a:srgbClr val="307BA3"/>
          </a:solidFill>
          <a:ln>
            <a:solidFill>
              <a:srgbClr val="307BA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_tradnl" b="1" dirty="0">
                <a:latin typeface="Arial" panose="020B0604020202020204" pitchFamily="34" charset="0"/>
                <a:cs typeface="Arial" panose="020B0604020202020204" pitchFamily="34" charset="0"/>
              </a:rPr>
              <a:t>Informe de evento</a:t>
            </a:r>
          </a:p>
          <a:p>
            <a:pPr algn="ctr"/>
            <a:endParaRPr lang="es-ES_tradnl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ES" sz="2200" dirty="0"/>
          </a:p>
          <a:p>
            <a:pPr lvl="1"/>
            <a:r>
              <a:rPr lang="es-ES" sz="2200" dirty="0"/>
              <a:t>Vigilancia integrada de las muertes en menores de 5 años por Infección Respiratoria Aguda (IRA), Enfermedad Diarreica Aguda (EDA) o Desnutrición Aguda (DNT)</a:t>
            </a:r>
            <a:endParaRPr lang="es-ES_tradn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A semana epidemiológica 40 de 2024</a:t>
            </a:r>
          </a:p>
          <a:p>
            <a:pPr algn="ctr"/>
            <a:endParaRPr lang="es-ES_tradnl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_trad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91180CB-1A8F-0256-4BD3-08C42E4FA524}"/>
              </a:ext>
            </a:extLst>
          </p:cNvPr>
          <p:cNvSpPr/>
          <p:nvPr/>
        </p:nvSpPr>
        <p:spPr>
          <a:xfrm>
            <a:off x="0" y="3996266"/>
            <a:ext cx="9902825" cy="576000"/>
          </a:xfrm>
          <a:prstGeom prst="rect">
            <a:avLst/>
          </a:prstGeom>
          <a:solidFill>
            <a:srgbClr val="F4FBBC"/>
          </a:solidFill>
          <a:ln>
            <a:solidFill>
              <a:srgbClr val="F4FB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Anexos</a:t>
            </a:r>
          </a:p>
        </p:txBody>
      </p:sp>
      <p:sp>
        <p:nvSpPr>
          <p:cNvPr id="30" name="CuadroTexto 264">
            <a:extLst>
              <a:ext uri="{FF2B5EF4-FFF2-40B4-BE49-F238E27FC236}">
                <a16:creationId xmlns:a16="http://schemas.microsoft.com/office/drawing/2014/main" id="{01ED3169-2950-3512-DFBE-D8F51FBE992E}"/>
              </a:ext>
            </a:extLst>
          </p:cNvPr>
          <p:cNvSpPr txBox="1"/>
          <p:nvPr/>
        </p:nvSpPr>
        <p:spPr>
          <a:xfrm>
            <a:off x="137712" y="5047717"/>
            <a:ext cx="4487409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O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Anexo No 1. </a:t>
            </a: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Comportamiento semanal </a:t>
            </a:r>
            <a:r>
              <a:rPr lang="es-ES_tradnl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 la mortalidad </a:t>
            </a: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por IRA EDA Y/O DNT</a:t>
            </a:r>
            <a:r>
              <a:rPr lang="es-ES_tradnl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en menores de 5 años </a:t>
            </a: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 S.E. 40, Cartagena, años 2019 a 2024</a:t>
            </a:r>
            <a:endParaRPr lang="es-CO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es-CO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5198564" y="7632375"/>
            <a:ext cx="4229917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Anexo 3. Casos de </a:t>
            </a:r>
            <a:r>
              <a:rPr lang="es-ES_tradnl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mortalidad </a:t>
            </a: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por IRA EDA Y/O DNT</a:t>
            </a:r>
            <a:r>
              <a:rPr lang="es-ES_tradnl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en menores de 5 años </a:t>
            </a: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S.E 40, Cartagena, año 2024</a:t>
            </a:r>
            <a:endParaRPr lang="es-CO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Ver las imágenes de origen">
            <a:extLst>
              <a:ext uri="{FF2B5EF4-FFF2-40B4-BE49-F238E27FC236}">
                <a16:creationId xmlns:a16="http://schemas.microsoft.com/office/drawing/2014/main" id="{58EABF89-5A5D-F78D-7899-44CA16557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879" y="24501158"/>
            <a:ext cx="1335291" cy="67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67EF886-FD6B-DF87-34AD-B86B0817F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372" y="24436443"/>
            <a:ext cx="1438570" cy="71051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406E45C-5424-F085-B09F-0DD095D16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66" y="82708"/>
            <a:ext cx="1438570" cy="710513"/>
          </a:xfrm>
          <a:prstGeom prst="rect">
            <a:avLst/>
          </a:prstGeom>
        </p:spPr>
      </p:pic>
      <p:pic>
        <p:nvPicPr>
          <p:cNvPr id="11" name="Picture 2" descr="Ver las imágenes de origen">
            <a:extLst>
              <a:ext uri="{FF2B5EF4-FFF2-40B4-BE49-F238E27FC236}">
                <a16:creationId xmlns:a16="http://schemas.microsoft.com/office/drawing/2014/main" id="{294B7AE1-3311-68D5-EA30-09BD12375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219" y="127761"/>
            <a:ext cx="1335291" cy="67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CuadroTexto 6">
            <a:extLst>
              <a:ext uri="{FF2B5EF4-FFF2-40B4-BE49-F238E27FC236}">
                <a16:creationId xmlns:a16="http://schemas.microsoft.com/office/drawing/2014/main" id="{E9027587-7432-B2FD-6B8F-F1844138D137}"/>
              </a:ext>
            </a:extLst>
          </p:cNvPr>
          <p:cNvSpPr txBox="1"/>
          <p:nvPr/>
        </p:nvSpPr>
        <p:spPr>
          <a:xfrm>
            <a:off x="414883" y="18447892"/>
            <a:ext cx="89035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350" b="1" dirty="0">
                <a:latin typeface="Arial" panose="020B0604020202020204" pitchFamily="34" charset="0"/>
                <a:cs typeface="Arial" panose="020B0604020202020204" pitchFamily="34" charset="0"/>
              </a:rPr>
              <a:t>Ficha técnica</a:t>
            </a:r>
          </a:p>
          <a:p>
            <a:pPr algn="just"/>
            <a:r>
              <a:rPr lang="es-E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Este boletín corresponde a los casos de muertes por IRA, EDA y Desnutrición en menor de 5 años  notificados al SIVIGILA semanalmente con corte a semana epidemiológica 40 de 2024.</a:t>
            </a:r>
          </a:p>
          <a:p>
            <a:pPr algn="just"/>
            <a:r>
              <a:rPr lang="es-E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El proceso de recolección de datos producto de la notificación a SIVIGILA se describe en el Manual del usuario sistema aplicativo SIVIGILA (disponible en www.ins.gov.co).</a:t>
            </a:r>
          </a:p>
          <a:p>
            <a:pPr algn="just"/>
            <a:r>
              <a:rPr lang="es-E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La información notificada se sometió a un proceso Semanal de depuración en donde se verifica la calidad y completitud de los datos. </a:t>
            </a:r>
          </a:p>
          <a:p>
            <a:pPr algn="just"/>
            <a:r>
              <a:rPr lang="es-E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Se excluyen los casos con ajuste 6 y D, repetidos y que no cumplen con la definición de caso establecida en el protocolo de vigilancia del evento.</a:t>
            </a:r>
          </a:p>
          <a:p>
            <a:pPr algn="just"/>
            <a:r>
              <a:rPr lang="es-E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Las variables de estudio incluyeron las definidas en la ficha de notificación del evento (datos básicos y complementarios).</a:t>
            </a:r>
          </a:p>
          <a:p>
            <a:pPr algn="just"/>
            <a:r>
              <a:rPr lang="es-E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El plan de análisis incluyó la descripción en tiempo, persona y lugar, análisis de tendencia, descripción y análisis de indicadores para la vigilancia.</a:t>
            </a:r>
          </a:p>
          <a:p>
            <a:pPr algn="just"/>
            <a:r>
              <a:rPr lang="es-E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Para el cálculo de la tasa de mortalidad se usó como numerador el total de casos en SIVIGILA y como denominador el número de proyección poblacional 2024 post COVID -19 en menor de 5 años publicados por el Departamento Administrativo Nacional de Estadística (DANE)2018- 2024. </a:t>
            </a:r>
          </a:p>
          <a:p>
            <a:pPr algn="just"/>
            <a:r>
              <a:rPr lang="es-E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En el análisis de comportamientos inusuales se calculó distribución de probabilidades de Poisson con histórico de datos de 5 años previos, se considera comportamiento inusual cuando se encuentra menor o igual a 0,05.</a:t>
            </a:r>
          </a:p>
          <a:p>
            <a:pPr algn="just"/>
            <a:r>
              <a:rPr lang="es-E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Para el cálculo del indicador de oportunidad se toma como numerador la fecha de notificación y como denominador la fecha de fallecimiento. </a:t>
            </a:r>
          </a:p>
          <a:p>
            <a:r>
              <a:rPr lang="es-CO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	 	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9ED7B644-E0D4-4EB8-EF11-3230A968FFB4}"/>
              </a:ext>
            </a:extLst>
          </p:cNvPr>
          <p:cNvSpPr/>
          <p:nvPr/>
        </p:nvSpPr>
        <p:spPr>
          <a:xfrm>
            <a:off x="3828171" y="22188767"/>
            <a:ext cx="58260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  <a:defRPr/>
            </a:pPr>
            <a:endParaRPr lang="es-CO" alt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1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PROGRAMA DE VIGILANCIA EN SALUD PÚBLICA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1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DEPARTAMENTO ADMINISTRATIVO DISTRITAL DE SALUD DADIS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1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1" dirty="0">
                <a:solidFill>
                  <a:srgbClr val="1F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 ALBERTO TEJADA NUÑEZ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0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Director DADIS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1" dirty="0">
                <a:solidFill>
                  <a:srgbClr val="1F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MÓNICA JURADO MÁRQUEZ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dirty="0">
                <a:solidFill>
                  <a:srgbClr val="1F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CO" sz="1400" b="0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irectora operativa de salud pública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1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 MASIEL PEREZ TORRES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0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Líder programa de vigilancia en salud pública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0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ELABORADO POR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1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MELISSA ROCHA ROCHA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es-CO" sz="1400" b="0" i="0" u="none" strike="noStrike" dirty="0">
                <a:solidFill>
                  <a:srgbClr val="1F386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Profesional Especializado</a:t>
            </a:r>
            <a:endParaRPr lang="es-CO" sz="10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9CEA8A3-1B70-9B73-9AF5-23A1B9C4D283}"/>
              </a:ext>
            </a:extLst>
          </p:cNvPr>
          <p:cNvSpPr txBox="1"/>
          <p:nvPr/>
        </p:nvSpPr>
        <p:spPr>
          <a:xfrm>
            <a:off x="583564" y="11862871"/>
            <a:ext cx="3906891" cy="232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33450" algn="l"/>
              </a:tabLst>
            </a:pPr>
            <a:r>
              <a:rPr lang="es-CO" sz="9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9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2019 - 2024.</a:t>
            </a:r>
            <a:endParaRPr lang="es-CO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90D541F-5FFA-81C0-9743-3A937B0E7CD9}"/>
              </a:ext>
            </a:extLst>
          </p:cNvPr>
          <p:cNvSpPr txBox="1"/>
          <p:nvPr/>
        </p:nvSpPr>
        <p:spPr>
          <a:xfrm>
            <a:off x="5596655" y="7236011"/>
            <a:ext cx="3906891" cy="232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33450" algn="l"/>
              </a:tabLst>
            </a:pPr>
            <a:r>
              <a:rPr lang="es-CO" sz="9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9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2024.</a:t>
            </a:r>
            <a:endParaRPr lang="es-CO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28B44B2-2F53-8785-AE11-788BEC01FA05}"/>
              </a:ext>
            </a:extLst>
          </p:cNvPr>
          <p:cNvSpPr txBox="1"/>
          <p:nvPr/>
        </p:nvSpPr>
        <p:spPr>
          <a:xfrm>
            <a:off x="5605161" y="9646196"/>
            <a:ext cx="3906891" cy="232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33450" algn="l"/>
              </a:tabLst>
            </a:pPr>
            <a:r>
              <a:rPr lang="es-CO" sz="9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9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2024.</a:t>
            </a:r>
            <a:endParaRPr lang="es-CO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C2C93CE-B0AA-D101-54C6-FB5578E1FF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6516" y="2586838"/>
            <a:ext cx="1855959" cy="1308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7" name="Tabla 26">
            <a:extLst>
              <a:ext uri="{FF2B5EF4-FFF2-40B4-BE49-F238E27FC236}">
                <a16:creationId xmlns:a16="http://schemas.microsoft.com/office/drawing/2014/main" id="{C7CAE4E3-7FB8-DBB5-39EA-0F4BC1F6B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381412"/>
              </p:ext>
            </p:extLst>
          </p:nvPr>
        </p:nvGraphicFramePr>
        <p:xfrm>
          <a:off x="4792141" y="10663453"/>
          <a:ext cx="4994566" cy="17918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80177">
                  <a:extLst>
                    <a:ext uri="{9D8B030D-6E8A-4147-A177-3AD203B41FA5}">
                      <a16:colId xmlns:a16="http://schemas.microsoft.com/office/drawing/2014/main" val="2934878347"/>
                    </a:ext>
                  </a:extLst>
                </a:gridCol>
                <a:gridCol w="577962">
                  <a:extLst>
                    <a:ext uri="{9D8B030D-6E8A-4147-A177-3AD203B41FA5}">
                      <a16:colId xmlns:a16="http://schemas.microsoft.com/office/drawing/2014/main" val="199815250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829218306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3632247237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217132621"/>
                    </a:ext>
                  </a:extLst>
                </a:gridCol>
                <a:gridCol w="821389">
                  <a:extLst>
                    <a:ext uri="{9D8B030D-6E8A-4147-A177-3AD203B41FA5}">
                      <a16:colId xmlns:a16="http://schemas.microsoft.com/office/drawing/2014/main" val="1349137334"/>
                    </a:ext>
                  </a:extLst>
                </a:gridCol>
                <a:gridCol w="682378">
                  <a:extLst>
                    <a:ext uri="{9D8B030D-6E8A-4147-A177-3AD203B41FA5}">
                      <a16:colId xmlns:a16="http://schemas.microsoft.com/office/drawing/2014/main" val="3581415196"/>
                    </a:ext>
                  </a:extLst>
                </a:gridCol>
              </a:tblGrid>
              <a:tr h="46619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Clasificación unidad de análisis</a:t>
                      </a:r>
                      <a:endParaRPr lang="es-CO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611408"/>
                  </a:ext>
                </a:extLst>
              </a:tr>
              <a:tr h="6628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</a:t>
                      </a:r>
                      <a:endParaRPr lang="es-CO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Muertes probables</a:t>
                      </a:r>
                      <a:endParaRPr lang="es-CO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 por clínica</a:t>
                      </a:r>
                      <a:endParaRPr lang="es-CO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 por laboratorio</a:t>
                      </a:r>
                      <a:endParaRPr lang="es-CO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Descartado</a:t>
                      </a:r>
                      <a:endParaRPr lang="es-CO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concluyente</a:t>
                      </a:r>
                      <a:endParaRPr lang="es-CO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Unidades de análisis inoportunas</a:t>
                      </a:r>
                      <a:endParaRPr lang="es-CO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1363828"/>
                  </a:ext>
                </a:extLst>
              </a:tr>
              <a:tr h="22093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IRA</a:t>
                      </a:r>
                      <a:endParaRPr lang="es-CO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CO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09696944"/>
                  </a:ext>
                </a:extLst>
              </a:tr>
              <a:tr h="22093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EDA</a:t>
                      </a:r>
                      <a:endParaRPr lang="es-CO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7373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7373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7373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7373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45918"/>
                  </a:ext>
                </a:extLst>
              </a:tr>
              <a:tr h="22093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DNT</a:t>
                      </a:r>
                      <a:endParaRPr lang="es-CO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7373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7373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7373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7373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025343"/>
                  </a:ext>
                </a:extLst>
              </a:tr>
            </a:tbl>
          </a:graphicData>
        </a:graphic>
      </p:graphicFrame>
      <p:sp>
        <p:nvSpPr>
          <p:cNvPr id="28" name="CuadroTexto 27">
            <a:extLst>
              <a:ext uri="{FF2B5EF4-FFF2-40B4-BE49-F238E27FC236}">
                <a16:creationId xmlns:a16="http://schemas.microsoft.com/office/drawing/2014/main" id="{B9240B59-C866-FC3B-2EBF-DDA4AB84A1A6}"/>
              </a:ext>
            </a:extLst>
          </p:cNvPr>
          <p:cNvSpPr txBox="1"/>
          <p:nvPr/>
        </p:nvSpPr>
        <p:spPr>
          <a:xfrm>
            <a:off x="4677344" y="10069971"/>
            <a:ext cx="4976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Anexo 4. Análisis de las muertes en menor de cinco</a:t>
            </a:r>
          </a:p>
          <a:p>
            <a:pPr algn="ctr"/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años por IRA, EDA y DNT, Cartagena, a S.E. 40 de 2024</a:t>
            </a:r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  <a:endParaRPr lang="es-CO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5F8F82AE-7E36-C7A0-8052-C31044A26CF1}"/>
              </a:ext>
            </a:extLst>
          </p:cNvPr>
          <p:cNvSpPr txBox="1"/>
          <p:nvPr/>
        </p:nvSpPr>
        <p:spPr>
          <a:xfrm>
            <a:off x="5569843" y="12493144"/>
            <a:ext cx="3906891" cy="232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33450" algn="l"/>
              </a:tabLst>
            </a:pPr>
            <a:r>
              <a:rPr lang="es-CO" sz="9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Fuente:</a:t>
            </a:r>
            <a:r>
              <a:rPr lang="es-CO" sz="9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Sivigila, Cartagena, 2024.</a:t>
            </a:r>
            <a:endParaRPr lang="es-CO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BA8378D-9E3E-6D0D-2A09-C9846D380B17}"/>
              </a:ext>
            </a:extLst>
          </p:cNvPr>
          <p:cNvSpPr txBox="1"/>
          <p:nvPr/>
        </p:nvSpPr>
        <p:spPr>
          <a:xfrm>
            <a:off x="464005" y="12768025"/>
            <a:ext cx="89644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Conclusiones: </a:t>
            </a:r>
          </a:p>
          <a:p>
            <a:pPr algn="just"/>
            <a:endParaRPr lang="es-CO" sz="1800" b="1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es-CO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-El comportamiento respecto a 2023 es descendente con una disminución del -18%. </a:t>
            </a:r>
          </a:p>
          <a:p>
            <a:pPr algn="just"/>
            <a:r>
              <a:rPr lang="es-CO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-A semana epidemiológica 40 se notificaron 12 casos: 8 casos confirmados, 1 caso no concluyente 3 casos descartados; de los 8 casos confirmados,  seis (6) mortalidades fueron por IRA, una (1) por desnutrición y una (1) por EDA.</a:t>
            </a:r>
          </a:p>
          <a:p>
            <a:pPr algn="just"/>
            <a:r>
              <a:rPr lang="es-CO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-En cuanto a los indicadores sociodemográficos: 6 casos de sexo masculino (66,67%) y 3 sexo femenino, 1 caso menor de 1 mes de edad,  6 casos menores de un año de edad, y 2 casos mayores de un año. 5 casos residían en la Localidad de la Virgen y Turística, 2 en la Localidad Industrial y de la Bahía y 2 caso en la Histórica y del Caribe.  el 66,67% pertenecían al régimen subsidiado y el 100% al grupo de otras etnias, 8 casos con estrato socioeconómico 1.</a:t>
            </a:r>
          </a:p>
          <a:p>
            <a:pPr algn="just"/>
            <a:r>
              <a:rPr lang="es-CO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-Para Cartagena la tasa de muerte (casos confirmados) a semana epidemiológica 40 de 2024 es de 10,35 por cada 100.000 menores de 5 años, menor que la nacional sin diferencia estadística significativa con una tasa de 11,4 por cada 100.000 menores de 5 años (fecha de corte  23-09-2024).</a:t>
            </a:r>
          </a:p>
          <a:p>
            <a:r>
              <a:rPr lang="es-CO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-Agentes etiológicos identificados en muertes por IRA: Virus Sincitial Respiratorio -VSR, Rinovirus, Enterovirus, Adenovirus, SARS-Cov-2,  </a:t>
            </a:r>
            <a:r>
              <a:rPr lang="es-CO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Metapneumovirus</a:t>
            </a:r>
            <a:r>
              <a:rPr lang="es-CO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pPr algn="just"/>
            <a:r>
              <a:rPr lang="es-CO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-Indicadores de gestión: Las IEC y las unidades de análisis se desarrollaron en los tiempos establecidos. -El porcentaje de oportunidad en la notificación es del 83,33%. El porcentaje de concordancia RUAF - SIVIGILA es del 100% al igual que la </a:t>
            </a:r>
            <a:r>
              <a:rPr lang="es-E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proporción de toma de muestra en casos de muertes por IRA en menores de 5 años.</a:t>
            </a:r>
          </a:p>
          <a:p>
            <a:pPr algn="just"/>
            <a:endParaRPr lang="es-ES" sz="18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endParaRPr lang="es-CO" sz="18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58482CA3-8321-408A-B4DB-D654E5F3EF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648929"/>
              </p:ext>
            </p:extLst>
          </p:nvPr>
        </p:nvGraphicFramePr>
        <p:xfrm>
          <a:off x="5292854" y="8298066"/>
          <a:ext cx="4032310" cy="1380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CEDAA3E6-AFCB-AAB9-455E-6FDCC4D94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553977"/>
              </p:ext>
            </p:extLst>
          </p:nvPr>
        </p:nvGraphicFramePr>
        <p:xfrm>
          <a:off x="5653436" y="5574221"/>
          <a:ext cx="3566344" cy="1565923"/>
        </p:xfrm>
        <a:graphic>
          <a:graphicData uri="http://schemas.openxmlformats.org/drawingml/2006/table">
            <a:tbl>
              <a:tblPr/>
              <a:tblGrid>
                <a:gridCol w="831253">
                  <a:extLst>
                    <a:ext uri="{9D8B030D-6E8A-4147-A177-3AD203B41FA5}">
                      <a16:colId xmlns:a16="http://schemas.microsoft.com/office/drawing/2014/main" val="217998883"/>
                    </a:ext>
                  </a:extLst>
                </a:gridCol>
                <a:gridCol w="831253">
                  <a:extLst>
                    <a:ext uri="{9D8B030D-6E8A-4147-A177-3AD203B41FA5}">
                      <a16:colId xmlns:a16="http://schemas.microsoft.com/office/drawing/2014/main" val="1230592307"/>
                    </a:ext>
                  </a:extLst>
                </a:gridCol>
                <a:gridCol w="831253">
                  <a:extLst>
                    <a:ext uri="{9D8B030D-6E8A-4147-A177-3AD203B41FA5}">
                      <a16:colId xmlns:a16="http://schemas.microsoft.com/office/drawing/2014/main" val="3159838400"/>
                    </a:ext>
                  </a:extLst>
                </a:gridCol>
                <a:gridCol w="1072585">
                  <a:extLst>
                    <a:ext uri="{9D8B030D-6E8A-4147-A177-3AD203B41FA5}">
                      <a16:colId xmlns:a16="http://schemas.microsoft.com/office/drawing/2014/main" val="494647466"/>
                    </a:ext>
                  </a:extLst>
                </a:gridCol>
              </a:tblGrid>
              <a:tr h="198605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EAPB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EVENTO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849147"/>
                  </a:ext>
                </a:extLst>
              </a:tr>
              <a:tr h="389571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MUTUAL SER EPS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716800"/>
                  </a:ext>
                </a:extLst>
              </a:tr>
              <a:tr h="389571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COOSALUD EPS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IRA/EDA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949997"/>
                  </a:ext>
                </a:extLst>
              </a:tr>
              <a:tr h="389571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SANITAS EPS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DESNUTRICIÓN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294326"/>
                  </a:ext>
                </a:extLst>
              </a:tr>
              <a:tr h="19860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59921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BF115B6-7152-399D-268D-CB2026CE4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627957"/>
              </p:ext>
            </p:extLst>
          </p:nvPr>
        </p:nvGraphicFramePr>
        <p:xfrm>
          <a:off x="480122" y="5894446"/>
          <a:ext cx="3906890" cy="5935980"/>
        </p:xfrm>
        <a:graphic>
          <a:graphicData uri="http://schemas.openxmlformats.org/drawingml/2006/table">
            <a:tbl>
              <a:tblPr/>
              <a:tblGrid>
                <a:gridCol w="725231">
                  <a:extLst>
                    <a:ext uri="{9D8B030D-6E8A-4147-A177-3AD203B41FA5}">
                      <a16:colId xmlns:a16="http://schemas.microsoft.com/office/drawing/2014/main" val="1463566400"/>
                    </a:ext>
                  </a:extLst>
                </a:gridCol>
                <a:gridCol w="1146333">
                  <a:extLst>
                    <a:ext uri="{9D8B030D-6E8A-4147-A177-3AD203B41FA5}">
                      <a16:colId xmlns:a16="http://schemas.microsoft.com/office/drawing/2014/main" val="755605652"/>
                    </a:ext>
                  </a:extLst>
                </a:gridCol>
                <a:gridCol w="725231">
                  <a:extLst>
                    <a:ext uri="{9D8B030D-6E8A-4147-A177-3AD203B41FA5}">
                      <a16:colId xmlns:a16="http://schemas.microsoft.com/office/drawing/2014/main" val="4036358737"/>
                    </a:ext>
                  </a:extLst>
                </a:gridCol>
                <a:gridCol w="1310095">
                  <a:extLst>
                    <a:ext uri="{9D8B030D-6E8A-4147-A177-3AD203B41FA5}">
                      <a16:colId xmlns:a16="http://schemas.microsoft.com/office/drawing/2014/main" val="252405878"/>
                    </a:ext>
                  </a:extLst>
                </a:gridCol>
              </a:tblGrid>
              <a:tr h="142748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Esperado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Comportamiento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8285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546656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944639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40041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175158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Aumento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980534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234485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892044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565128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52478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626479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15897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205868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368885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26734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01266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65199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116766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Aumento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991229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129257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88671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82154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213365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675322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84889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326137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748905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27597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366038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242592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9580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782333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Aumento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212972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256836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204258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276842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922227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979402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507984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543826"/>
                  </a:ext>
                </a:extLst>
              </a:tr>
              <a:tr h="12862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Sin cambio significativo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643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50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19965</TotalTime>
  <Words>1839</Words>
  <Application>Microsoft Office PowerPoint</Application>
  <PresentationFormat>Personalizado</PresentationFormat>
  <Paragraphs>491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Tema de Office</vt:lpstr>
      <vt:lpstr>Presentación de PowerPoint</vt:lpstr>
      <vt:lpstr>Presentación de PowerPoint</vt:lpstr>
    </vt:vector>
  </TitlesOfParts>
  <Company>MSE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MSE MSE</dc:creator>
  <cp:lastModifiedBy>MELISSA ROCHA</cp:lastModifiedBy>
  <cp:revision>623</cp:revision>
  <dcterms:created xsi:type="dcterms:W3CDTF">2019-01-30T16:48:15Z</dcterms:created>
  <dcterms:modified xsi:type="dcterms:W3CDTF">2024-10-17T13:40:44Z</dcterms:modified>
</cp:coreProperties>
</file>