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4" r:id="rId5"/>
    <p:sldId id="265" r:id="rId6"/>
    <p:sldId id="262" r:id="rId7"/>
  </p:sldIdLst>
  <p:sldSz cx="12192000" cy="6858000"/>
  <p:notesSz cx="6858000" cy="9144000"/>
  <p:defaultTextStyle>
    <a:defPPr>
      <a:defRPr lang="es-CO"/>
    </a:defPPr>
    <a:lvl1pPr marL="0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63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45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27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09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90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72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54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stema Alerta Cartagena" initials="SAC" lastIdx="1" clrIdx="0">
    <p:extLst>
      <p:ext uri="{19B8F6BF-5375-455C-9EA6-DF929625EA0E}">
        <p15:presenceInfo xmlns:p15="http://schemas.microsoft.com/office/powerpoint/2012/main" userId="Sistema Alerta Cartage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38B1855-1B75-4FBE-930C-398BA8C253C6}" styleName="Estilo temático 2 - Énfasis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3-13T00:19:53.740" idx="1">
    <p:pos x="10" y="10"/>
    <p:text/>
    <p:extLst>
      <p:ext uri="{C676402C-5697-4E1C-873F-D02D1690AC5C}">
        <p15:threadingInfo xmlns:p15="http://schemas.microsoft.com/office/powerpoint/2012/main" timeZoneBias="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AC79F3-991F-2A89-89CE-BFA23FC429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5AD83C8-A495-896E-A5A8-09E3C0F6F9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91562D-1A56-6325-AC39-B531DF3B2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3D55F-4B4A-4F3F-B8ED-5821A82E7AF4}" type="datetimeFigureOut">
              <a:rPr lang="es-CO" smtClean="0"/>
              <a:t>21/10/2024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73134A-A05D-A5F7-C6BE-B81460A72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1A56A28-D26C-23B0-7021-FF42877E3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96571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4D5A10-C9C7-C5A4-BC64-07CE7B119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C846C95-B913-BDDD-48A2-552DF07675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2E80D7-4AB9-B67E-3F4B-2AF2BA893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3D55F-4B4A-4F3F-B8ED-5821A82E7AF4}" type="datetimeFigureOut">
              <a:rPr lang="es-CO" smtClean="0"/>
              <a:t>21/10/2024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EB8F1E-BABC-F2ED-46D8-1D5861719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874CDA-1739-A0B6-BD5C-87C821B85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967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9890E4C-7051-2CFA-EB68-DC2E271F95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5D31026-88BA-122E-4205-8EF1931047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3B5D75-7E5C-6FD3-B679-64E8FBD0C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3D55F-4B4A-4F3F-B8ED-5821A82E7AF4}" type="datetimeFigureOut">
              <a:rPr lang="es-CO" smtClean="0"/>
              <a:t>21/10/2024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B37C43-9F36-D5BC-FD13-C2C84C2CD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C7DBB4-0737-F00E-CC2C-4B0AFE7C1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610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353F53-4CA9-F994-816A-825268BC6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D7CF5E-D62C-FBE2-B979-DE2D4D7B81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23A9A5-FEF6-7F47-CC83-290C40F1A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3D55F-4B4A-4F3F-B8ED-5821A82E7AF4}" type="datetimeFigureOut">
              <a:rPr lang="es-CO" smtClean="0"/>
              <a:t>21/10/2024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6DFD6E-1B2C-0038-170F-884EE5676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787839-7C91-6F30-988C-3F9C552EA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4731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C80711-951B-8A33-07AB-BE38A13F3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A784365-E961-D812-62F1-4709305259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0194E7-1B91-10C3-C6E2-36AFADD6F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3D55F-4B4A-4F3F-B8ED-5821A82E7AF4}" type="datetimeFigureOut">
              <a:rPr lang="es-CO" smtClean="0"/>
              <a:t>21/10/2024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E56677-E47D-23F0-7336-D362B9BA8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FE8239-F809-E701-62E0-239B334EF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2542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593F8B-DA81-BE34-4C0A-0B0D90A55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129CF4-D319-C70E-2CFC-06AFEAF619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9E0F765-7B92-BEB2-2794-3146D8856F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31D63B2-DAFF-C980-6493-7C037EBBB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3D55F-4B4A-4F3F-B8ED-5821A82E7AF4}" type="datetimeFigureOut">
              <a:rPr lang="es-CO" smtClean="0"/>
              <a:t>21/10/2024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0289F4E-7CB9-FE1D-EEB2-A97BE417B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34D08D5-F939-1E8A-FD29-B425A02DA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58885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710150-F484-4EEC-0F23-31FB3AF48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EA3832B-D238-F584-9DF3-8E41B2A5E8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F14DCEC-A352-7D1F-3488-1067C567F5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754F973-BA43-4830-4F84-E0BA2D9D13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BE4E894-4777-B06D-47A4-626AF7A029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6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304F5BA-FEDC-A804-33FA-ECA712F8F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3D55F-4B4A-4F3F-B8ED-5821A82E7AF4}" type="datetimeFigureOut">
              <a:rPr lang="es-CO" smtClean="0"/>
              <a:t>21/10/2024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27F69A0-8E76-B183-8C61-41A7487F7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CC76166-6FEF-29FB-2C49-2DBA5BC65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19642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CA33C6-1D49-6463-28C9-249707AFB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A59CECB-F6B8-1C16-1D2D-2D4F98A35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3D55F-4B4A-4F3F-B8ED-5821A82E7AF4}" type="datetimeFigureOut">
              <a:rPr lang="es-CO" smtClean="0"/>
              <a:t>21/10/2024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2894389-50F5-6249-472B-569F5F7B5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04E4E2B-FA9D-1F26-7927-8786C8EE1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4589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23A28F6-16A4-24C9-D12E-AEEC10B5D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3D55F-4B4A-4F3F-B8ED-5821A82E7AF4}" type="datetimeFigureOut">
              <a:rPr lang="es-CO" smtClean="0"/>
              <a:t>21/10/2024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D52FF52-C9A0-DD40-49E1-E7FDC7FD7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25F9442-B51E-179A-1889-F8F8168DF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69398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00A6B6-AF91-DE5B-D444-7F625A325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67B80A-ABA4-9C65-49F8-F663041B8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C43672D-8BAA-EAF3-02ED-9EB900A665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B24E224-BC2A-D56D-0143-D8ED093E6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3D55F-4B4A-4F3F-B8ED-5821A82E7AF4}" type="datetimeFigureOut">
              <a:rPr lang="es-CO" smtClean="0"/>
              <a:t>21/10/2024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3F2AC54-708A-A4DF-2835-4C72C428D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8003DC2-164A-67F7-D902-8B4FB19B1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178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8ECFDD-B47D-6A0C-83FB-B9326481D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7CB2711-680D-1F6C-4DBE-7611E7C74A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CC1372D-0F79-486B-AE31-01659571EA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9C737D6-316B-E772-B30C-EE9601861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3D55F-4B4A-4F3F-B8ED-5821A82E7AF4}" type="datetimeFigureOut">
              <a:rPr lang="es-CO" smtClean="0"/>
              <a:t>21/10/2024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D4A4C7D-BC7A-11AB-F5DC-AAB11518C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FFFDF40-04F8-21FA-4596-8885628B5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7632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90E226D-1BC3-9438-CED2-AA3202DDE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8A61299-38D2-A02A-FEFC-33EF27D9F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23AE7E-E64D-BC2A-40A3-8900AE5D58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3D55F-4B4A-4F3F-B8ED-5821A82E7AF4}" type="datetimeFigureOut">
              <a:rPr lang="es-CO" smtClean="0"/>
              <a:t>21/10/2024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73612D-6346-971B-8A34-82CCE20DCC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206E28-B982-5E11-6671-F0D1B5C90C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84972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1.xml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728744C0-2782-FFC2-2E39-16BF6FC14664}"/>
              </a:ext>
            </a:extLst>
          </p:cNvPr>
          <p:cNvSpPr/>
          <p:nvPr/>
        </p:nvSpPr>
        <p:spPr>
          <a:xfrm>
            <a:off x="0" y="0"/>
            <a:ext cx="2275840" cy="3200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12032DD6-5FD3-8712-42FA-E0B819F19CFB}"/>
              </a:ext>
            </a:extLst>
          </p:cNvPr>
          <p:cNvSpPr/>
          <p:nvPr/>
        </p:nvSpPr>
        <p:spPr>
          <a:xfrm>
            <a:off x="426719" y="217758"/>
            <a:ext cx="1402080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latin typeface="Arial Narrow" panose="020B0606020202030204" pitchFamily="34" charset="0"/>
              </a:rPr>
              <a:t>INFORME DE EVENTO</a:t>
            </a:r>
            <a:endParaRPr lang="es-CO" b="1" dirty="0">
              <a:latin typeface="Arial Narrow" panose="020B0606020202030204" pitchFamily="34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25A73E28-C522-D4C5-8CF1-91480CAB1DAA}"/>
              </a:ext>
            </a:extLst>
          </p:cNvPr>
          <p:cNvSpPr/>
          <p:nvPr/>
        </p:nvSpPr>
        <p:spPr>
          <a:xfrm>
            <a:off x="0" y="3197923"/>
            <a:ext cx="2275840" cy="36576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atin typeface="Arial Narrow" panose="020B0606020202030204" pitchFamily="34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3F56D46B-7D59-DA51-20A3-90E62A842EFE}"/>
              </a:ext>
            </a:extLst>
          </p:cNvPr>
          <p:cNvSpPr/>
          <p:nvPr/>
        </p:nvSpPr>
        <p:spPr>
          <a:xfrm>
            <a:off x="135485" y="3421063"/>
            <a:ext cx="2004869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latin typeface="Arial Narrow" panose="020B0606020202030204" pitchFamily="34" charset="0"/>
              </a:rPr>
              <a:t>COMO SE COMPORTA EL EVENTO</a:t>
            </a:r>
            <a:endParaRPr lang="es-CO" sz="1400" b="1" dirty="0">
              <a:latin typeface="Arial Narrow" panose="020B0606020202030204" pitchFamily="34" charset="0"/>
            </a:endParaRP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D06A2E04-EA7A-D015-9DE3-0945FFC472F2}"/>
              </a:ext>
            </a:extLst>
          </p:cNvPr>
          <p:cNvSpPr/>
          <p:nvPr/>
        </p:nvSpPr>
        <p:spPr>
          <a:xfrm>
            <a:off x="2436533" y="555668"/>
            <a:ext cx="5967879" cy="106001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INTOXICACIONES POR SUSTANCIAS QUIMICAS</a:t>
            </a:r>
          </a:p>
          <a:p>
            <a:pPr algn="ctr"/>
            <a:r>
              <a:rPr lang="es-ES" sz="20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Periodo Epidemiológico (Sem 39) - 2024</a:t>
            </a:r>
            <a:endParaRPr lang="es-CO" sz="20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grpSp>
        <p:nvGrpSpPr>
          <p:cNvPr id="45" name="Grupo 44">
            <a:extLst>
              <a:ext uri="{FF2B5EF4-FFF2-40B4-BE49-F238E27FC236}">
                <a16:creationId xmlns:a16="http://schemas.microsoft.com/office/drawing/2014/main" id="{B77E1151-5A1F-478D-0619-D15894CAED9A}"/>
              </a:ext>
            </a:extLst>
          </p:cNvPr>
          <p:cNvGrpSpPr/>
          <p:nvPr/>
        </p:nvGrpSpPr>
        <p:grpSpPr>
          <a:xfrm>
            <a:off x="9170795" y="463061"/>
            <a:ext cx="3005045" cy="980465"/>
            <a:chOff x="3050540" y="1582356"/>
            <a:chExt cx="2760980" cy="980465"/>
          </a:xfrm>
        </p:grpSpPr>
        <p:pic>
          <p:nvPicPr>
            <p:cNvPr id="15" name="Gráfico 14" descr="Grupo de personas con relleno sólido">
              <a:extLst>
                <a:ext uri="{FF2B5EF4-FFF2-40B4-BE49-F238E27FC236}">
                  <a16:creationId xmlns:a16="http://schemas.microsoft.com/office/drawing/2014/main" id="{83EB1B5F-DA2E-A1BA-4540-B57877C821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050540" y="1648421"/>
              <a:ext cx="914400" cy="914400"/>
            </a:xfrm>
            <a:prstGeom prst="rect">
              <a:avLst/>
            </a:prstGeom>
          </p:spPr>
        </p:pic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FB70F656-FB4A-9F61-E627-BA0E0F374BF5}"/>
                </a:ext>
              </a:extLst>
            </p:cNvPr>
            <p:cNvSpPr/>
            <p:nvPr/>
          </p:nvSpPr>
          <p:spPr>
            <a:xfrm>
              <a:off x="3507740" y="1582356"/>
              <a:ext cx="2303780" cy="914400"/>
            </a:xfrm>
            <a:prstGeom prst="rect">
              <a:avLst/>
            </a:prstGeom>
            <a:noFill/>
            <a:ln>
              <a:noFill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4400" b="1" dirty="0">
                  <a:solidFill>
                    <a:srgbClr val="FF0000"/>
                  </a:solidFill>
                  <a:latin typeface="Arial Narrow" panose="020B0606020202030204" pitchFamily="34" charset="0"/>
                </a:rPr>
                <a:t>113</a:t>
              </a:r>
            </a:p>
            <a:p>
              <a:pPr algn="ctr"/>
              <a:r>
                <a:rPr lang="es-ES" b="1" dirty="0">
                  <a:solidFill>
                    <a:srgbClr val="002060"/>
                  </a:solidFill>
                  <a:latin typeface="Arial Narrow" panose="020B0606020202030204" pitchFamily="34" charset="0"/>
                </a:rPr>
                <a:t>No. de casos</a:t>
              </a:r>
              <a:endParaRPr lang="es-CO" b="1" dirty="0">
                <a:solidFill>
                  <a:srgbClr val="002060"/>
                </a:solidFill>
                <a:latin typeface="Arial Narrow" panose="020B0606020202030204" pitchFamily="34" charset="0"/>
              </a:endParaRPr>
            </a:p>
          </p:txBody>
        </p:sp>
      </p:grpSp>
      <p:sp>
        <p:nvSpPr>
          <p:cNvPr id="36" name="Rectángulo 35">
            <a:extLst>
              <a:ext uri="{FF2B5EF4-FFF2-40B4-BE49-F238E27FC236}">
                <a16:creationId xmlns:a16="http://schemas.microsoft.com/office/drawing/2014/main" id="{C534BA34-BE19-7D14-2942-B524069713C4}"/>
              </a:ext>
            </a:extLst>
          </p:cNvPr>
          <p:cNvSpPr/>
          <p:nvPr/>
        </p:nvSpPr>
        <p:spPr>
          <a:xfrm>
            <a:off x="115163" y="4201035"/>
            <a:ext cx="2004869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latin typeface="Arial Narrow" panose="020B0606020202030204" pitchFamily="34" charset="0"/>
              </a:rPr>
              <a:t>Sem 40 2024: 113</a:t>
            </a: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C2429BB9-6A6F-1542-1706-9D7ED0FBC7D8}"/>
              </a:ext>
            </a:extLst>
          </p:cNvPr>
          <p:cNvSpPr/>
          <p:nvPr/>
        </p:nvSpPr>
        <p:spPr>
          <a:xfrm>
            <a:off x="135485" y="4941474"/>
            <a:ext cx="2004869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latin typeface="Arial Narrow" panose="020B0606020202030204" pitchFamily="34" charset="0"/>
              </a:rPr>
              <a:t>Sem 40 2023:156</a:t>
            </a:r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BF553322-74A9-8F86-943E-FFD4763F43FA}"/>
              </a:ext>
            </a:extLst>
          </p:cNvPr>
          <p:cNvSpPr/>
          <p:nvPr/>
        </p:nvSpPr>
        <p:spPr>
          <a:xfrm>
            <a:off x="125323" y="5582920"/>
            <a:ext cx="2004869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latin typeface="Arial Narrow" panose="020B0606020202030204" pitchFamily="34" charset="0"/>
              </a:rPr>
              <a:t>Sem 40– 2022: 146</a:t>
            </a:r>
          </a:p>
        </p:txBody>
      </p:sp>
      <p:cxnSp>
        <p:nvCxnSpPr>
          <p:cNvPr id="41" name="Conector recto 40">
            <a:extLst>
              <a:ext uri="{FF2B5EF4-FFF2-40B4-BE49-F238E27FC236}">
                <a16:creationId xmlns:a16="http://schemas.microsoft.com/office/drawing/2014/main" id="{BF71BEE0-CC71-0203-B065-EBCCA040358D}"/>
              </a:ext>
            </a:extLst>
          </p:cNvPr>
          <p:cNvCxnSpPr/>
          <p:nvPr/>
        </p:nvCxnSpPr>
        <p:spPr>
          <a:xfrm>
            <a:off x="125323" y="4841113"/>
            <a:ext cx="199470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BD02379B-BAB1-6FFF-CEFD-F25AA7C3B579}"/>
              </a:ext>
            </a:extLst>
          </p:cNvPr>
          <p:cNvCxnSpPr/>
          <p:nvPr/>
        </p:nvCxnSpPr>
        <p:spPr>
          <a:xfrm>
            <a:off x="125324" y="5529517"/>
            <a:ext cx="199470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471FB3A5-366A-EF11-816A-1829C7F66790}"/>
              </a:ext>
            </a:extLst>
          </p:cNvPr>
          <p:cNvCxnSpPr/>
          <p:nvPr/>
        </p:nvCxnSpPr>
        <p:spPr>
          <a:xfrm>
            <a:off x="115163" y="4084066"/>
            <a:ext cx="199470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ángulo: esquinas redondeadas 45">
            <a:extLst>
              <a:ext uri="{FF2B5EF4-FFF2-40B4-BE49-F238E27FC236}">
                <a16:creationId xmlns:a16="http://schemas.microsoft.com/office/drawing/2014/main" id="{A12551D6-DD00-3EE8-E702-CAE036800CB9}"/>
              </a:ext>
            </a:extLst>
          </p:cNvPr>
          <p:cNvSpPr/>
          <p:nvPr/>
        </p:nvSpPr>
        <p:spPr>
          <a:xfrm>
            <a:off x="2436533" y="1861905"/>
            <a:ext cx="9542107" cy="165324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1400" b="1" dirty="0">
                <a:solidFill>
                  <a:srgbClr val="002060"/>
                </a:solidFill>
                <a:latin typeface="Arial Narrow" panose="020B0606020202030204" pitchFamily="34" charset="0"/>
              </a:rPr>
              <a:t>Durante los últimos 3 años el evento a semana epidemiológica 40 ha presentado un comportamiento con fluctuaciones, con pico máximo en número de casos (n= 13) en sem 2 del año 2023, seguido de sem 5 del año 2022 con (n=8) y al comparar con el año inmediatamente  anterior presenta una disminución del 28%, equivalente en número absoluto en diferencia de 43 casos. Respectivamente.   </a:t>
            </a:r>
          </a:p>
        </p:txBody>
      </p: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21284687-9801-71FE-36DE-4FB651C17C01}"/>
              </a:ext>
            </a:extLst>
          </p:cNvPr>
          <p:cNvCxnSpPr>
            <a:cxnSpLocks/>
          </p:cNvCxnSpPr>
          <p:nvPr/>
        </p:nvCxnSpPr>
        <p:spPr>
          <a:xfrm>
            <a:off x="2275840" y="1665986"/>
            <a:ext cx="9900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Ver las imágenes de origen">
            <a:extLst>
              <a:ext uri="{FF2B5EF4-FFF2-40B4-BE49-F238E27FC236}">
                <a16:creationId xmlns:a16="http://schemas.microsoft.com/office/drawing/2014/main" id="{2B46840C-EAEA-48D6-B407-98B5888A3B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23" y="1236981"/>
            <a:ext cx="1994709" cy="145256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5241701" y="6284890"/>
            <a:ext cx="44267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dirty="0"/>
              <a:t>Fuente Sivigila 2022-2024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4F4793F-0661-23C2-3E1B-AB07C545F3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17408" y="3279475"/>
            <a:ext cx="7980356" cy="302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424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12032DD6-5FD3-8712-42FA-E0B819F19CFB}"/>
              </a:ext>
            </a:extLst>
          </p:cNvPr>
          <p:cNvSpPr/>
          <p:nvPr/>
        </p:nvSpPr>
        <p:spPr>
          <a:xfrm>
            <a:off x="426720" y="447040"/>
            <a:ext cx="1402080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latin typeface="Arial Narrow" panose="020B0606020202030204" pitchFamily="34" charset="0"/>
              </a:rPr>
              <a:t>INFORME DE EVENTO</a:t>
            </a:r>
            <a:endParaRPr lang="es-CO" b="1" dirty="0">
              <a:latin typeface="Arial Narrow" panose="020B0606020202030204" pitchFamily="34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25A73E28-C522-D4C5-8CF1-91480CAB1DAA}"/>
              </a:ext>
            </a:extLst>
          </p:cNvPr>
          <p:cNvSpPr/>
          <p:nvPr/>
        </p:nvSpPr>
        <p:spPr>
          <a:xfrm>
            <a:off x="0" y="0"/>
            <a:ext cx="12192000" cy="6096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COMPORTAMIENTO DEMOGRAFICO</a:t>
            </a:r>
            <a:endParaRPr lang="es-CO" sz="32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4137AB4-E41B-CA16-1C54-C61AE9C3477E}"/>
              </a:ext>
            </a:extLst>
          </p:cNvPr>
          <p:cNvSpPr txBox="1"/>
          <p:nvPr/>
        </p:nvSpPr>
        <p:spPr>
          <a:xfrm>
            <a:off x="552729" y="5066055"/>
            <a:ext cx="1108654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_tradnl" b="1" dirty="0">
                <a:latin typeface="Arial Narrow" panose="020B0606020202030204" pitchFamily="34" charset="0"/>
              </a:rPr>
              <a:t>Teniendo en cuenta la distribución en la notificación de intoxicaciones por sustancias químicas según los factores demográficos y sociales se denota, que el 54% (n=61) representa en mayor proporción de casos en el sexo femenino; el grupo etario de mayor registro esta, entre 1 -4 años con un 27% (n=30), Seguido de 15-19, 30-34 ; con un 10% (n=11), según el tipo de régimen se registra mayor proporción en el subsidiado con un 55% (n=62), seguido del contributivo con un 38% (n=43), según pertenencia étnica Otros con el 96,4% (n=109), en localidad de ocurrencia con 37% (n=42) del total de casos Industrial y de la </a:t>
            </a:r>
            <a:r>
              <a:rPr lang="es-ES_tradnl" b="1" dirty="0" err="1">
                <a:latin typeface="Arial Narrow" panose="020B0606020202030204" pitchFamily="34" charset="0"/>
              </a:rPr>
              <a:t>bahia</a:t>
            </a:r>
            <a:r>
              <a:rPr lang="es-ES_tradnl" b="1" dirty="0">
                <a:latin typeface="Arial Narrow" panose="020B0606020202030204" pitchFamily="34" charset="0"/>
              </a:rPr>
              <a:t>.</a:t>
            </a:r>
            <a:endParaRPr lang="es-CO" b="1" dirty="0">
              <a:latin typeface="Arial Narrow" panose="020B060602020203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353019" y="4346977"/>
            <a:ext cx="150554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sz="1000" dirty="0"/>
              <a:t>Fuente Sivigila  web 2024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AC383D7-5C1E-13E5-554A-A8EF93B24A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563" y="628918"/>
            <a:ext cx="3475021" cy="2064144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299AA893-65A3-D4FB-8A73-EBCE335ADA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563" y="2689412"/>
            <a:ext cx="3475021" cy="2151659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8AB15D1-8B4A-3A5C-3223-43C7BB3906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16979" y="628918"/>
            <a:ext cx="3475021" cy="1888041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0C0A156E-86E4-D77C-7F49-F75D9BF0379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55946" y="2516959"/>
            <a:ext cx="3436054" cy="2324112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27D28FAC-58F0-462D-ABB8-0EA256B441F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25800" y="1311912"/>
            <a:ext cx="4982429" cy="3090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491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12032DD6-5FD3-8712-42FA-E0B819F19CFB}"/>
              </a:ext>
            </a:extLst>
          </p:cNvPr>
          <p:cNvSpPr/>
          <p:nvPr/>
        </p:nvSpPr>
        <p:spPr>
          <a:xfrm>
            <a:off x="426720" y="447040"/>
            <a:ext cx="1402080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latin typeface="Arial Narrow" panose="020B0606020202030204" pitchFamily="34" charset="0"/>
              </a:rPr>
              <a:t>INFORME DE EVENTO</a:t>
            </a:r>
            <a:endParaRPr lang="es-CO" b="1" dirty="0">
              <a:latin typeface="Arial Narrow" panose="020B0606020202030204" pitchFamily="34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25A73E28-C522-D4C5-8CF1-91480CAB1DAA}"/>
              </a:ext>
            </a:extLst>
          </p:cNvPr>
          <p:cNvSpPr/>
          <p:nvPr/>
        </p:nvSpPr>
        <p:spPr>
          <a:xfrm>
            <a:off x="0" y="0"/>
            <a:ext cx="12192000" cy="6096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NOTIFICACION POR BARRIOS - EAPB - UPGD</a:t>
            </a:r>
            <a:endParaRPr lang="es-CO" sz="32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3E16BC30-193D-9CDA-B178-CB21B3A98BE8}"/>
              </a:ext>
            </a:extLst>
          </p:cNvPr>
          <p:cNvSpPr/>
          <p:nvPr/>
        </p:nvSpPr>
        <p:spPr>
          <a:xfrm>
            <a:off x="6898640" y="1259046"/>
            <a:ext cx="4937760" cy="18811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ES" sz="14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DC401D14-CFB3-3738-8518-1347C4CB829F}"/>
              </a:ext>
            </a:extLst>
          </p:cNvPr>
          <p:cNvSpPr/>
          <p:nvPr/>
        </p:nvSpPr>
        <p:spPr>
          <a:xfrm>
            <a:off x="6478072" y="3495560"/>
            <a:ext cx="5384085" cy="230790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1400" dirty="0"/>
              <a:t>tabla 3</a:t>
            </a:r>
          </a:p>
        </p:txBody>
      </p:sp>
      <p:sp>
        <p:nvSpPr>
          <p:cNvPr id="3" name="Rectángulo 2"/>
          <p:cNvSpPr/>
          <p:nvPr/>
        </p:nvSpPr>
        <p:spPr>
          <a:xfrm rot="10800000" flipV="1">
            <a:off x="6426914" y="4292705"/>
            <a:ext cx="55379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es-CO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CO" sz="14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Teniendo en cuenta las Unidades Primarias Generadoras de Datos (UPGD) el mayor registro de atención de casos por intoxicaciones ha sido en  Gestión Salud San Fernando con un 29% (n=33)</a:t>
            </a:r>
            <a:r>
              <a:rPr lang="es-CO" sz="1400" b="1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; seguido de centro hospitalario serena del mar con un 11% (n=12), Hospital infantil napoleón franco pareja, Clínica la Ermita Sede 2 con un 9% (n=10). Respectivamente.</a:t>
            </a:r>
            <a:endParaRPr lang="es-CO" sz="1400" b="1" dirty="0"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426914" y="3018506"/>
            <a:ext cx="538408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ES_tradnl" sz="1400" b="1" dirty="0">
                <a:latin typeface="Arial Narrow" panose="020B0606020202030204" pitchFamily="34" charset="0"/>
                <a:ea typeface="Calibri" panose="020F0502020204030204" pitchFamily="34" charset="0"/>
              </a:rPr>
              <a:t>Teniendo en cuenta el número de casos de Intoxicaciones presentados por afiliación a EAPB, se evidencia la EAPB Mutual SER registra el mayor número de casos con un 30% (n=34</a:t>
            </a:r>
            <a:r>
              <a:rPr lang="es-ES_tradnl" sz="1400" dirty="0">
                <a:latin typeface="Arial Narrow" panose="020B0606020202030204" pitchFamily="34" charset="0"/>
                <a:ea typeface="Calibri" panose="020F0502020204030204" pitchFamily="34" charset="0"/>
              </a:rPr>
              <a:t>), </a:t>
            </a:r>
            <a:r>
              <a:rPr lang="es-ES_tradnl" sz="1400" b="1" dirty="0">
                <a:latin typeface="Arial Narrow" panose="020B0606020202030204" pitchFamily="34" charset="0"/>
                <a:ea typeface="Calibri" panose="020F0502020204030204" pitchFamily="34" charset="0"/>
              </a:rPr>
              <a:t>seguido de Coosalud con un 19% (n=21), ..</a:t>
            </a:r>
            <a:endParaRPr lang="es-CO" sz="1400" b="1" dirty="0">
              <a:effectLst/>
              <a:latin typeface="Arial Narrow" panose="020B0606020202030204" pitchFamily="34" charset="0"/>
              <a:ea typeface="Calibri" panose="020F0502020204030204" pitchFamily="34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2392682" y="2736952"/>
            <a:ext cx="147668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sz="1000" dirty="0"/>
              <a:t>Fuente Sivigila web 2024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2392681" y="6258409"/>
            <a:ext cx="147668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sz="1000" dirty="0"/>
              <a:t>Fuente Sivigila web 2024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7790AD68-2C74-A52D-F473-A2DB157D39A5}"/>
              </a:ext>
            </a:extLst>
          </p:cNvPr>
          <p:cNvSpPr/>
          <p:nvPr/>
        </p:nvSpPr>
        <p:spPr>
          <a:xfrm>
            <a:off x="261977" y="3038360"/>
            <a:ext cx="6027814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just" defTabSz="9143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  <a:cs typeface="+mn-cs"/>
              </a:rPr>
              <a:t>Teniendo en cuenta la notificación de Intoxicación por sustancias químicas Ocurridas en los Barrios; R</a:t>
            </a:r>
            <a:r>
              <a:rPr lang="es-ES_tradnl" sz="1400" b="1" dirty="0" err="1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epresentan</a:t>
            </a:r>
            <a:r>
              <a:rPr lang="es-ES_tradnl" sz="1400" b="1" dirty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 la mayor proporción </a:t>
            </a:r>
            <a:r>
              <a:rPr kumimoji="0" lang="es-ES_tradnl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  <a:cs typeface="+mn-cs"/>
              </a:rPr>
              <a:t>con el 7% (n</a:t>
            </a:r>
            <a:r>
              <a:rPr kumimoji="0" lang="es-ES_tradnl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  <a:cs typeface="+mn-cs"/>
              </a:rPr>
              <a:t>=</a:t>
            </a:r>
            <a:r>
              <a:rPr lang="es-ES_tradnl" sz="1400" b="1" dirty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8</a:t>
            </a:r>
            <a:r>
              <a:rPr kumimoji="0" lang="es-ES_tradnl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  <a:cs typeface="+mn-cs"/>
              </a:rPr>
              <a:t> ) Olaya, seguido de Nelson </a:t>
            </a:r>
            <a:r>
              <a:rPr lang="es-ES_tradnl" sz="1400" b="1" dirty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M</a:t>
            </a:r>
            <a:r>
              <a:rPr kumimoji="0" lang="es-ES_tradnl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  <a:cs typeface="+mn-cs"/>
              </a:rPr>
              <a:t>andela</a:t>
            </a:r>
            <a:r>
              <a:rPr kumimoji="0" lang="es-ES_tradnl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  <a:cs typeface="+mn-cs"/>
              </a:rPr>
              <a:t> con un 6% (n=7) y  Centro con un 5,3% (n=6). Respectivamente.</a:t>
            </a:r>
            <a:endParaRPr kumimoji="0" lang="es-CO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Calibri" panose="020F0502020204030204" pitchFamily="34" charset="0"/>
              <a:cs typeface="+mn-cs"/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C3A75E5C-3F41-C71F-65A7-A71257CBB1C1}"/>
              </a:ext>
            </a:extLst>
          </p:cNvPr>
          <p:cNvSpPr/>
          <p:nvPr/>
        </p:nvSpPr>
        <p:spPr>
          <a:xfrm>
            <a:off x="7759878" y="2807372"/>
            <a:ext cx="2768957" cy="20807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3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Fuente Sivigila web 2024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9D6282B-4874-01A2-E390-FAE84FCE39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864" y="574915"/>
            <a:ext cx="5814059" cy="2232457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0BE3AEA1-BD70-A89B-DCC9-D19F5AC677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591670"/>
            <a:ext cx="6096000" cy="2196575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7A320CC5-7801-A5BB-05E3-450A80912D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167" y="4007947"/>
            <a:ext cx="6063624" cy="2213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723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12032DD6-5FD3-8712-42FA-E0B819F19CFB}"/>
              </a:ext>
            </a:extLst>
          </p:cNvPr>
          <p:cNvSpPr/>
          <p:nvPr/>
        </p:nvSpPr>
        <p:spPr>
          <a:xfrm>
            <a:off x="426720" y="447040"/>
            <a:ext cx="1402080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latin typeface="Arial Narrow" panose="020B0606020202030204" pitchFamily="34" charset="0"/>
              </a:rPr>
              <a:t>INFORME DE EVENTO</a:t>
            </a:r>
            <a:endParaRPr lang="es-CO" b="1" dirty="0">
              <a:latin typeface="Arial Narrow" panose="020B0606020202030204" pitchFamily="34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25A73E28-C522-D4C5-8CF1-91480CAB1DAA}"/>
              </a:ext>
            </a:extLst>
          </p:cNvPr>
          <p:cNvSpPr/>
          <p:nvPr/>
        </p:nvSpPr>
        <p:spPr>
          <a:xfrm>
            <a:off x="0" y="0"/>
            <a:ext cx="12192000" cy="6096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CASOS POR GRUPO DE SUSTANCIAS Y TIPO DE EXPOSICION</a:t>
            </a:r>
            <a:endParaRPr lang="es-CO" sz="32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id="{8F078A0F-CB41-BFC7-863C-E6DA32FBCDEC}"/>
              </a:ext>
            </a:extLst>
          </p:cNvPr>
          <p:cNvSpPr/>
          <p:nvPr/>
        </p:nvSpPr>
        <p:spPr>
          <a:xfrm>
            <a:off x="426720" y="4886960"/>
            <a:ext cx="11328400" cy="139192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ES" sz="14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231626" y="1089750"/>
            <a:ext cx="55636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ES_tradnl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Teniendo en cuenta el comportamiento del evento de las Intoxicaciones por sustancias químicas según el grupo de sustancia se observa el mayor número de casos; ha sido a  medicamentos con un 28% (n=32), seguido de Sustancias Psicoactivas con un 27% (n=30) y otras sustancias químicas con el 21% (n=24).Respectivamente.</a:t>
            </a:r>
            <a:endParaRPr lang="es-CO" b="1" dirty="0"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6375046" y="4009797"/>
            <a:ext cx="55636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CO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Según el tipo de exposición al producto consumido la mayor proporción fue accidental con el 57% (n=64) del total de casos, seguido Intencional Psicoactiva/adicción con un 14% (n=16).Respectivamente</a:t>
            </a:r>
            <a:endParaRPr lang="es-CO" b="1" dirty="0"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2509877" y="6155769"/>
            <a:ext cx="150554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sz="1000" dirty="0"/>
              <a:t>Fuente Sivigila  web 2024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2456182" y="3171215"/>
            <a:ext cx="150554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sz="1000" dirty="0"/>
              <a:t>Fuente Sivigila  web 2024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F44EAEC-4847-076E-DB49-E9DCEB6AC3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54" y="645043"/>
            <a:ext cx="6027945" cy="2526172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7F4FA0AF-F7D5-CE1E-7404-079987BF6B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54" y="3500002"/>
            <a:ext cx="6027945" cy="2712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515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12032DD6-5FD3-8712-42FA-E0B819F19CFB}"/>
              </a:ext>
            </a:extLst>
          </p:cNvPr>
          <p:cNvSpPr/>
          <p:nvPr/>
        </p:nvSpPr>
        <p:spPr>
          <a:xfrm>
            <a:off x="426720" y="447040"/>
            <a:ext cx="1402080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latin typeface="Arial Narrow" panose="020B0606020202030204" pitchFamily="34" charset="0"/>
              </a:rPr>
              <a:t>INFORME DE EVENTO</a:t>
            </a:r>
            <a:endParaRPr lang="es-CO" b="1" dirty="0">
              <a:latin typeface="Arial Narrow" panose="020B0606020202030204" pitchFamily="34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25A73E28-C522-D4C5-8CF1-91480CAB1DAA}"/>
              </a:ext>
            </a:extLst>
          </p:cNvPr>
          <p:cNvSpPr/>
          <p:nvPr/>
        </p:nvSpPr>
        <p:spPr>
          <a:xfrm>
            <a:off x="0" y="0"/>
            <a:ext cx="12192000" cy="6096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CASOS LUGAR DE EXPOSICION</a:t>
            </a:r>
            <a:endParaRPr lang="es-CO" sz="32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id="{8F078A0F-CB41-BFC7-863C-E6DA32FBCDEC}"/>
              </a:ext>
            </a:extLst>
          </p:cNvPr>
          <p:cNvSpPr/>
          <p:nvPr/>
        </p:nvSpPr>
        <p:spPr>
          <a:xfrm>
            <a:off x="426720" y="4856479"/>
            <a:ext cx="11297920" cy="120025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ES" sz="16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5804080" y="1348044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es-ES_tradnl" b="1" dirty="0">
                <a:latin typeface="Arial Narrow" panose="020B0606020202030204" pitchFamily="34" charset="0"/>
                <a:ea typeface="Calibri" panose="020F0502020204030204" pitchFamily="34" charset="0"/>
              </a:rPr>
              <a:t>El lugar donde más han ocurrido los casos de intoxicación por sustancia química es en el Hogar con un 67% (n=76), seguido de Bares y tabernas  con un 13% (n=15).</a:t>
            </a:r>
            <a:endParaRPr lang="es-CO" b="1" dirty="0">
              <a:effectLst/>
              <a:latin typeface="Arial Narrow" panose="020B0606020202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505821"/>
              </p:ext>
            </p:extLst>
          </p:nvPr>
        </p:nvGraphicFramePr>
        <p:xfrm>
          <a:off x="553792" y="3691374"/>
          <a:ext cx="10800008" cy="29798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29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2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38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NOMBRE DEL INDICADOR</a:t>
                      </a:r>
                      <a:endParaRPr lang="es-CO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RESULTADO</a:t>
                      </a:r>
                      <a:endParaRPr lang="es-CO" sz="140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INTERPRETACION DEL RESULTADO</a:t>
                      </a:r>
                      <a:endParaRPr lang="es-CO" sz="140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54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Tasa de incidencia intoxicaciones por sustancias químicas</a:t>
                      </a:r>
                      <a:endParaRPr lang="es-CO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11</a:t>
                      </a:r>
                      <a:endParaRPr lang="es-CO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La tasa de incidencia de intoxicación por sustancias químicas es de 10 por cada 100.000 habitantes.</a:t>
                      </a:r>
                      <a:endParaRPr lang="es-CO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2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Porcentaje de casos notificados con confirmación por laboratorio de Intoxicaciones por metanol (bebida alcohólica adulterada - metanol)</a:t>
                      </a:r>
                      <a:endParaRPr lang="es-CO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0</a:t>
                      </a:r>
                      <a:endParaRPr lang="es-CO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Del total de casos notificados en intoxicación por metanol por bebida alcohólica adulterado - metanol, el 0 % corresponden a casos confirmados por laboratorio.</a:t>
                      </a:r>
                      <a:endParaRPr lang="es-CO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46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Porcentaje de brotes en población cerrada/confinada con investigación epidemiológica de campo.</a:t>
                      </a:r>
                      <a:endParaRPr lang="es-CO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0</a:t>
                      </a:r>
                      <a:endParaRPr lang="es-CO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Del total de brotes ocurridos en población cerrada/confinada de intoxicación por sustancias químicas el 0 % corresponden a brotes con investigación epidemiológica de campo realizada.</a:t>
                      </a:r>
                      <a:endParaRPr lang="es-CO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ectángulo 5"/>
          <p:cNvSpPr/>
          <p:nvPr/>
        </p:nvSpPr>
        <p:spPr>
          <a:xfrm>
            <a:off x="3932587" y="3244334"/>
            <a:ext cx="43268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s-CO" b="1" dirty="0">
                <a:latin typeface="Arial" panose="020B0604020202020204" pitchFamily="34" charset="0"/>
                <a:ea typeface="Times New Roman" panose="02020603050405020304" pitchFamily="18" charset="0"/>
              </a:rPr>
              <a:t>Análisis de Indicadores por protocolo</a:t>
            </a:r>
            <a:endParaRPr lang="es-CO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2249040" y="3071594"/>
            <a:ext cx="148630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sz="1000" dirty="0"/>
              <a:t>Fuente Sivigila web-2024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7EE2890-DC7E-311C-594D-051B46CC00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727" y="657870"/>
            <a:ext cx="5742191" cy="2365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87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12032DD6-5FD3-8712-42FA-E0B819F19CFB}"/>
              </a:ext>
            </a:extLst>
          </p:cNvPr>
          <p:cNvSpPr/>
          <p:nvPr/>
        </p:nvSpPr>
        <p:spPr>
          <a:xfrm>
            <a:off x="426720" y="447040"/>
            <a:ext cx="1402080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latin typeface="Arial Narrow" panose="020B0606020202030204" pitchFamily="34" charset="0"/>
              </a:rPr>
              <a:t>INFORME DE EVENTO</a:t>
            </a:r>
            <a:endParaRPr lang="es-CO" b="1" dirty="0">
              <a:latin typeface="Arial Narrow" panose="020B0606020202030204" pitchFamily="34" charset="0"/>
            </a:endParaRPr>
          </a:p>
        </p:txBody>
      </p:sp>
      <p:sp>
        <p:nvSpPr>
          <p:cNvPr id="2" name="Cuadro de texto 2">
            <a:extLst>
              <a:ext uri="{FF2B5EF4-FFF2-40B4-BE49-F238E27FC236}">
                <a16:creationId xmlns:a16="http://schemas.microsoft.com/office/drawing/2014/main" id="{946A7BE6-B62D-764E-4F85-12CFAE50C3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565864"/>
            <a:ext cx="5233034" cy="572627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r>
              <a:rPr lang="es-CO" sz="2000" b="1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PROGRAMA DE VIGILANCIA EN SALUD PÚBLICA</a:t>
            </a:r>
            <a:endParaRPr lang="es-CO" sz="12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CO" sz="2000" b="1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DEPARTAMENTO ADMINISTRATIVO DISTRITAL DE SALUD DADIS</a:t>
            </a:r>
            <a:endParaRPr lang="es-CO" sz="12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O" sz="2000" b="1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s-CO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CO" sz="2000" b="1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ALEX ALBERTO TEJADA NUÑEZ</a:t>
            </a:r>
            <a:endParaRPr lang="es-CO" sz="12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CO" sz="20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Director DADIS</a:t>
            </a:r>
            <a:endParaRPr lang="es-CO" sz="12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CO" sz="20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 </a:t>
            </a:r>
            <a:endParaRPr lang="es-CO" sz="12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CO" sz="2000" b="1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MÓNICA JURADO MARQUEZ</a:t>
            </a:r>
            <a:endParaRPr lang="es-CO" sz="12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CO" sz="20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Director operativo de salud pública</a:t>
            </a:r>
            <a:endParaRPr lang="es-CO" sz="12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CO" sz="20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 </a:t>
            </a:r>
            <a:endParaRPr lang="es-CO" sz="12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CO" sz="20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 </a:t>
            </a:r>
            <a:endParaRPr lang="es-CO" sz="12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CO" sz="2000" b="1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EVA MASIEL PEREZ TORRES</a:t>
            </a:r>
            <a:endParaRPr lang="es-CO" sz="12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CO" sz="20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Líder programa de vigilancia en salud pública</a:t>
            </a:r>
            <a:endParaRPr lang="es-CO" sz="12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CO" sz="20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 </a:t>
            </a:r>
            <a:endParaRPr lang="es-CO" sz="12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CO" sz="20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ELABORADO POR</a:t>
            </a:r>
            <a:endParaRPr lang="es-CO" sz="12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CO" sz="2000" b="1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ADRIANA GONZALEZ </a:t>
            </a:r>
            <a:endParaRPr lang="es-CO" sz="12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CO" sz="20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Profesional Especializado </a:t>
            </a:r>
            <a:endParaRPr lang="es-CO" sz="12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O" sz="20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CO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4" descr="Ver las imágenes de origen">
            <a:extLst>
              <a:ext uri="{FF2B5EF4-FFF2-40B4-BE49-F238E27FC236}">
                <a16:creationId xmlns:a16="http://schemas.microsoft.com/office/drawing/2014/main" id="{5F5C1EE3-421C-E991-A2AD-8BBF7BD784C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707" y="751840"/>
            <a:ext cx="4828589" cy="2512457"/>
          </a:xfrm>
          <a:prstGeom prst="rect">
            <a:avLst/>
          </a:prstGeom>
          <a:noFill/>
        </p:spPr>
      </p:pic>
      <p:pic>
        <p:nvPicPr>
          <p:cNvPr id="4" name="Imagen 3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228E8ADC-C6FD-7296-2B26-92F6596337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495" y="3276424"/>
            <a:ext cx="3232785" cy="28297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190567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7408</TotalTime>
  <Words>835</Words>
  <Application>Microsoft Office PowerPoint</Application>
  <PresentationFormat>Panorámica</PresentationFormat>
  <Paragraphs>66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Arial Narrow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Ing. Malka Linero</dc:creator>
  <cp:lastModifiedBy>Banco Hipotecario</cp:lastModifiedBy>
  <cp:revision>206</cp:revision>
  <dcterms:created xsi:type="dcterms:W3CDTF">2022-08-09T15:23:31Z</dcterms:created>
  <dcterms:modified xsi:type="dcterms:W3CDTF">2024-10-21T08:03:42Z</dcterms:modified>
</cp:coreProperties>
</file>