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66" r:id="rId1"/>
  </p:sldMasterIdLst>
  <p:notesMasterIdLst>
    <p:notesMasterId r:id="rId6"/>
  </p:notesMasterIdLst>
  <p:sldIdLst>
    <p:sldId id="256" r:id="rId2"/>
    <p:sldId id="257" r:id="rId3"/>
    <p:sldId id="260" r:id="rId4"/>
    <p:sldId id="261" r:id="rId5"/>
  </p:sldIdLst>
  <p:sldSz cx="7620000" cy="19050000"/>
  <p:notesSz cx="7620000" cy="19050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336699"/>
    <a:srgbClr val="006699"/>
    <a:srgbClr val="003399"/>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Estilo claro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Estilo claro 1 - Acento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Estilo claro 2 - Acento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265" autoAdjust="0"/>
    <p:restoredTop sz="94171" autoAdjust="0"/>
  </p:normalViewPr>
  <p:slideViewPr>
    <p:cSldViewPr>
      <p:cViewPr>
        <p:scale>
          <a:sx n="110" d="100"/>
          <a:sy n="110" d="100"/>
        </p:scale>
        <p:origin x="798" y="-5070"/>
      </p:cViewPr>
      <p:guideLst>
        <p:guide orient="horz" pos="2880"/>
        <p:guide pos="216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302000" cy="955675"/>
          </a:xfrm>
          <a:prstGeom prst="rect">
            <a:avLst/>
          </a:prstGeom>
        </p:spPr>
        <p:txBody>
          <a:bodyPr vert="horz" lIns="91440" tIns="45720" rIns="91440" bIns="45720" rtlCol="0"/>
          <a:lstStyle>
            <a:lvl1pPr algn="l">
              <a:defRPr sz="1200"/>
            </a:lvl1pPr>
          </a:lstStyle>
          <a:p>
            <a:endParaRPr lang="es-CO"/>
          </a:p>
        </p:txBody>
      </p:sp>
      <p:sp>
        <p:nvSpPr>
          <p:cNvPr id="3" name="Marcador de fecha 2"/>
          <p:cNvSpPr>
            <a:spLocks noGrp="1"/>
          </p:cNvSpPr>
          <p:nvPr>
            <p:ph type="dt" idx="1"/>
          </p:nvPr>
        </p:nvSpPr>
        <p:spPr>
          <a:xfrm>
            <a:off x="4316413" y="0"/>
            <a:ext cx="3302000" cy="955675"/>
          </a:xfrm>
          <a:prstGeom prst="rect">
            <a:avLst/>
          </a:prstGeom>
        </p:spPr>
        <p:txBody>
          <a:bodyPr vert="horz" lIns="91440" tIns="45720" rIns="91440" bIns="45720" rtlCol="0"/>
          <a:lstStyle>
            <a:lvl1pPr algn="r">
              <a:defRPr sz="1200"/>
            </a:lvl1pPr>
          </a:lstStyle>
          <a:p>
            <a:fld id="{2C07606B-7BE1-4AA5-B468-BBC612834A6F}" type="datetimeFigureOut">
              <a:rPr lang="es-CO" smtClean="0"/>
              <a:t>14/10/2024</a:t>
            </a:fld>
            <a:endParaRPr lang="es-CO"/>
          </a:p>
        </p:txBody>
      </p:sp>
      <p:sp>
        <p:nvSpPr>
          <p:cNvPr id="4" name="Marcador de imagen de diapositiva 3"/>
          <p:cNvSpPr>
            <a:spLocks noGrp="1" noRot="1" noChangeAspect="1"/>
          </p:cNvSpPr>
          <p:nvPr>
            <p:ph type="sldImg" idx="2"/>
          </p:nvPr>
        </p:nvSpPr>
        <p:spPr>
          <a:xfrm>
            <a:off x="2524125" y="2381250"/>
            <a:ext cx="2571750" cy="6429375"/>
          </a:xfrm>
          <a:prstGeom prst="rect">
            <a:avLst/>
          </a:prstGeom>
          <a:noFill/>
          <a:ln w="12700">
            <a:solidFill>
              <a:prstClr val="black"/>
            </a:solidFill>
          </a:ln>
        </p:spPr>
        <p:txBody>
          <a:bodyPr vert="horz" lIns="91440" tIns="45720" rIns="91440" bIns="45720" rtlCol="0" anchor="ctr"/>
          <a:lstStyle/>
          <a:p>
            <a:endParaRPr lang="es-CO"/>
          </a:p>
        </p:txBody>
      </p:sp>
      <p:sp>
        <p:nvSpPr>
          <p:cNvPr id="5" name="Marcador de notas 4"/>
          <p:cNvSpPr>
            <a:spLocks noGrp="1"/>
          </p:cNvSpPr>
          <p:nvPr>
            <p:ph type="body" sz="quarter" idx="3"/>
          </p:nvPr>
        </p:nvSpPr>
        <p:spPr>
          <a:xfrm>
            <a:off x="762000" y="9167813"/>
            <a:ext cx="6096000" cy="7500937"/>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Marcador de pie de página 5"/>
          <p:cNvSpPr>
            <a:spLocks noGrp="1"/>
          </p:cNvSpPr>
          <p:nvPr>
            <p:ph type="ftr" sz="quarter" idx="4"/>
          </p:nvPr>
        </p:nvSpPr>
        <p:spPr>
          <a:xfrm>
            <a:off x="0" y="18094325"/>
            <a:ext cx="3302000" cy="955675"/>
          </a:xfrm>
          <a:prstGeom prst="rect">
            <a:avLst/>
          </a:prstGeom>
        </p:spPr>
        <p:txBody>
          <a:bodyPr vert="horz" lIns="91440" tIns="45720" rIns="91440" bIns="45720" rtlCol="0" anchor="b"/>
          <a:lstStyle>
            <a:lvl1pPr algn="l">
              <a:defRPr sz="1200"/>
            </a:lvl1pPr>
          </a:lstStyle>
          <a:p>
            <a:endParaRPr lang="es-CO"/>
          </a:p>
        </p:txBody>
      </p:sp>
      <p:sp>
        <p:nvSpPr>
          <p:cNvPr id="7" name="Marcador de número de diapositiva 6"/>
          <p:cNvSpPr>
            <a:spLocks noGrp="1"/>
          </p:cNvSpPr>
          <p:nvPr>
            <p:ph type="sldNum" sz="quarter" idx="5"/>
          </p:nvPr>
        </p:nvSpPr>
        <p:spPr>
          <a:xfrm>
            <a:off x="4316413" y="18094325"/>
            <a:ext cx="3302000" cy="955675"/>
          </a:xfrm>
          <a:prstGeom prst="rect">
            <a:avLst/>
          </a:prstGeom>
        </p:spPr>
        <p:txBody>
          <a:bodyPr vert="horz" lIns="91440" tIns="45720" rIns="91440" bIns="45720" rtlCol="0" anchor="b"/>
          <a:lstStyle>
            <a:lvl1pPr algn="r">
              <a:defRPr sz="1200"/>
            </a:lvl1pPr>
          </a:lstStyle>
          <a:p>
            <a:fld id="{6B1A4E75-65CA-4E1D-AAAD-152F52E44201}" type="slidenum">
              <a:rPr lang="es-CO" smtClean="0"/>
              <a:t>‹Nº›</a:t>
            </a:fld>
            <a:endParaRPr lang="es-CO"/>
          </a:p>
        </p:txBody>
      </p:sp>
    </p:spTree>
    <p:extLst>
      <p:ext uri="{BB962C8B-B14F-4D97-AF65-F5344CB8AC3E}">
        <p14:creationId xmlns:p14="http://schemas.microsoft.com/office/powerpoint/2010/main" val="11485296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6B1A4E75-65CA-4E1D-AAAD-152F52E44201}" type="slidenum">
              <a:rPr lang="es-CO" smtClean="0"/>
              <a:t>1</a:t>
            </a:fld>
            <a:endParaRPr lang="es-CO"/>
          </a:p>
        </p:txBody>
      </p:sp>
    </p:spTree>
    <p:extLst>
      <p:ext uri="{BB962C8B-B14F-4D97-AF65-F5344CB8AC3E}">
        <p14:creationId xmlns:p14="http://schemas.microsoft.com/office/powerpoint/2010/main" val="41527365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952500" y="3117675"/>
            <a:ext cx="5715000" cy="6632222"/>
          </a:xfrm>
        </p:spPr>
        <p:txBody>
          <a:bodyPr anchor="b"/>
          <a:lstStyle>
            <a:lvl1pPr algn="ctr">
              <a:defRPr sz="3750"/>
            </a:lvl1pPr>
          </a:lstStyle>
          <a:p>
            <a:r>
              <a:rPr lang="es-ES" smtClean="0"/>
              <a:t>Haga clic para modificar el estilo de título del patrón</a:t>
            </a:r>
            <a:endParaRPr lang="es-CO"/>
          </a:p>
        </p:txBody>
      </p:sp>
      <p:sp>
        <p:nvSpPr>
          <p:cNvPr id="3" name="Subtítulo 2"/>
          <p:cNvSpPr>
            <a:spLocks noGrp="1"/>
          </p:cNvSpPr>
          <p:nvPr>
            <p:ph type="subTitle" idx="1"/>
          </p:nvPr>
        </p:nvSpPr>
        <p:spPr>
          <a:xfrm>
            <a:off x="952500" y="10005661"/>
            <a:ext cx="5715000" cy="4599339"/>
          </a:xfrm>
        </p:spPr>
        <p:txBody>
          <a:bodyPr/>
          <a:lstStyle>
            <a:lvl1pPr marL="0" indent="0" algn="ctr">
              <a:buNone/>
              <a:defRPr sz="1500"/>
            </a:lvl1pPr>
            <a:lvl2pPr marL="285750" indent="0" algn="ctr">
              <a:buNone/>
              <a:defRPr sz="1250"/>
            </a:lvl2pPr>
            <a:lvl3pPr marL="571500" indent="0" algn="ctr">
              <a:buNone/>
              <a:defRPr sz="1125"/>
            </a:lvl3pPr>
            <a:lvl4pPr marL="857250" indent="0" algn="ctr">
              <a:buNone/>
              <a:defRPr sz="1000"/>
            </a:lvl4pPr>
            <a:lvl5pPr marL="1143000" indent="0" algn="ctr">
              <a:buNone/>
              <a:defRPr sz="1000"/>
            </a:lvl5pPr>
            <a:lvl6pPr marL="1428750" indent="0" algn="ctr">
              <a:buNone/>
              <a:defRPr sz="1000"/>
            </a:lvl6pPr>
            <a:lvl7pPr marL="1714500" indent="0" algn="ctr">
              <a:buNone/>
              <a:defRPr sz="1000"/>
            </a:lvl7pPr>
            <a:lvl8pPr marL="2000250" indent="0" algn="ctr">
              <a:buNone/>
              <a:defRPr sz="1000"/>
            </a:lvl8pPr>
            <a:lvl9pPr marL="2286000" indent="0" algn="ctr">
              <a:buNone/>
              <a:defRPr sz="1000"/>
            </a:lvl9pPr>
          </a:lstStyle>
          <a:p>
            <a:r>
              <a:rPr lang="es-ES" smtClean="0"/>
              <a:t>Haga clic para modificar el estilo de subtítulo del patrón</a:t>
            </a:r>
            <a:endParaRPr lang="es-CO"/>
          </a:p>
        </p:txBody>
      </p:sp>
      <p:sp>
        <p:nvSpPr>
          <p:cNvPr id="4" name="Marcador de fecha 3"/>
          <p:cNvSpPr>
            <a:spLocks noGrp="1"/>
          </p:cNvSpPr>
          <p:nvPr>
            <p:ph type="dt" sz="half" idx="10"/>
          </p:nvPr>
        </p:nvSpPr>
        <p:spPr/>
        <p:txBody>
          <a:bodyPr/>
          <a:lstStyle/>
          <a:p>
            <a:fld id="{1D8BD707-D9CF-40AE-B4C6-C98DA3205C09}" type="datetimeFigureOut">
              <a:rPr lang="en-US" smtClean="0"/>
              <a:t>10/14/2024</a:t>
            </a:fld>
            <a:endParaRPr lang="en-US"/>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B6F15528-21DE-4FAA-801E-634DDDAF4B2B}" type="slidenum">
              <a:rPr lang="es-CO" smtClean="0"/>
              <a:t>‹Nº›</a:t>
            </a:fld>
            <a:endParaRPr lang="es-CO"/>
          </a:p>
        </p:txBody>
      </p:sp>
    </p:spTree>
    <p:extLst>
      <p:ext uri="{BB962C8B-B14F-4D97-AF65-F5344CB8AC3E}">
        <p14:creationId xmlns:p14="http://schemas.microsoft.com/office/powerpoint/2010/main" val="2325589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1D8BD707-D9CF-40AE-B4C6-C98DA3205C09}" type="datetimeFigureOut">
              <a:rPr lang="en-US" smtClean="0"/>
              <a:t>10/14/2024</a:t>
            </a:fld>
            <a:endParaRPr lang="en-US"/>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B6F15528-21DE-4FAA-801E-634DDDAF4B2B}" type="slidenum">
              <a:rPr lang="es-CO" smtClean="0"/>
              <a:t>‹Nº›</a:t>
            </a:fld>
            <a:endParaRPr lang="es-CO"/>
          </a:p>
        </p:txBody>
      </p:sp>
    </p:spTree>
    <p:extLst>
      <p:ext uri="{BB962C8B-B14F-4D97-AF65-F5344CB8AC3E}">
        <p14:creationId xmlns:p14="http://schemas.microsoft.com/office/powerpoint/2010/main" val="2324124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5453062" y="1014236"/>
            <a:ext cx="1643063" cy="16143994"/>
          </a:xfrm>
        </p:spPr>
        <p:txBody>
          <a:bodyPr vert="eaVert"/>
          <a:lstStyle/>
          <a:p>
            <a:r>
              <a:rPr lang="es-ES" smtClean="0"/>
              <a:t>Haga clic para modificar el estilo de título del patrón</a:t>
            </a:r>
            <a:endParaRPr lang="es-CO"/>
          </a:p>
        </p:txBody>
      </p:sp>
      <p:sp>
        <p:nvSpPr>
          <p:cNvPr id="3" name="Marcador de texto vertical 2"/>
          <p:cNvSpPr>
            <a:spLocks noGrp="1"/>
          </p:cNvSpPr>
          <p:nvPr>
            <p:ph type="body" orient="vert" idx="1"/>
          </p:nvPr>
        </p:nvSpPr>
        <p:spPr>
          <a:xfrm>
            <a:off x="523875" y="1014236"/>
            <a:ext cx="4833938" cy="16143994"/>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1D8BD707-D9CF-40AE-B4C6-C98DA3205C09}" type="datetimeFigureOut">
              <a:rPr lang="en-US" smtClean="0"/>
              <a:t>10/14/2024</a:t>
            </a:fld>
            <a:endParaRPr lang="en-US"/>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B6F15528-21DE-4FAA-801E-634DDDAF4B2B}" type="slidenum">
              <a:rPr lang="es-CO" smtClean="0"/>
              <a:t>‹Nº›</a:t>
            </a:fld>
            <a:endParaRPr lang="es-CO"/>
          </a:p>
        </p:txBody>
      </p:sp>
    </p:spTree>
    <p:extLst>
      <p:ext uri="{BB962C8B-B14F-4D97-AF65-F5344CB8AC3E}">
        <p14:creationId xmlns:p14="http://schemas.microsoft.com/office/powerpoint/2010/main" val="32345524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10/14/2024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extLst>
      <p:ext uri="{BB962C8B-B14F-4D97-AF65-F5344CB8AC3E}">
        <p14:creationId xmlns:p14="http://schemas.microsoft.com/office/powerpoint/2010/main" val="5732137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10/14/2024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extLst>
      <p:ext uri="{BB962C8B-B14F-4D97-AF65-F5344CB8AC3E}">
        <p14:creationId xmlns:p14="http://schemas.microsoft.com/office/powerpoint/2010/main" val="21632376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1D8BD707-D9CF-40AE-B4C6-C98DA3205C09}" type="datetimeFigureOut">
              <a:rPr lang="en-US" smtClean="0"/>
              <a:t>10/14/2024</a:t>
            </a:fld>
            <a:endParaRPr lang="en-US"/>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B6F15528-21DE-4FAA-801E-634DDDAF4B2B}" type="slidenum">
              <a:rPr lang="es-CO" smtClean="0"/>
              <a:t>‹Nº›</a:t>
            </a:fld>
            <a:endParaRPr lang="es-CO"/>
          </a:p>
        </p:txBody>
      </p:sp>
    </p:spTree>
    <p:extLst>
      <p:ext uri="{BB962C8B-B14F-4D97-AF65-F5344CB8AC3E}">
        <p14:creationId xmlns:p14="http://schemas.microsoft.com/office/powerpoint/2010/main" val="14351885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519906" y="4749274"/>
            <a:ext cx="6572250" cy="7924269"/>
          </a:xfrm>
        </p:spPr>
        <p:txBody>
          <a:bodyPr anchor="b"/>
          <a:lstStyle>
            <a:lvl1pPr>
              <a:defRPr sz="3750"/>
            </a:lvl1p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519906" y="12748510"/>
            <a:ext cx="6572250" cy="4167186"/>
          </a:xfrm>
        </p:spPr>
        <p:txBody>
          <a:bodyPr/>
          <a:lstStyle>
            <a:lvl1pPr marL="0" indent="0">
              <a:buNone/>
              <a:defRPr sz="1500">
                <a:solidFill>
                  <a:schemeClr val="tx1">
                    <a:tint val="75000"/>
                  </a:schemeClr>
                </a:solidFill>
              </a:defRPr>
            </a:lvl1pPr>
            <a:lvl2pPr marL="285750" indent="0">
              <a:buNone/>
              <a:defRPr sz="1250">
                <a:solidFill>
                  <a:schemeClr val="tx1">
                    <a:tint val="75000"/>
                  </a:schemeClr>
                </a:solidFill>
              </a:defRPr>
            </a:lvl2pPr>
            <a:lvl3pPr marL="571500" indent="0">
              <a:buNone/>
              <a:defRPr sz="1125">
                <a:solidFill>
                  <a:schemeClr val="tx1">
                    <a:tint val="75000"/>
                  </a:schemeClr>
                </a:solidFill>
              </a:defRPr>
            </a:lvl3pPr>
            <a:lvl4pPr marL="857250" indent="0">
              <a:buNone/>
              <a:defRPr sz="1000">
                <a:solidFill>
                  <a:schemeClr val="tx1">
                    <a:tint val="75000"/>
                  </a:schemeClr>
                </a:solidFill>
              </a:defRPr>
            </a:lvl4pPr>
            <a:lvl5pPr marL="1143000" indent="0">
              <a:buNone/>
              <a:defRPr sz="1000">
                <a:solidFill>
                  <a:schemeClr val="tx1">
                    <a:tint val="75000"/>
                  </a:schemeClr>
                </a:solidFill>
              </a:defRPr>
            </a:lvl5pPr>
            <a:lvl6pPr marL="1428750" indent="0">
              <a:buNone/>
              <a:defRPr sz="1000">
                <a:solidFill>
                  <a:schemeClr val="tx1">
                    <a:tint val="75000"/>
                  </a:schemeClr>
                </a:solidFill>
              </a:defRPr>
            </a:lvl6pPr>
            <a:lvl7pPr marL="1714500" indent="0">
              <a:buNone/>
              <a:defRPr sz="1000">
                <a:solidFill>
                  <a:schemeClr val="tx1">
                    <a:tint val="75000"/>
                  </a:schemeClr>
                </a:solidFill>
              </a:defRPr>
            </a:lvl7pPr>
            <a:lvl8pPr marL="2000250" indent="0">
              <a:buNone/>
              <a:defRPr sz="1000">
                <a:solidFill>
                  <a:schemeClr val="tx1">
                    <a:tint val="75000"/>
                  </a:schemeClr>
                </a:solidFill>
              </a:defRPr>
            </a:lvl8pPr>
            <a:lvl9pPr marL="2286000" indent="0">
              <a:buNone/>
              <a:defRPr sz="10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1D8BD707-D9CF-40AE-B4C6-C98DA3205C09}" type="datetimeFigureOut">
              <a:rPr lang="en-US" smtClean="0"/>
              <a:t>10/14/2024</a:t>
            </a:fld>
            <a:endParaRPr lang="en-US"/>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B6F15528-21DE-4FAA-801E-634DDDAF4B2B}" type="slidenum">
              <a:rPr lang="es-CO" smtClean="0"/>
              <a:t>‹Nº›</a:t>
            </a:fld>
            <a:endParaRPr lang="es-CO"/>
          </a:p>
        </p:txBody>
      </p:sp>
    </p:spTree>
    <p:extLst>
      <p:ext uri="{BB962C8B-B14F-4D97-AF65-F5344CB8AC3E}">
        <p14:creationId xmlns:p14="http://schemas.microsoft.com/office/powerpoint/2010/main" val="23433903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contenido 2"/>
          <p:cNvSpPr>
            <a:spLocks noGrp="1"/>
          </p:cNvSpPr>
          <p:nvPr>
            <p:ph sz="half" idx="1"/>
          </p:nvPr>
        </p:nvSpPr>
        <p:spPr>
          <a:xfrm>
            <a:off x="523875" y="5071181"/>
            <a:ext cx="3238500" cy="1208705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contenido 3"/>
          <p:cNvSpPr>
            <a:spLocks noGrp="1"/>
          </p:cNvSpPr>
          <p:nvPr>
            <p:ph sz="half" idx="2"/>
          </p:nvPr>
        </p:nvSpPr>
        <p:spPr>
          <a:xfrm>
            <a:off x="3857625" y="5071181"/>
            <a:ext cx="3238500" cy="1208705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Marcador de fecha 4"/>
          <p:cNvSpPr>
            <a:spLocks noGrp="1"/>
          </p:cNvSpPr>
          <p:nvPr>
            <p:ph type="dt" sz="half" idx="10"/>
          </p:nvPr>
        </p:nvSpPr>
        <p:spPr/>
        <p:txBody>
          <a:bodyPr/>
          <a:lstStyle/>
          <a:p>
            <a:fld id="{1D8BD707-D9CF-40AE-B4C6-C98DA3205C09}" type="datetimeFigureOut">
              <a:rPr lang="en-US" smtClean="0"/>
              <a:t>10/14/2024</a:t>
            </a:fld>
            <a:endParaRPr lang="en-US"/>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B6F15528-21DE-4FAA-801E-634DDDAF4B2B}" type="slidenum">
              <a:rPr lang="es-CO" smtClean="0"/>
              <a:t>‹Nº›</a:t>
            </a:fld>
            <a:endParaRPr lang="es-CO"/>
          </a:p>
        </p:txBody>
      </p:sp>
    </p:spTree>
    <p:extLst>
      <p:ext uri="{BB962C8B-B14F-4D97-AF65-F5344CB8AC3E}">
        <p14:creationId xmlns:p14="http://schemas.microsoft.com/office/powerpoint/2010/main" val="34828566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524867" y="1014238"/>
            <a:ext cx="6572250" cy="3682119"/>
          </a:xfrm>
        </p:spPr>
        <p:txBody>
          <a:body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524868" y="4669897"/>
            <a:ext cx="3223617" cy="2288644"/>
          </a:xfrm>
        </p:spPr>
        <p:txBody>
          <a:bodyPr anchor="b"/>
          <a:lstStyle>
            <a:lvl1pPr marL="0" indent="0">
              <a:buNone/>
              <a:defRPr sz="1500" b="1"/>
            </a:lvl1pPr>
            <a:lvl2pPr marL="285750" indent="0">
              <a:buNone/>
              <a:defRPr sz="1250" b="1"/>
            </a:lvl2pPr>
            <a:lvl3pPr marL="571500" indent="0">
              <a:buNone/>
              <a:defRPr sz="1125" b="1"/>
            </a:lvl3pPr>
            <a:lvl4pPr marL="857250" indent="0">
              <a:buNone/>
              <a:defRPr sz="1000" b="1"/>
            </a:lvl4pPr>
            <a:lvl5pPr marL="1143000" indent="0">
              <a:buNone/>
              <a:defRPr sz="1000" b="1"/>
            </a:lvl5pPr>
            <a:lvl6pPr marL="1428750" indent="0">
              <a:buNone/>
              <a:defRPr sz="1000" b="1"/>
            </a:lvl6pPr>
            <a:lvl7pPr marL="1714500" indent="0">
              <a:buNone/>
              <a:defRPr sz="1000" b="1"/>
            </a:lvl7pPr>
            <a:lvl8pPr marL="2000250" indent="0">
              <a:buNone/>
              <a:defRPr sz="1000" b="1"/>
            </a:lvl8pPr>
            <a:lvl9pPr marL="2286000" indent="0">
              <a:buNone/>
              <a:defRPr sz="10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524868" y="6958542"/>
            <a:ext cx="3223617" cy="10234967"/>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Marcador de texto 4"/>
          <p:cNvSpPr>
            <a:spLocks noGrp="1"/>
          </p:cNvSpPr>
          <p:nvPr>
            <p:ph type="body" sz="quarter" idx="3"/>
          </p:nvPr>
        </p:nvSpPr>
        <p:spPr>
          <a:xfrm>
            <a:off x="3857625" y="4669897"/>
            <a:ext cx="3239493" cy="2288644"/>
          </a:xfrm>
        </p:spPr>
        <p:txBody>
          <a:bodyPr anchor="b"/>
          <a:lstStyle>
            <a:lvl1pPr marL="0" indent="0">
              <a:buNone/>
              <a:defRPr sz="1500" b="1"/>
            </a:lvl1pPr>
            <a:lvl2pPr marL="285750" indent="0">
              <a:buNone/>
              <a:defRPr sz="1250" b="1"/>
            </a:lvl2pPr>
            <a:lvl3pPr marL="571500" indent="0">
              <a:buNone/>
              <a:defRPr sz="1125" b="1"/>
            </a:lvl3pPr>
            <a:lvl4pPr marL="857250" indent="0">
              <a:buNone/>
              <a:defRPr sz="1000" b="1"/>
            </a:lvl4pPr>
            <a:lvl5pPr marL="1143000" indent="0">
              <a:buNone/>
              <a:defRPr sz="1000" b="1"/>
            </a:lvl5pPr>
            <a:lvl6pPr marL="1428750" indent="0">
              <a:buNone/>
              <a:defRPr sz="1000" b="1"/>
            </a:lvl6pPr>
            <a:lvl7pPr marL="1714500" indent="0">
              <a:buNone/>
              <a:defRPr sz="1000" b="1"/>
            </a:lvl7pPr>
            <a:lvl8pPr marL="2000250" indent="0">
              <a:buNone/>
              <a:defRPr sz="1000" b="1"/>
            </a:lvl8pPr>
            <a:lvl9pPr marL="2286000" indent="0">
              <a:buNone/>
              <a:defRPr sz="10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3857625" y="6958542"/>
            <a:ext cx="3239493" cy="10234967"/>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Marcador de fecha 6"/>
          <p:cNvSpPr>
            <a:spLocks noGrp="1"/>
          </p:cNvSpPr>
          <p:nvPr>
            <p:ph type="dt" sz="half" idx="10"/>
          </p:nvPr>
        </p:nvSpPr>
        <p:spPr/>
        <p:txBody>
          <a:bodyPr/>
          <a:lstStyle/>
          <a:p>
            <a:fld id="{1D8BD707-D9CF-40AE-B4C6-C98DA3205C09}" type="datetimeFigureOut">
              <a:rPr lang="en-US" smtClean="0"/>
              <a:t>10/14/2024</a:t>
            </a:fld>
            <a:endParaRPr lang="en-US"/>
          </a:p>
        </p:txBody>
      </p:sp>
      <p:sp>
        <p:nvSpPr>
          <p:cNvPr id="8" name="Marcador de pie de página 7"/>
          <p:cNvSpPr>
            <a:spLocks noGrp="1"/>
          </p:cNvSpPr>
          <p:nvPr>
            <p:ph type="ftr" sz="quarter" idx="11"/>
          </p:nvPr>
        </p:nvSpPr>
        <p:spPr/>
        <p:txBody>
          <a:bodyPr/>
          <a:lstStyle/>
          <a:p>
            <a:endParaRPr lang="es-CO"/>
          </a:p>
        </p:txBody>
      </p:sp>
      <p:sp>
        <p:nvSpPr>
          <p:cNvPr id="9" name="Marcador de número de diapositiva 8"/>
          <p:cNvSpPr>
            <a:spLocks noGrp="1"/>
          </p:cNvSpPr>
          <p:nvPr>
            <p:ph type="sldNum" sz="quarter" idx="12"/>
          </p:nvPr>
        </p:nvSpPr>
        <p:spPr/>
        <p:txBody>
          <a:bodyPr/>
          <a:lstStyle/>
          <a:p>
            <a:fld id="{B6F15528-21DE-4FAA-801E-634DDDAF4B2B}" type="slidenum">
              <a:rPr lang="es-CO" smtClean="0"/>
              <a:t>‹Nº›</a:t>
            </a:fld>
            <a:endParaRPr lang="es-CO"/>
          </a:p>
        </p:txBody>
      </p:sp>
    </p:spTree>
    <p:extLst>
      <p:ext uri="{BB962C8B-B14F-4D97-AF65-F5344CB8AC3E}">
        <p14:creationId xmlns:p14="http://schemas.microsoft.com/office/powerpoint/2010/main" val="34230739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fecha 2"/>
          <p:cNvSpPr>
            <a:spLocks noGrp="1"/>
          </p:cNvSpPr>
          <p:nvPr>
            <p:ph type="dt" sz="half" idx="10"/>
          </p:nvPr>
        </p:nvSpPr>
        <p:spPr/>
        <p:txBody>
          <a:bodyPr/>
          <a:lstStyle/>
          <a:p>
            <a:fld id="{1D8BD707-D9CF-40AE-B4C6-C98DA3205C09}" type="datetimeFigureOut">
              <a:rPr lang="en-US" smtClean="0"/>
              <a:t>10/14/2024</a:t>
            </a:fld>
            <a:endParaRPr lang="en-US"/>
          </a:p>
        </p:txBody>
      </p:sp>
      <p:sp>
        <p:nvSpPr>
          <p:cNvPr id="4" name="Marcador de pie de página 3"/>
          <p:cNvSpPr>
            <a:spLocks noGrp="1"/>
          </p:cNvSpPr>
          <p:nvPr>
            <p:ph type="ftr" sz="quarter" idx="11"/>
          </p:nvPr>
        </p:nvSpPr>
        <p:spPr/>
        <p:txBody>
          <a:bodyPr/>
          <a:lstStyle/>
          <a:p>
            <a:endParaRPr lang="es-CO"/>
          </a:p>
        </p:txBody>
      </p:sp>
      <p:sp>
        <p:nvSpPr>
          <p:cNvPr id="5" name="Marcador de número de diapositiva 4"/>
          <p:cNvSpPr>
            <a:spLocks noGrp="1"/>
          </p:cNvSpPr>
          <p:nvPr>
            <p:ph type="sldNum" sz="quarter" idx="12"/>
          </p:nvPr>
        </p:nvSpPr>
        <p:spPr/>
        <p:txBody>
          <a:bodyPr/>
          <a:lstStyle/>
          <a:p>
            <a:fld id="{B6F15528-21DE-4FAA-801E-634DDDAF4B2B}" type="slidenum">
              <a:rPr lang="es-CO" smtClean="0"/>
              <a:t>‹Nº›</a:t>
            </a:fld>
            <a:endParaRPr lang="es-CO"/>
          </a:p>
        </p:txBody>
      </p:sp>
    </p:spTree>
    <p:extLst>
      <p:ext uri="{BB962C8B-B14F-4D97-AF65-F5344CB8AC3E}">
        <p14:creationId xmlns:p14="http://schemas.microsoft.com/office/powerpoint/2010/main" val="636910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1D8BD707-D9CF-40AE-B4C6-C98DA3205C09}" type="datetimeFigureOut">
              <a:rPr lang="en-US" smtClean="0"/>
              <a:t>10/14/2024</a:t>
            </a:fld>
            <a:endParaRPr lang="en-US"/>
          </a:p>
        </p:txBody>
      </p:sp>
      <p:sp>
        <p:nvSpPr>
          <p:cNvPr id="3" name="Marcador de pie de página 2"/>
          <p:cNvSpPr>
            <a:spLocks noGrp="1"/>
          </p:cNvSpPr>
          <p:nvPr>
            <p:ph type="ftr" sz="quarter" idx="11"/>
          </p:nvPr>
        </p:nvSpPr>
        <p:spPr/>
        <p:txBody>
          <a:bodyPr/>
          <a:lstStyle/>
          <a:p>
            <a:endParaRPr lang="es-CO"/>
          </a:p>
        </p:txBody>
      </p:sp>
      <p:sp>
        <p:nvSpPr>
          <p:cNvPr id="4" name="Marcador de número de diapositiva 3"/>
          <p:cNvSpPr>
            <a:spLocks noGrp="1"/>
          </p:cNvSpPr>
          <p:nvPr>
            <p:ph type="sldNum" sz="quarter" idx="12"/>
          </p:nvPr>
        </p:nvSpPr>
        <p:spPr/>
        <p:txBody>
          <a:bodyPr/>
          <a:lstStyle/>
          <a:p>
            <a:fld id="{B6F15528-21DE-4FAA-801E-634DDDAF4B2B}" type="slidenum">
              <a:rPr lang="es-CO" smtClean="0"/>
              <a:t>‹Nº›</a:t>
            </a:fld>
            <a:endParaRPr lang="es-CO"/>
          </a:p>
        </p:txBody>
      </p:sp>
    </p:spTree>
    <p:extLst>
      <p:ext uri="{BB962C8B-B14F-4D97-AF65-F5344CB8AC3E}">
        <p14:creationId xmlns:p14="http://schemas.microsoft.com/office/powerpoint/2010/main" val="1970102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524868" y="1270000"/>
            <a:ext cx="2457648" cy="4445000"/>
          </a:xfrm>
        </p:spPr>
        <p:txBody>
          <a:bodyPr anchor="b"/>
          <a:lstStyle>
            <a:lvl1pPr>
              <a:defRPr sz="2000"/>
            </a:lvl1pPr>
          </a:lstStyle>
          <a:p>
            <a:r>
              <a:rPr lang="es-ES" smtClean="0"/>
              <a:t>Haga clic para modificar el estilo de título del patrón</a:t>
            </a:r>
            <a:endParaRPr lang="es-CO"/>
          </a:p>
        </p:txBody>
      </p:sp>
      <p:sp>
        <p:nvSpPr>
          <p:cNvPr id="3" name="Marcador de contenido 2"/>
          <p:cNvSpPr>
            <a:spLocks noGrp="1"/>
          </p:cNvSpPr>
          <p:nvPr>
            <p:ph idx="1"/>
          </p:nvPr>
        </p:nvSpPr>
        <p:spPr>
          <a:xfrm>
            <a:off x="3239493" y="2742849"/>
            <a:ext cx="3857625" cy="13537847"/>
          </a:xfrm>
        </p:spPr>
        <p:txBody>
          <a:bodyPr/>
          <a:lstStyle>
            <a:lvl1pPr>
              <a:defRPr sz="2000"/>
            </a:lvl1pPr>
            <a:lvl2pPr>
              <a:defRPr sz="1750"/>
            </a:lvl2pPr>
            <a:lvl3pPr>
              <a:defRPr sz="1500"/>
            </a:lvl3pPr>
            <a:lvl4pPr>
              <a:defRPr sz="1250"/>
            </a:lvl4pPr>
            <a:lvl5pPr>
              <a:defRPr sz="1250"/>
            </a:lvl5pPr>
            <a:lvl6pPr>
              <a:defRPr sz="1250"/>
            </a:lvl6pPr>
            <a:lvl7pPr>
              <a:defRPr sz="1250"/>
            </a:lvl7pPr>
            <a:lvl8pPr>
              <a:defRPr sz="1250"/>
            </a:lvl8pPr>
            <a:lvl9pPr>
              <a:defRPr sz="125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texto 3"/>
          <p:cNvSpPr>
            <a:spLocks noGrp="1"/>
          </p:cNvSpPr>
          <p:nvPr>
            <p:ph type="body" sz="half" idx="2"/>
          </p:nvPr>
        </p:nvSpPr>
        <p:spPr>
          <a:xfrm>
            <a:off x="524868" y="5715000"/>
            <a:ext cx="2457648" cy="10587744"/>
          </a:xfrm>
        </p:spPr>
        <p:txBody>
          <a:bodyPr/>
          <a:lstStyle>
            <a:lvl1pPr marL="0" indent="0">
              <a:buNone/>
              <a:defRPr sz="1000"/>
            </a:lvl1pPr>
            <a:lvl2pPr marL="285750" indent="0">
              <a:buNone/>
              <a:defRPr sz="875"/>
            </a:lvl2pPr>
            <a:lvl3pPr marL="571500" indent="0">
              <a:buNone/>
              <a:defRPr sz="750"/>
            </a:lvl3pPr>
            <a:lvl4pPr marL="857250" indent="0">
              <a:buNone/>
              <a:defRPr sz="625"/>
            </a:lvl4pPr>
            <a:lvl5pPr marL="1143000" indent="0">
              <a:buNone/>
              <a:defRPr sz="625"/>
            </a:lvl5pPr>
            <a:lvl6pPr marL="1428750" indent="0">
              <a:buNone/>
              <a:defRPr sz="625"/>
            </a:lvl6pPr>
            <a:lvl7pPr marL="1714500" indent="0">
              <a:buNone/>
              <a:defRPr sz="625"/>
            </a:lvl7pPr>
            <a:lvl8pPr marL="2000250" indent="0">
              <a:buNone/>
              <a:defRPr sz="625"/>
            </a:lvl8pPr>
            <a:lvl9pPr marL="2286000" indent="0">
              <a:buNone/>
              <a:defRPr sz="625"/>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1D8BD707-D9CF-40AE-B4C6-C98DA3205C09}" type="datetimeFigureOut">
              <a:rPr lang="en-US" smtClean="0"/>
              <a:t>10/14/2024</a:t>
            </a:fld>
            <a:endParaRPr lang="en-US"/>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B6F15528-21DE-4FAA-801E-634DDDAF4B2B}" type="slidenum">
              <a:rPr lang="es-CO" smtClean="0"/>
              <a:t>‹Nº›</a:t>
            </a:fld>
            <a:endParaRPr lang="es-CO"/>
          </a:p>
        </p:txBody>
      </p:sp>
    </p:spTree>
    <p:extLst>
      <p:ext uri="{BB962C8B-B14F-4D97-AF65-F5344CB8AC3E}">
        <p14:creationId xmlns:p14="http://schemas.microsoft.com/office/powerpoint/2010/main" val="105995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524868" y="1270000"/>
            <a:ext cx="2457648" cy="4445000"/>
          </a:xfrm>
        </p:spPr>
        <p:txBody>
          <a:bodyPr anchor="b"/>
          <a:lstStyle>
            <a:lvl1pPr>
              <a:defRPr sz="2000"/>
            </a:lvl1pPr>
          </a:lstStyle>
          <a:p>
            <a:r>
              <a:rPr lang="es-ES" smtClean="0"/>
              <a:t>Haga clic para modificar el estilo de título del patrón</a:t>
            </a:r>
            <a:endParaRPr lang="es-CO"/>
          </a:p>
        </p:txBody>
      </p:sp>
      <p:sp>
        <p:nvSpPr>
          <p:cNvPr id="3" name="Marcador de posición de imagen 2"/>
          <p:cNvSpPr>
            <a:spLocks noGrp="1"/>
          </p:cNvSpPr>
          <p:nvPr>
            <p:ph type="pic" idx="1"/>
          </p:nvPr>
        </p:nvSpPr>
        <p:spPr>
          <a:xfrm>
            <a:off x="3239493" y="2742849"/>
            <a:ext cx="3857625" cy="13537847"/>
          </a:xfrm>
        </p:spPr>
        <p:txBody>
          <a:bodyPr/>
          <a:lstStyle>
            <a:lvl1pPr marL="0" indent="0">
              <a:buNone/>
              <a:defRPr sz="2000"/>
            </a:lvl1pPr>
            <a:lvl2pPr marL="285750" indent="0">
              <a:buNone/>
              <a:defRPr sz="1750"/>
            </a:lvl2pPr>
            <a:lvl3pPr marL="571500" indent="0">
              <a:buNone/>
              <a:defRPr sz="1500"/>
            </a:lvl3pPr>
            <a:lvl4pPr marL="857250" indent="0">
              <a:buNone/>
              <a:defRPr sz="1250"/>
            </a:lvl4pPr>
            <a:lvl5pPr marL="1143000" indent="0">
              <a:buNone/>
              <a:defRPr sz="1250"/>
            </a:lvl5pPr>
            <a:lvl6pPr marL="1428750" indent="0">
              <a:buNone/>
              <a:defRPr sz="1250"/>
            </a:lvl6pPr>
            <a:lvl7pPr marL="1714500" indent="0">
              <a:buNone/>
              <a:defRPr sz="1250"/>
            </a:lvl7pPr>
            <a:lvl8pPr marL="2000250" indent="0">
              <a:buNone/>
              <a:defRPr sz="1250"/>
            </a:lvl8pPr>
            <a:lvl9pPr marL="2286000" indent="0">
              <a:buNone/>
              <a:defRPr sz="1250"/>
            </a:lvl9pPr>
          </a:lstStyle>
          <a:p>
            <a:endParaRPr lang="es-CO"/>
          </a:p>
        </p:txBody>
      </p:sp>
      <p:sp>
        <p:nvSpPr>
          <p:cNvPr id="4" name="Marcador de texto 3"/>
          <p:cNvSpPr>
            <a:spLocks noGrp="1"/>
          </p:cNvSpPr>
          <p:nvPr>
            <p:ph type="body" sz="half" idx="2"/>
          </p:nvPr>
        </p:nvSpPr>
        <p:spPr>
          <a:xfrm>
            <a:off x="524868" y="5715000"/>
            <a:ext cx="2457648" cy="10587744"/>
          </a:xfrm>
        </p:spPr>
        <p:txBody>
          <a:bodyPr/>
          <a:lstStyle>
            <a:lvl1pPr marL="0" indent="0">
              <a:buNone/>
              <a:defRPr sz="1000"/>
            </a:lvl1pPr>
            <a:lvl2pPr marL="285750" indent="0">
              <a:buNone/>
              <a:defRPr sz="875"/>
            </a:lvl2pPr>
            <a:lvl3pPr marL="571500" indent="0">
              <a:buNone/>
              <a:defRPr sz="750"/>
            </a:lvl3pPr>
            <a:lvl4pPr marL="857250" indent="0">
              <a:buNone/>
              <a:defRPr sz="625"/>
            </a:lvl4pPr>
            <a:lvl5pPr marL="1143000" indent="0">
              <a:buNone/>
              <a:defRPr sz="625"/>
            </a:lvl5pPr>
            <a:lvl6pPr marL="1428750" indent="0">
              <a:buNone/>
              <a:defRPr sz="625"/>
            </a:lvl6pPr>
            <a:lvl7pPr marL="1714500" indent="0">
              <a:buNone/>
              <a:defRPr sz="625"/>
            </a:lvl7pPr>
            <a:lvl8pPr marL="2000250" indent="0">
              <a:buNone/>
              <a:defRPr sz="625"/>
            </a:lvl8pPr>
            <a:lvl9pPr marL="2286000" indent="0">
              <a:buNone/>
              <a:defRPr sz="625"/>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1D8BD707-D9CF-40AE-B4C6-C98DA3205C09}" type="datetimeFigureOut">
              <a:rPr lang="en-US" smtClean="0"/>
              <a:t>10/14/2024</a:t>
            </a:fld>
            <a:endParaRPr lang="en-US"/>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B6F15528-21DE-4FAA-801E-634DDDAF4B2B}" type="slidenum">
              <a:rPr lang="es-CO" smtClean="0"/>
              <a:t>‹Nº›</a:t>
            </a:fld>
            <a:endParaRPr lang="es-CO"/>
          </a:p>
        </p:txBody>
      </p:sp>
    </p:spTree>
    <p:extLst>
      <p:ext uri="{BB962C8B-B14F-4D97-AF65-F5344CB8AC3E}">
        <p14:creationId xmlns:p14="http://schemas.microsoft.com/office/powerpoint/2010/main" val="19968840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523875" y="1014238"/>
            <a:ext cx="6572250" cy="3682119"/>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523875" y="5071181"/>
            <a:ext cx="6572250" cy="1208705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2"/>
          </p:nvPr>
        </p:nvSpPr>
        <p:spPr>
          <a:xfrm>
            <a:off x="523875" y="17656529"/>
            <a:ext cx="1714500" cy="1014236"/>
          </a:xfrm>
          <a:prstGeom prst="rect">
            <a:avLst/>
          </a:prstGeom>
        </p:spPr>
        <p:txBody>
          <a:bodyPr vert="horz" lIns="91440" tIns="45720" rIns="91440" bIns="45720" rtlCol="0" anchor="ctr"/>
          <a:lstStyle>
            <a:lvl1pPr algn="l">
              <a:defRPr sz="750">
                <a:solidFill>
                  <a:schemeClr val="tx1">
                    <a:tint val="75000"/>
                  </a:schemeClr>
                </a:solidFill>
              </a:defRPr>
            </a:lvl1pPr>
          </a:lstStyle>
          <a:p>
            <a:fld id="{1D8BD707-D9CF-40AE-B4C6-C98DA3205C09}" type="datetimeFigureOut">
              <a:rPr lang="en-US" smtClean="0"/>
              <a:t>10/14/2024</a:t>
            </a:fld>
            <a:endParaRPr lang="en-US"/>
          </a:p>
        </p:txBody>
      </p:sp>
      <p:sp>
        <p:nvSpPr>
          <p:cNvPr id="5" name="Marcador de pie de página 4"/>
          <p:cNvSpPr>
            <a:spLocks noGrp="1"/>
          </p:cNvSpPr>
          <p:nvPr>
            <p:ph type="ftr" sz="quarter" idx="3"/>
          </p:nvPr>
        </p:nvSpPr>
        <p:spPr>
          <a:xfrm>
            <a:off x="2524125" y="17656529"/>
            <a:ext cx="2571750" cy="1014236"/>
          </a:xfrm>
          <a:prstGeom prst="rect">
            <a:avLst/>
          </a:prstGeom>
        </p:spPr>
        <p:txBody>
          <a:bodyPr vert="horz" lIns="91440" tIns="45720" rIns="91440" bIns="45720" rtlCol="0" anchor="ctr"/>
          <a:lstStyle>
            <a:lvl1pPr algn="ctr">
              <a:defRPr sz="750">
                <a:solidFill>
                  <a:schemeClr val="tx1">
                    <a:tint val="75000"/>
                  </a:schemeClr>
                </a:solidFill>
              </a:defRPr>
            </a:lvl1pPr>
          </a:lstStyle>
          <a:p>
            <a:endParaRPr lang="es-CO"/>
          </a:p>
        </p:txBody>
      </p:sp>
      <p:sp>
        <p:nvSpPr>
          <p:cNvPr id="6" name="Marcador de número de diapositiva 5"/>
          <p:cNvSpPr>
            <a:spLocks noGrp="1"/>
          </p:cNvSpPr>
          <p:nvPr>
            <p:ph type="sldNum" sz="quarter" idx="4"/>
          </p:nvPr>
        </p:nvSpPr>
        <p:spPr>
          <a:xfrm>
            <a:off x="5381625" y="17656529"/>
            <a:ext cx="1714500" cy="1014236"/>
          </a:xfrm>
          <a:prstGeom prst="rect">
            <a:avLst/>
          </a:prstGeom>
        </p:spPr>
        <p:txBody>
          <a:bodyPr vert="horz" lIns="91440" tIns="45720" rIns="91440" bIns="45720" rtlCol="0" anchor="ctr"/>
          <a:lstStyle>
            <a:lvl1pPr algn="r">
              <a:defRPr sz="750">
                <a:solidFill>
                  <a:schemeClr val="tx1">
                    <a:tint val="75000"/>
                  </a:schemeClr>
                </a:solidFill>
              </a:defRPr>
            </a:lvl1pPr>
          </a:lstStyle>
          <a:p>
            <a:fld id="{B6F15528-21DE-4FAA-801E-634DDDAF4B2B}" type="slidenum">
              <a:rPr lang="es-CO" smtClean="0"/>
              <a:t>‹Nº›</a:t>
            </a:fld>
            <a:endParaRPr lang="es-CO"/>
          </a:p>
        </p:txBody>
      </p:sp>
    </p:spTree>
    <p:extLst>
      <p:ext uri="{BB962C8B-B14F-4D97-AF65-F5344CB8AC3E}">
        <p14:creationId xmlns:p14="http://schemas.microsoft.com/office/powerpoint/2010/main" val="3861136620"/>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 id="2147483678" r:id="rId12"/>
    <p:sldLayoutId id="2147483679" r:id="rId13"/>
  </p:sldLayoutIdLst>
  <p:txStyles>
    <p:titleStyle>
      <a:lvl1pPr algn="l" defTabSz="571500" rtl="0" eaLnBrk="1" latinLnBrk="0" hangingPunct="1">
        <a:lnSpc>
          <a:spcPct val="90000"/>
        </a:lnSpc>
        <a:spcBef>
          <a:spcPct val="0"/>
        </a:spcBef>
        <a:buNone/>
        <a:defRPr sz="2750" kern="1200">
          <a:solidFill>
            <a:schemeClr val="tx1"/>
          </a:solidFill>
          <a:latin typeface="+mj-lt"/>
          <a:ea typeface="+mj-ea"/>
          <a:cs typeface="+mj-cs"/>
        </a:defRPr>
      </a:lvl1pPr>
    </p:titleStyle>
    <p:bodyStyle>
      <a:lvl1pPr marL="142875" indent="-142875" algn="l" defTabSz="571500" rtl="0" eaLnBrk="1" latinLnBrk="0" hangingPunct="1">
        <a:lnSpc>
          <a:spcPct val="90000"/>
        </a:lnSpc>
        <a:spcBef>
          <a:spcPts val="625"/>
        </a:spcBef>
        <a:buFont typeface="Arial" panose="020B0604020202020204" pitchFamily="34" charset="0"/>
        <a:buChar char="•"/>
        <a:defRPr sz="1750" kern="1200">
          <a:solidFill>
            <a:schemeClr val="tx1"/>
          </a:solidFill>
          <a:latin typeface="+mn-lt"/>
          <a:ea typeface="+mn-ea"/>
          <a:cs typeface="+mn-cs"/>
        </a:defRPr>
      </a:lvl1pPr>
      <a:lvl2pPr marL="428625" indent="-142875" algn="l" defTabSz="571500" rtl="0" eaLnBrk="1" latinLnBrk="0" hangingPunct="1">
        <a:lnSpc>
          <a:spcPct val="90000"/>
        </a:lnSpc>
        <a:spcBef>
          <a:spcPts val="313"/>
        </a:spcBef>
        <a:buFont typeface="Arial" panose="020B0604020202020204" pitchFamily="34" charset="0"/>
        <a:buChar char="•"/>
        <a:defRPr sz="1500" kern="1200">
          <a:solidFill>
            <a:schemeClr val="tx1"/>
          </a:solidFill>
          <a:latin typeface="+mn-lt"/>
          <a:ea typeface="+mn-ea"/>
          <a:cs typeface="+mn-cs"/>
        </a:defRPr>
      </a:lvl2pPr>
      <a:lvl3pPr marL="714375" indent="-142875" algn="l" defTabSz="571500" rtl="0" eaLnBrk="1" latinLnBrk="0" hangingPunct="1">
        <a:lnSpc>
          <a:spcPct val="90000"/>
        </a:lnSpc>
        <a:spcBef>
          <a:spcPts val="313"/>
        </a:spcBef>
        <a:buFont typeface="Arial" panose="020B0604020202020204" pitchFamily="34" charset="0"/>
        <a:buChar char="•"/>
        <a:defRPr sz="1250" kern="1200">
          <a:solidFill>
            <a:schemeClr val="tx1"/>
          </a:solidFill>
          <a:latin typeface="+mn-lt"/>
          <a:ea typeface="+mn-ea"/>
          <a:cs typeface="+mn-cs"/>
        </a:defRPr>
      </a:lvl3pPr>
      <a:lvl4pPr marL="1000125" indent="-142875" algn="l" defTabSz="571500" rtl="0" eaLnBrk="1" latinLnBrk="0" hangingPunct="1">
        <a:lnSpc>
          <a:spcPct val="90000"/>
        </a:lnSpc>
        <a:spcBef>
          <a:spcPts val="313"/>
        </a:spcBef>
        <a:buFont typeface="Arial" panose="020B0604020202020204" pitchFamily="34" charset="0"/>
        <a:buChar char="•"/>
        <a:defRPr sz="1125" kern="1200">
          <a:solidFill>
            <a:schemeClr val="tx1"/>
          </a:solidFill>
          <a:latin typeface="+mn-lt"/>
          <a:ea typeface="+mn-ea"/>
          <a:cs typeface="+mn-cs"/>
        </a:defRPr>
      </a:lvl4pPr>
      <a:lvl5pPr marL="1285875" indent="-142875" algn="l" defTabSz="571500" rtl="0" eaLnBrk="1" latinLnBrk="0" hangingPunct="1">
        <a:lnSpc>
          <a:spcPct val="90000"/>
        </a:lnSpc>
        <a:spcBef>
          <a:spcPts val="313"/>
        </a:spcBef>
        <a:buFont typeface="Arial" panose="020B0604020202020204" pitchFamily="34" charset="0"/>
        <a:buChar char="•"/>
        <a:defRPr sz="1125" kern="1200">
          <a:solidFill>
            <a:schemeClr val="tx1"/>
          </a:solidFill>
          <a:latin typeface="+mn-lt"/>
          <a:ea typeface="+mn-ea"/>
          <a:cs typeface="+mn-cs"/>
        </a:defRPr>
      </a:lvl5pPr>
      <a:lvl6pPr marL="1571625" indent="-142875" algn="l" defTabSz="571500" rtl="0" eaLnBrk="1" latinLnBrk="0" hangingPunct="1">
        <a:lnSpc>
          <a:spcPct val="90000"/>
        </a:lnSpc>
        <a:spcBef>
          <a:spcPts val="313"/>
        </a:spcBef>
        <a:buFont typeface="Arial" panose="020B0604020202020204" pitchFamily="34" charset="0"/>
        <a:buChar char="•"/>
        <a:defRPr sz="1125" kern="1200">
          <a:solidFill>
            <a:schemeClr val="tx1"/>
          </a:solidFill>
          <a:latin typeface="+mn-lt"/>
          <a:ea typeface="+mn-ea"/>
          <a:cs typeface="+mn-cs"/>
        </a:defRPr>
      </a:lvl6pPr>
      <a:lvl7pPr marL="1857375" indent="-142875" algn="l" defTabSz="571500" rtl="0" eaLnBrk="1" latinLnBrk="0" hangingPunct="1">
        <a:lnSpc>
          <a:spcPct val="90000"/>
        </a:lnSpc>
        <a:spcBef>
          <a:spcPts val="313"/>
        </a:spcBef>
        <a:buFont typeface="Arial" panose="020B0604020202020204" pitchFamily="34" charset="0"/>
        <a:buChar char="•"/>
        <a:defRPr sz="1125" kern="1200">
          <a:solidFill>
            <a:schemeClr val="tx1"/>
          </a:solidFill>
          <a:latin typeface="+mn-lt"/>
          <a:ea typeface="+mn-ea"/>
          <a:cs typeface="+mn-cs"/>
        </a:defRPr>
      </a:lvl7pPr>
      <a:lvl8pPr marL="2143125" indent="-142875" algn="l" defTabSz="571500" rtl="0" eaLnBrk="1" latinLnBrk="0" hangingPunct="1">
        <a:lnSpc>
          <a:spcPct val="90000"/>
        </a:lnSpc>
        <a:spcBef>
          <a:spcPts val="313"/>
        </a:spcBef>
        <a:buFont typeface="Arial" panose="020B0604020202020204" pitchFamily="34" charset="0"/>
        <a:buChar char="•"/>
        <a:defRPr sz="1125" kern="1200">
          <a:solidFill>
            <a:schemeClr val="tx1"/>
          </a:solidFill>
          <a:latin typeface="+mn-lt"/>
          <a:ea typeface="+mn-ea"/>
          <a:cs typeface="+mn-cs"/>
        </a:defRPr>
      </a:lvl8pPr>
      <a:lvl9pPr marL="2428875" indent="-142875" algn="l" defTabSz="571500" rtl="0" eaLnBrk="1" latinLnBrk="0" hangingPunct="1">
        <a:lnSpc>
          <a:spcPct val="90000"/>
        </a:lnSpc>
        <a:spcBef>
          <a:spcPts val="313"/>
        </a:spcBef>
        <a:buFont typeface="Arial" panose="020B0604020202020204" pitchFamily="34" charset="0"/>
        <a:buChar char="•"/>
        <a:defRPr sz="1125" kern="1200">
          <a:solidFill>
            <a:schemeClr val="tx1"/>
          </a:solidFill>
          <a:latin typeface="+mn-lt"/>
          <a:ea typeface="+mn-ea"/>
          <a:cs typeface="+mn-cs"/>
        </a:defRPr>
      </a:lvl9pPr>
    </p:bodyStyle>
    <p:otherStyle>
      <a:defPPr>
        <a:defRPr lang="es-CO"/>
      </a:defPPr>
      <a:lvl1pPr marL="0" algn="l" defTabSz="571500" rtl="0" eaLnBrk="1" latinLnBrk="0" hangingPunct="1">
        <a:defRPr sz="1125" kern="1200">
          <a:solidFill>
            <a:schemeClr val="tx1"/>
          </a:solidFill>
          <a:latin typeface="+mn-lt"/>
          <a:ea typeface="+mn-ea"/>
          <a:cs typeface="+mn-cs"/>
        </a:defRPr>
      </a:lvl1pPr>
      <a:lvl2pPr marL="285750" algn="l" defTabSz="571500" rtl="0" eaLnBrk="1" latinLnBrk="0" hangingPunct="1">
        <a:defRPr sz="1125" kern="1200">
          <a:solidFill>
            <a:schemeClr val="tx1"/>
          </a:solidFill>
          <a:latin typeface="+mn-lt"/>
          <a:ea typeface="+mn-ea"/>
          <a:cs typeface="+mn-cs"/>
        </a:defRPr>
      </a:lvl2pPr>
      <a:lvl3pPr marL="571500" algn="l" defTabSz="571500" rtl="0" eaLnBrk="1" latinLnBrk="0" hangingPunct="1">
        <a:defRPr sz="1125" kern="1200">
          <a:solidFill>
            <a:schemeClr val="tx1"/>
          </a:solidFill>
          <a:latin typeface="+mn-lt"/>
          <a:ea typeface="+mn-ea"/>
          <a:cs typeface="+mn-cs"/>
        </a:defRPr>
      </a:lvl3pPr>
      <a:lvl4pPr marL="857250" algn="l" defTabSz="571500" rtl="0" eaLnBrk="1" latinLnBrk="0" hangingPunct="1">
        <a:defRPr sz="1125" kern="1200">
          <a:solidFill>
            <a:schemeClr val="tx1"/>
          </a:solidFill>
          <a:latin typeface="+mn-lt"/>
          <a:ea typeface="+mn-ea"/>
          <a:cs typeface="+mn-cs"/>
        </a:defRPr>
      </a:lvl4pPr>
      <a:lvl5pPr marL="1143000" algn="l" defTabSz="571500" rtl="0" eaLnBrk="1" latinLnBrk="0" hangingPunct="1">
        <a:defRPr sz="1125" kern="1200">
          <a:solidFill>
            <a:schemeClr val="tx1"/>
          </a:solidFill>
          <a:latin typeface="+mn-lt"/>
          <a:ea typeface="+mn-ea"/>
          <a:cs typeface="+mn-cs"/>
        </a:defRPr>
      </a:lvl5pPr>
      <a:lvl6pPr marL="1428750" algn="l" defTabSz="571500" rtl="0" eaLnBrk="1" latinLnBrk="0" hangingPunct="1">
        <a:defRPr sz="1125" kern="1200">
          <a:solidFill>
            <a:schemeClr val="tx1"/>
          </a:solidFill>
          <a:latin typeface="+mn-lt"/>
          <a:ea typeface="+mn-ea"/>
          <a:cs typeface="+mn-cs"/>
        </a:defRPr>
      </a:lvl6pPr>
      <a:lvl7pPr marL="1714500" algn="l" defTabSz="571500" rtl="0" eaLnBrk="1" latinLnBrk="0" hangingPunct="1">
        <a:defRPr sz="1125" kern="1200">
          <a:solidFill>
            <a:schemeClr val="tx1"/>
          </a:solidFill>
          <a:latin typeface="+mn-lt"/>
          <a:ea typeface="+mn-ea"/>
          <a:cs typeface="+mn-cs"/>
        </a:defRPr>
      </a:lvl7pPr>
      <a:lvl8pPr marL="2000250" algn="l" defTabSz="571500" rtl="0" eaLnBrk="1" latinLnBrk="0" hangingPunct="1">
        <a:defRPr sz="1125" kern="1200">
          <a:solidFill>
            <a:schemeClr val="tx1"/>
          </a:solidFill>
          <a:latin typeface="+mn-lt"/>
          <a:ea typeface="+mn-ea"/>
          <a:cs typeface="+mn-cs"/>
        </a:defRPr>
      </a:lvl8pPr>
      <a:lvl9pPr marL="2286000" algn="l" defTabSz="571500" rtl="0" eaLnBrk="1" latinLnBrk="0" hangingPunct="1">
        <a:defRPr sz="112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18" Type="http://schemas.openxmlformats.org/officeDocument/2006/relationships/image" Target="../media/image16.png"/><Relationship Id="rId26" Type="http://schemas.openxmlformats.org/officeDocument/2006/relationships/image" Target="../media/image24.png"/><Relationship Id="rId3" Type="http://schemas.openxmlformats.org/officeDocument/2006/relationships/image" Target="../media/image1.png"/><Relationship Id="rId21" Type="http://schemas.openxmlformats.org/officeDocument/2006/relationships/image" Target="../media/image19.png"/><Relationship Id="rId7" Type="http://schemas.openxmlformats.org/officeDocument/2006/relationships/image" Target="../media/image5.png"/><Relationship Id="rId12" Type="http://schemas.openxmlformats.org/officeDocument/2006/relationships/image" Target="../media/image10.png"/><Relationship Id="rId17" Type="http://schemas.openxmlformats.org/officeDocument/2006/relationships/image" Target="../media/image15.png"/><Relationship Id="rId25" Type="http://schemas.openxmlformats.org/officeDocument/2006/relationships/image" Target="../media/image23.png"/><Relationship Id="rId2" Type="http://schemas.openxmlformats.org/officeDocument/2006/relationships/notesSlide" Target="../notesSlides/notesSlide1.xml"/><Relationship Id="rId16" Type="http://schemas.openxmlformats.org/officeDocument/2006/relationships/image" Target="../media/image14.png"/><Relationship Id="rId20" Type="http://schemas.openxmlformats.org/officeDocument/2006/relationships/image" Target="../media/image18.png"/><Relationship Id="rId1" Type="http://schemas.openxmlformats.org/officeDocument/2006/relationships/slideLayout" Target="../slideLayouts/slideLayout12.xml"/><Relationship Id="rId6" Type="http://schemas.openxmlformats.org/officeDocument/2006/relationships/image" Target="../media/image4.png"/><Relationship Id="rId11" Type="http://schemas.openxmlformats.org/officeDocument/2006/relationships/image" Target="../media/image9.png"/><Relationship Id="rId24" Type="http://schemas.openxmlformats.org/officeDocument/2006/relationships/image" Target="../media/image22.png"/><Relationship Id="rId5" Type="http://schemas.openxmlformats.org/officeDocument/2006/relationships/image" Target="../media/image3.png"/><Relationship Id="rId15" Type="http://schemas.openxmlformats.org/officeDocument/2006/relationships/image" Target="../media/image13.png"/><Relationship Id="rId23" Type="http://schemas.openxmlformats.org/officeDocument/2006/relationships/image" Target="../media/image21.png"/><Relationship Id="rId10" Type="http://schemas.openxmlformats.org/officeDocument/2006/relationships/image" Target="../media/image8.png"/><Relationship Id="rId19" Type="http://schemas.openxmlformats.org/officeDocument/2006/relationships/image" Target="../media/image17.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 Id="rId22" Type="http://schemas.openxmlformats.org/officeDocument/2006/relationships/image" Target="../media/image20.png"/></Relationships>
</file>

<file path=ppt/slides/_rels/slide2.xml.rels><?xml version="1.0" encoding="UTF-8" standalone="yes"?>
<Relationships xmlns="http://schemas.openxmlformats.org/package/2006/relationships"><Relationship Id="rId8" Type="http://schemas.openxmlformats.org/officeDocument/2006/relationships/image" Target="../media/image29.png"/><Relationship Id="rId3" Type="http://schemas.openxmlformats.org/officeDocument/2006/relationships/image" Target="../media/image17.png"/><Relationship Id="rId7" Type="http://schemas.openxmlformats.org/officeDocument/2006/relationships/image" Target="../media/image28.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27.png"/><Relationship Id="rId5" Type="http://schemas.openxmlformats.org/officeDocument/2006/relationships/image" Target="../media/image26.png"/><Relationship Id="rId4" Type="http://schemas.openxmlformats.org/officeDocument/2006/relationships/image" Target="../media/image25.png"/><Relationship Id="rId9" Type="http://schemas.openxmlformats.org/officeDocument/2006/relationships/image" Target="../media/image30.png"/></Relationships>
</file>

<file path=ppt/slides/_rels/slide3.xml.rels><?xml version="1.0" encoding="UTF-8" standalone="yes"?>
<Relationships xmlns="http://schemas.openxmlformats.org/package/2006/relationships"><Relationship Id="rId8" Type="http://schemas.openxmlformats.org/officeDocument/2006/relationships/image" Target="../media/image36.png"/><Relationship Id="rId3" Type="http://schemas.openxmlformats.org/officeDocument/2006/relationships/image" Target="../media/image31.emf"/><Relationship Id="rId7" Type="http://schemas.openxmlformats.org/officeDocument/2006/relationships/image" Target="../media/image35.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34.png"/><Relationship Id="rId5" Type="http://schemas.openxmlformats.org/officeDocument/2006/relationships/image" Target="../media/image33.png"/><Relationship Id="rId10" Type="http://schemas.openxmlformats.org/officeDocument/2006/relationships/image" Target="../media/image38.png"/><Relationship Id="rId4" Type="http://schemas.openxmlformats.org/officeDocument/2006/relationships/image" Target="../media/image32.png"/><Relationship Id="rId9" Type="http://schemas.openxmlformats.org/officeDocument/2006/relationships/image" Target="../media/image37.png"/></Relationships>
</file>

<file path=ppt/slides/_rels/slide4.xml.rels><?xml version="1.0" encoding="UTF-8" standalone="yes"?>
<Relationships xmlns="http://schemas.openxmlformats.org/package/2006/relationships"><Relationship Id="rId8" Type="http://schemas.openxmlformats.org/officeDocument/2006/relationships/image" Target="../media/image43.png"/><Relationship Id="rId3" Type="http://schemas.openxmlformats.org/officeDocument/2006/relationships/image" Target="../media/image31.emf"/><Relationship Id="rId7" Type="http://schemas.openxmlformats.org/officeDocument/2006/relationships/image" Target="../media/image42.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41.png"/><Relationship Id="rId5" Type="http://schemas.openxmlformats.org/officeDocument/2006/relationships/image" Target="../media/image40.png"/><Relationship Id="rId4" Type="http://schemas.openxmlformats.org/officeDocument/2006/relationships/image" Target="../media/image39.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31" name="Picture 7"/>
          <p:cNvPicPr>
            <a:picLocks noChangeAspect="1" noChangeArrowheads="1"/>
          </p:cNvPicPr>
          <p:nvPr/>
        </p:nvPicPr>
        <p:blipFill rotWithShape="1">
          <a:blip r:embed="rId3">
            <a:extLst>
              <a:ext uri="{28A0092B-C50C-407E-A947-70E740481C1C}">
                <a14:useLocalDpi xmlns:a14="http://schemas.microsoft.com/office/drawing/2010/main" val="0"/>
              </a:ext>
            </a:extLst>
          </a:blip>
          <a:srcRect t="2668" b="86174"/>
          <a:stretch/>
        </p:blipFill>
        <p:spPr bwMode="auto">
          <a:xfrm>
            <a:off x="-19050" y="533400"/>
            <a:ext cx="7588250" cy="2013285"/>
          </a:xfrm>
          <a:prstGeom prst="rect">
            <a:avLst/>
          </a:prstGeom>
          <a:noFill/>
          <a:ln>
            <a:noFill/>
          </a:ln>
          <a:effectLst>
            <a:outerShdw dist="192186" dir="16655679" algn="ctr" rotWithShape="0">
              <a:srgbClr val="808080"/>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object 2"/>
          <p:cNvSpPr txBox="1"/>
          <p:nvPr/>
        </p:nvSpPr>
        <p:spPr>
          <a:xfrm>
            <a:off x="152400" y="1371600"/>
            <a:ext cx="3634104" cy="1133644"/>
          </a:xfrm>
          <a:prstGeom prst="rect">
            <a:avLst/>
          </a:prstGeom>
        </p:spPr>
        <p:txBody>
          <a:bodyPr vert="horz" wrap="square" lIns="0" tIns="12700" rIns="0" bIns="0" rtlCol="0">
            <a:spAutoFit/>
          </a:bodyPr>
          <a:lstStyle/>
          <a:p>
            <a:pPr marL="12700">
              <a:lnSpc>
                <a:spcPct val="100000"/>
              </a:lnSpc>
              <a:spcBef>
                <a:spcPts val="100"/>
              </a:spcBef>
            </a:pPr>
            <a:r>
              <a:rPr sz="3600" b="1" spc="-5" dirty="0" smtClean="0">
                <a:solidFill>
                  <a:srgbClr val="FFFFFF"/>
                </a:solidFill>
                <a:latin typeface="Arial"/>
                <a:cs typeface="Arial"/>
              </a:rPr>
              <a:t>TUBER</a:t>
            </a:r>
            <a:r>
              <a:rPr sz="3600" b="1" spc="5" dirty="0" smtClean="0">
                <a:solidFill>
                  <a:srgbClr val="FFFFFF"/>
                </a:solidFill>
                <a:latin typeface="Arial"/>
                <a:cs typeface="Arial"/>
              </a:rPr>
              <a:t>C</a:t>
            </a:r>
            <a:r>
              <a:rPr sz="3600" b="1" dirty="0" smtClean="0">
                <a:solidFill>
                  <a:srgbClr val="FFFFFF"/>
                </a:solidFill>
                <a:latin typeface="Arial"/>
                <a:cs typeface="Arial"/>
              </a:rPr>
              <a:t>ULOSIS</a:t>
            </a:r>
            <a:endParaRPr lang="es-CO" sz="3600" b="1" dirty="0" smtClean="0">
              <a:solidFill>
                <a:srgbClr val="FFFFFF"/>
              </a:solidFill>
              <a:latin typeface="Arial"/>
              <a:cs typeface="Arial"/>
            </a:endParaRPr>
          </a:p>
          <a:p>
            <a:pPr marL="12700">
              <a:lnSpc>
                <a:spcPct val="100000"/>
              </a:lnSpc>
              <a:spcBef>
                <a:spcPts val="100"/>
              </a:spcBef>
            </a:pPr>
            <a:endParaRPr sz="3600" dirty="0">
              <a:latin typeface="Arial"/>
              <a:cs typeface="Arial"/>
            </a:endParaRPr>
          </a:p>
        </p:txBody>
      </p:sp>
      <p:sp>
        <p:nvSpPr>
          <p:cNvPr id="3" name="object 3"/>
          <p:cNvSpPr txBox="1"/>
          <p:nvPr/>
        </p:nvSpPr>
        <p:spPr>
          <a:xfrm>
            <a:off x="5104891" y="1027937"/>
            <a:ext cx="2438909" cy="612347"/>
          </a:xfrm>
          <a:prstGeom prst="rect">
            <a:avLst/>
          </a:prstGeom>
        </p:spPr>
        <p:txBody>
          <a:bodyPr vert="horz" wrap="square" lIns="0" tIns="47625" rIns="0" bIns="0" rtlCol="0">
            <a:spAutoFit/>
          </a:bodyPr>
          <a:lstStyle/>
          <a:p>
            <a:pPr marL="12700" marR="5080">
              <a:lnSpc>
                <a:spcPts val="2160"/>
              </a:lnSpc>
              <a:spcBef>
                <a:spcPts val="375"/>
              </a:spcBef>
            </a:pPr>
            <a:r>
              <a:rPr lang="es-CO" sz="2000" b="1" dirty="0" smtClean="0">
                <a:latin typeface="Arial"/>
                <a:cs typeface="Arial"/>
              </a:rPr>
              <a:t>Semana Epidemiológica </a:t>
            </a:r>
            <a:r>
              <a:rPr lang="es-CO" sz="2000" b="1" dirty="0" smtClean="0">
                <a:latin typeface="Arial"/>
                <a:cs typeface="Arial"/>
              </a:rPr>
              <a:t>40</a:t>
            </a:r>
            <a:endParaRPr sz="2000" dirty="0">
              <a:latin typeface="Arial"/>
              <a:cs typeface="Arial"/>
            </a:endParaRPr>
          </a:p>
        </p:txBody>
      </p:sp>
      <p:sp>
        <p:nvSpPr>
          <p:cNvPr id="4" name="object 4"/>
          <p:cNvSpPr/>
          <p:nvPr/>
        </p:nvSpPr>
        <p:spPr>
          <a:xfrm>
            <a:off x="78759" y="6019800"/>
            <a:ext cx="7562850" cy="19050"/>
          </a:xfrm>
          <a:custGeom>
            <a:avLst/>
            <a:gdLst/>
            <a:ahLst/>
            <a:cxnLst/>
            <a:rect l="l" t="t" r="r" b="b"/>
            <a:pathLst>
              <a:path w="7562850" h="19050">
                <a:moveTo>
                  <a:pt x="7562850" y="0"/>
                </a:moveTo>
                <a:lnTo>
                  <a:pt x="0" y="0"/>
                </a:lnTo>
                <a:lnTo>
                  <a:pt x="0" y="19050"/>
                </a:lnTo>
                <a:lnTo>
                  <a:pt x="7562850" y="19050"/>
                </a:lnTo>
                <a:lnTo>
                  <a:pt x="7562850" y="0"/>
                </a:lnTo>
                <a:close/>
              </a:path>
            </a:pathLst>
          </a:custGeom>
          <a:solidFill>
            <a:srgbClr val="41B8D4"/>
          </a:solidFill>
        </p:spPr>
        <p:txBody>
          <a:bodyPr wrap="square" lIns="0" tIns="0" rIns="0" bIns="0" rtlCol="0"/>
          <a:lstStyle/>
          <a:p>
            <a:endParaRPr/>
          </a:p>
        </p:txBody>
      </p:sp>
      <p:sp>
        <p:nvSpPr>
          <p:cNvPr id="5" name="object 5"/>
          <p:cNvSpPr/>
          <p:nvPr/>
        </p:nvSpPr>
        <p:spPr>
          <a:xfrm>
            <a:off x="4648199" y="3048001"/>
            <a:ext cx="45719" cy="2514600"/>
          </a:xfrm>
          <a:custGeom>
            <a:avLst/>
            <a:gdLst/>
            <a:ahLst/>
            <a:cxnLst/>
            <a:rect l="l" t="t" r="r" b="b"/>
            <a:pathLst>
              <a:path h="2813685">
                <a:moveTo>
                  <a:pt x="0" y="0"/>
                </a:moveTo>
                <a:lnTo>
                  <a:pt x="0" y="2813304"/>
                </a:lnTo>
              </a:path>
            </a:pathLst>
          </a:custGeom>
          <a:ln w="19050">
            <a:solidFill>
              <a:srgbClr val="41B8D4"/>
            </a:solidFill>
            <a:prstDash val="sysDash"/>
          </a:ln>
        </p:spPr>
        <p:txBody>
          <a:bodyPr wrap="square" lIns="0" tIns="0" rIns="0" bIns="0" rtlCol="0"/>
          <a:lstStyle/>
          <a:p>
            <a:endParaRPr/>
          </a:p>
        </p:txBody>
      </p:sp>
      <p:sp>
        <p:nvSpPr>
          <p:cNvPr id="7" name="object 7"/>
          <p:cNvSpPr/>
          <p:nvPr/>
        </p:nvSpPr>
        <p:spPr>
          <a:xfrm>
            <a:off x="0" y="9525381"/>
            <a:ext cx="7562850" cy="19050"/>
          </a:xfrm>
          <a:custGeom>
            <a:avLst/>
            <a:gdLst/>
            <a:ahLst/>
            <a:cxnLst/>
            <a:rect l="l" t="t" r="r" b="b"/>
            <a:pathLst>
              <a:path w="7562850" h="19050">
                <a:moveTo>
                  <a:pt x="7562850" y="0"/>
                </a:moveTo>
                <a:lnTo>
                  <a:pt x="0" y="0"/>
                </a:lnTo>
                <a:lnTo>
                  <a:pt x="0" y="19050"/>
                </a:lnTo>
                <a:lnTo>
                  <a:pt x="7562850" y="19050"/>
                </a:lnTo>
                <a:lnTo>
                  <a:pt x="7562850" y="0"/>
                </a:lnTo>
                <a:close/>
              </a:path>
            </a:pathLst>
          </a:custGeom>
          <a:solidFill>
            <a:srgbClr val="41B8D4">
              <a:alpha val="20783"/>
            </a:srgbClr>
          </a:solidFill>
        </p:spPr>
        <p:txBody>
          <a:bodyPr wrap="square" lIns="0" tIns="0" rIns="0" bIns="0" rtlCol="0"/>
          <a:lstStyle/>
          <a:p>
            <a:endParaRPr/>
          </a:p>
        </p:txBody>
      </p:sp>
      <p:sp>
        <p:nvSpPr>
          <p:cNvPr id="8" name="object 8"/>
          <p:cNvSpPr/>
          <p:nvPr/>
        </p:nvSpPr>
        <p:spPr>
          <a:xfrm>
            <a:off x="3989070" y="9827514"/>
            <a:ext cx="9525" cy="3945890"/>
          </a:xfrm>
          <a:custGeom>
            <a:avLst/>
            <a:gdLst/>
            <a:ahLst/>
            <a:cxnLst/>
            <a:rect l="l" t="t" r="r" b="b"/>
            <a:pathLst>
              <a:path w="9525" h="3945890">
                <a:moveTo>
                  <a:pt x="0" y="0"/>
                </a:moveTo>
                <a:lnTo>
                  <a:pt x="9144" y="3945636"/>
                </a:lnTo>
              </a:path>
            </a:pathLst>
          </a:custGeom>
          <a:ln w="19050">
            <a:solidFill>
              <a:srgbClr val="41B8D4"/>
            </a:solidFill>
            <a:prstDash val="sysDash"/>
          </a:ln>
        </p:spPr>
        <p:txBody>
          <a:bodyPr wrap="square" lIns="0" tIns="0" rIns="0" bIns="0" rtlCol="0"/>
          <a:lstStyle/>
          <a:p>
            <a:endParaRPr/>
          </a:p>
        </p:txBody>
      </p:sp>
      <p:sp>
        <p:nvSpPr>
          <p:cNvPr id="9" name="object 9"/>
          <p:cNvSpPr/>
          <p:nvPr/>
        </p:nvSpPr>
        <p:spPr>
          <a:xfrm>
            <a:off x="3830573" y="14897862"/>
            <a:ext cx="0" cy="2813685"/>
          </a:xfrm>
          <a:custGeom>
            <a:avLst/>
            <a:gdLst/>
            <a:ahLst/>
            <a:cxnLst/>
            <a:rect l="l" t="t" r="r" b="b"/>
            <a:pathLst>
              <a:path h="2813684">
                <a:moveTo>
                  <a:pt x="0" y="0"/>
                </a:moveTo>
                <a:lnTo>
                  <a:pt x="0" y="2813304"/>
                </a:lnTo>
              </a:path>
            </a:pathLst>
          </a:custGeom>
          <a:ln w="19050">
            <a:solidFill>
              <a:srgbClr val="41B8D4"/>
            </a:solidFill>
            <a:prstDash val="sysDash"/>
          </a:ln>
        </p:spPr>
        <p:txBody>
          <a:bodyPr wrap="square" lIns="0" tIns="0" rIns="0" bIns="0" rtlCol="0"/>
          <a:lstStyle/>
          <a:p>
            <a:endParaRPr/>
          </a:p>
        </p:txBody>
      </p:sp>
      <p:grpSp>
        <p:nvGrpSpPr>
          <p:cNvPr id="12" name="object 12"/>
          <p:cNvGrpSpPr/>
          <p:nvPr/>
        </p:nvGrpSpPr>
        <p:grpSpPr>
          <a:xfrm>
            <a:off x="0" y="14473809"/>
            <a:ext cx="7608570" cy="3587115"/>
            <a:chOff x="0" y="14473809"/>
            <a:chExt cx="7608570" cy="3587115"/>
          </a:xfrm>
        </p:grpSpPr>
        <p:sp>
          <p:nvSpPr>
            <p:cNvPr id="13" name="object 13"/>
            <p:cNvSpPr/>
            <p:nvPr/>
          </p:nvSpPr>
          <p:spPr>
            <a:xfrm>
              <a:off x="0" y="14473809"/>
              <a:ext cx="7608570" cy="19050"/>
            </a:xfrm>
            <a:custGeom>
              <a:avLst/>
              <a:gdLst/>
              <a:ahLst/>
              <a:cxnLst/>
              <a:rect l="l" t="t" r="r" b="b"/>
              <a:pathLst>
                <a:path w="7608570" h="19050">
                  <a:moveTo>
                    <a:pt x="7608570" y="0"/>
                  </a:moveTo>
                  <a:lnTo>
                    <a:pt x="0" y="0"/>
                  </a:lnTo>
                  <a:lnTo>
                    <a:pt x="0" y="19049"/>
                  </a:lnTo>
                  <a:lnTo>
                    <a:pt x="7608570" y="19049"/>
                  </a:lnTo>
                  <a:lnTo>
                    <a:pt x="7608570" y="0"/>
                  </a:lnTo>
                  <a:close/>
                </a:path>
              </a:pathLst>
            </a:custGeom>
            <a:solidFill>
              <a:srgbClr val="41B8D4">
                <a:alpha val="20783"/>
              </a:srgbClr>
            </a:solidFill>
          </p:spPr>
          <p:txBody>
            <a:bodyPr wrap="square" lIns="0" tIns="0" rIns="0" bIns="0" rtlCol="0"/>
            <a:lstStyle/>
            <a:p>
              <a:endParaRPr/>
            </a:p>
          </p:txBody>
        </p:sp>
        <p:sp>
          <p:nvSpPr>
            <p:cNvPr id="14" name="object 14"/>
            <p:cNvSpPr/>
            <p:nvPr/>
          </p:nvSpPr>
          <p:spPr>
            <a:xfrm>
              <a:off x="3895344" y="14476476"/>
              <a:ext cx="3665220" cy="3584575"/>
            </a:xfrm>
            <a:custGeom>
              <a:avLst/>
              <a:gdLst/>
              <a:ahLst/>
              <a:cxnLst/>
              <a:rect l="l" t="t" r="r" b="b"/>
              <a:pathLst>
                <a:path w="3665220" h="3584575">
                  <a:moveTo>
                    <a:pt x="3665220" y="0"/>
                  </a:moveTo>
                  <a:lnTo>
                    <a:pt x="0" y="0"/>
                  </a:lnTo>
                  <a:lnTo>
                    <a:pt x="0" y="3584447"/>
                  </a:lnTo>
                  <a:lnTo>
                    <a:pt x="3665220" y="3584447"/>
                  </a:lnTo>
                  <a:lnTo>
                    <a:pt x="3665220" y="0"/>
                  </a:lnTo>
                  <a:close/>
                </a:path>
              </a:pathLst>
            </a:custGeom>
            <a:solidFill>
              <a:srgbClr val="6BB9AE">
                <a:alpha val="20783"/>
              </a:srgbClr>
            </a:solidFill>
          </p:spPr>
          <p:txBody>
            <a:bodyPr wrap="square" lIns="0" tIns="0" rIns="0" bIns="0" rtlCol="0"/>
            <a:lstStyle/>
            <a:p>
              <a:endParaRPr/>
            </a:p>
          </p:txBody>
        </p:sp>
        <p:sp>
          <p:nvSpPr>
            <p:cNvPr id="15" name="object 15"/>
            <p:cNvSpPr/>
            <p:nvPr/>
          </p:nvSpPr>
          <p:spPr>
            <a:xfrm>
              <a:off x="4075430" y="14873833"/>
              <a:ext cx="3279140" cy="1172845"/>
            </a:xfrm>
            <a:custGeom>
              <a:avLst/>
              <a:gdLst/>
              <a:ahLst/>
              <a:cxnLst/>
              <a:rect l="l" t="t" r="r" b="b"/>
              <a:pathLst>
                <a:path w="3279139" h="1172844">
                  <a:moveTo>
                    <a:pt x="938936" y="586219"/>
                  </a:moveTo>
                  <a:lnTo>
                    <a:pt x="0" y="586219"/>
                  </a:lnTo>
                  <a:lnTo>
                    <a:pt x="0" y="1172362"/>
                  </a:lnTo>
                  <a:lnTo>
                    <a:pt x="938936" y="1172362"/>
                  </a:lnTo>
                  <a:lnTo>
                    <a:pt x="938936" y="586219"/>
                  </a:lnTo>
                  <a:close/>
                </a:path>
                <a:path w="3279139" h="1172844">
                  <a:moveTo>
                    <a:pt x="938936" y="0"/>
                  </a:moveTo>
                  <a:lnTo>
                    <a:pt x="0" y="0"/>
                  </a:lnTo>
                  <a:lnTo>
                    <a:pt x="0" y="586130"/>
                  </a:lnTo>
                  <a:lnTo>
                    <a:pt x="938936" y="586130"/>
                  </a:lnTo>
                  <a:lnTo>
                    <a:pt x="938936" y="0"/>
                  </a:lnTo>
                  <a:close/>
                </a:path>
                <a:path w="3279139" h="1172844">
                  <a:moveTo>
                    <a:pt x="3279013" y="0"/>
                  </a:moveTo>
                  <a:lnTo>
                    <a:pt x="3279013" y="0"/>
                  </a:lnTo>
                  <a:lnTo>
                    <a:pt x="939038" y="0"/>
                  </a:lnTo>
                  <a:lnTo>
                    <a:pt x="939038" y="586130"/>
                  </a:lnTo>
                  <a:lnTo>
                    <a:pt x="3279013" y="586130"/>
                  </a:lnTo>
                  <a:lnTo>
                    <a:pt x="3279013" y="0"/>
                  </a:lnTo>
                  <a:close/>
                </a:path>
              </a:pathLst>
            </a:custGeom>
            <a:solidFill>
              <a:srgbClr val="6BB9AE"/>
            </a:solidFill>
          </p:spPr>
          <p:txBody>
            <a:bodyPr wrap="square" lIns="0" tIns="0" rIns="0" bIns="0" rtlCol="0"/>
            <a:lstStyle/>
            <a:p>
              <a:endParaRPr/>
            </a:p>
          </p:txBody>
        </p:sp>
        <p:sp>
          <p:nvSpPr>
            <p:cNvPr id="16" name="object 16"/>
            <p:cNvSpPr/>
            <p:nvPr/>
          </p:nvSpPr>
          <p:spPr>
            <a:xfrm>
              <a:off x="5014468" y="15460053"/>
              <a:ext cx="2339975" cy="586740"/>
            </a:xfrm>
            <a:custGeom>
              <a:avLst/>
              <a:gdLst/>
              <a:ahLst/>
              <a:cxnLst/>
              <a:rect l="l" t="t" r="r" b="b"/>
              <a:pathLst>
                <a:path w="2339975" h="586740">
                  <a:moveTo>
                    <a:pt x="2339975" y="0"/>
                  </a:moveTo>
                  <a:lnTo>
                    <a:pt x="2339975" y="0"/>
                  </a:lnTo>
                  <a:lnTo>
                    <a:pt x="0" y="0"/>
                  </a:lnTo>
                  <a:lnTo>
                    <a:pt x="0" y="586143"/>
                  </a:lnTo>
                  <a:lnTo>
                    <a:pt x="2339975" y="586143"/>
                  </a:lnTo>
                  <a:lnTo>
                    <a:pt x="2339975" y="0"/>
                  </a:lnTo>
                  <a:close/>
                </a:path>
              </a:pathLst>
            </a:custGeom>
            <a:solidFill>
              <a:srgbClr val="FFFFFF"/>
            </a:solidFill>
          </p:spPr>
          <p:txBody>
            <a:bodyPr wrap="square" lIns="0" tIns="0" rIns="0" bIns="0" rtlCol="0"/>
            <a:lstStyle/>
            <a:p>
              <a:endParaRPr/>
            </a:p>
          </p:txBody>
        </p:sp>
        <p:sp>
          <p:nvSpPr>
            <p:cNvPr id="17" name="object 17"/>
            <p:cNvSpPr/>
            <p:nvPr/>
          </p:nvSpPr>
          <p:spPr>
            <a:xfrm>
              <a:off x="4075429" y="16046171"/>
              <a:ext cx="939165" cy="586740"/>
            </a:xfrm>
            <a:custGeom>
              <a:avLst/>
              <a:gdLst/>
              <a:ahLst/>
              <a:cxnLst/>
              <a:rect l="l" t="t" r="r" b="b"/>
              <a:pathLst>
                <a:path w="939164" h="586740">
                  <a:moveTo>
                    <a:pt x="938949" y="0"/>
                  </a:moveTo>
                  <a:lnTo>
                    <a:pt x="0" y="0"/>
                  </a:lnTo>
                  <a:lnTo>
                    <a:pt x="0" y="586130"/>
                  </a:lnTo>
                  <a:lnTo>
                    <a:pt x="938949" y="586130"/>
                  </a:lnTo>
                  <a:lnTo>
                    <a:pt x="938949" y="0"/>
                  </a:lnTo>
                  <a:close/>
                </a:path>
              </a:pathLst>
            </a:custGeom>
            <a:solidFill>
              <a:srgbClr val="6BB9AE"/>
            </a:solidFill>
          </p:spPr>
          <p:txBody>
            <a:bodyPr wrap="square" lIns="0" tIns="0" rIns="0" bIns="0" rtlCol="0"/>
            <a:lstStyle/>
            <a:p>
              <a:endParaRPr/>
            </a:p>
          </p:txBody>
        </p:sp>
        <p:sp>
          <p:nvSpPr>
            <p:cNvPr id="18" name="object 18"/>
            <p:cNvSpPr/>
            <p:nvPr/>
          </p:nvSpPr>
          <p:spPr>
            <a:xfrm>
              <a:off x="5014468" y="16046171"/>
              <a:ext cx="2339975" cy="586740"/>
            </a:xfrm>
            <a:custGeom>
              <a:avLst/>
              <a:gdLst/>
              <a:ahLst/>
              <a:cxnLst/>
              <a:rect l="l" t="t" r="r" b="b"/>
              <a:pathLst>
                <a:path w="2339975" h="586740">
                  <a:moveTo>
                    <a:pt x="2339975" y="0"/>
                  </a:moveTo>
                  <a:lnTo>
                    <a:pt x="2339975" y="0"/>
                  </a:lnTo>
                  <a:lnTo>
                    <a:pt x="0" y="0"/>
                  </a:lnTo>
                  <a:lnTo>
                    <a:pt x="0" y="586130"/>
                  </a:lnTo>
                  <a:lnTo>
                    <a:pt x="2339975" y="586130"/>
                  </a:lnTo>
                  <a:lnTo>
                    <a:pt x="2339975" y="0"/>
                  </a:lnTo>
                  <a:close/>
                </a:path>
              </a:pathLst>
            </a:custGeom>
            <a:solidFill>
              <a:srgbClr val="FFFFFF"/>
            </a:solidFill>
          </p:spPr>
          <p:txBody>
            <a:bodyPr wrap="square" lIns="0" tIns="0" rIns="0" bIns="0" rtlCol="0"/>
            <a:lstStyle/>
            <a:p>
              <a:endParaRPr/>
            </a:p>
          </p:txBody>
        </p:sp>
        <p:sp>
          <p:nvSpPr>
            <p:cNvPr id="19" name="object 19"/>
            <p:cNvSpPr/>
            <p:nvPr/>
          </p:nvSpPr>
          <p:spPr>
            <a:xfrm>
              <a:off x="4075429" y="16632263"/>
              <a:ext cx="939165" cy="586740"/>
            </a:xfrm>
            <a:custGeom>
              <a:avLst/>
              <a:gdLst/>
              <a:ahLst/>
              <a:cxnLst/>
              <a:rect l="l" t="t" r="r" b="b"/>
              <a:pathLst>
                <a:path w="939164" h="586740">
                  <a:moveTo>
                    <a:pt x="938949" y="0"/>
                  </a:moveTo>
                  <a:lnTo>
                    <a:pt x="0" y="0"/>
                  </a:lnTo>
                  <a:lnTo>
                    <a:pt x="0" y="586143"/>
                  </a:lnTo>
                  <a:lnTo>
                    <a:pt x="938949" y="586143"/>
                  </a:lnTo>
                  <a:lnTo>
                    <a:pt x="938949" y="0"/>
                  </a:lnTo>
                  <a:close/>
                </a:path>
              </a:pathLst>
            </a:custGeom>
            <a:solidFill>
              <a:srgbClr val="6BB9AE"/>
            </a:solidFill>
          </p:spPr>
          <p:txBody>
            <a:bodyPr wrap="square" lIns="0" tIns="0" rIns="0" bIns="0" rtlCol="0"/>
            <a:lstStyle/>
            <a:p>
              <a:endParaRPr/>
            </a:p>
          </p:txBody>
        </p:sp>
        <p:sp>
          <p:nvSpPr>
            <p:cNvPr id="20" name="object 20"/>
            <p:cNvSpPr/>
            <p:nvPr/>
          </p:nvSpPr>
          <p:spPr>
            <a:xfrm>
              <a:off x="5014468" y="16632263"/>
              <a:ext cx="2339975" cy="586740"/>
            </a:xfrm>
            <a:custGeom>
              <a:avLst/>
              <a:gdLst/>
              <a:ahLst/>
              <a:cxnLst/>
              <a:rect l="l" t="t" r="r" b="b"/>
              <a:pathLst>
                <a:path w="2339975" h="586740">
                  <a:moveTo>
                    <a:pt x="2339975" y="0"/>
                  </a:moveTo>
                  <a:lnTo>
                    <a:pt x="2339975" y="0"/>
                  </a:lnTo>
                  <a:lnTo>
                    <a:pt x="0" y="0"/>
                  </a:lnTo>
                  <a:lnTo>
                    <a:pt x="0" y="586143"/>
                  </a:lnTo>
                  <a:lnTo>
                    <a:pt x="2339975" y="586143"/>
                  </a:lnTo>
                  <a:lnTo>
                    <a:pt x="2339975" y="0"/>
                  </a:lnTo>
                  <a:close/>
                </a:path>
              </a:pathLst>
            </a:custGeom>
            <a:solidFill>
              <a:srgbClr val="FFFFFF"/>
            </a:solidFill>
          </p:spPr>
          <p:txBody>
            <a:bodyPr wrap="square" lIns="0" tIns="0" rIns="0" bIns="0" rtlCol="0"/>
            <a:lstStyle/>
            <a:p>
              <a:endParaRPr/>
            </a:p>
          </p:txBody>
        </p:sp>
        <p:sp>
          <p:nvSpPr>
            <p:cNvPr id="21" name="object 21"/>
            <p:cNvSpPr/>
            <p:nvPr/>
          </p:nvSpPr>
          <p:spPr>
            <a:xfrm>
              <a:off x="5014467" y="14873859"/>
              <a:ext cx="0" cy="2345055"/>
            </a:xfrm>
            <a:custGeom>
              <a:avLst/>
              <a:gdLst/>
              <a:ahLst/>
              <a:cxnLst/>
              <a:rect l="l" t="t" r="r" b="b"/>
              <a:pathLst>
                <a:path h="2345055">
                  <a:moveTo>
                    <a:pt x="0" y="0"/>
                  </a:moveTo>
                  <a:lnTo>
                    <a:pt x="0" y="2344546"/>
                  </a:lnTo>
                </a:path>
              </a:pathLst>
            </a:custGeom>
            <a:ln w="3175">
              <a:solidFill>
                <a:srgbClr val="99ACFF"/>
              </a:solidFill>
            </a:ln>
          </p:spPr>
          <p:txBody>
            <a:bodyPr wrap="square" lIns="0" tIns="0" rIns="0" bIns="0" rtlCol="0"/>
            <a:lstStyle/>
            <a:p>
              <a:endParaRPr/>
            </a:p>
          </p:txBody>
        </p:sp>
        <p:sp>
          <p:nvSpPr>
            <p:cNvPr id="22" name="object 22"/>
            <p:cNvSpPr/>
            <p:nvPr/>
          </p:nvSpPr>
          <p:spPr>
            <a:xfrm>
              <a:off x="5482463" y="14873859"/>
              <a:ext cx="0" cy="2345055"/>
            </a:xfrm>
            <a:custGeom>
              <a:avLst/>
              <a:gdLst/>
              <a:ahLst/>
              <a:cxnLst/>
              <a:rect l="l" t="t" r="r" b="b"/>
              <a:pathLst>
                <a:path h="2345055">
                  <a:moveTo>
                    <a:pt x="0" y="0"/>
                  </a:moveTo>
                  <a:lnTo>
                    <a:pt x="0" y="2344546"/>
                  </a:lnTo>
                </a:path>
              </a:pathLst>
            </a:custGeom>
            <a:ln w="3175">
              <a:solidFill>
                <a:srgbClr val="99ACFF"/>
              </a:solidFill>
            </a:ln>
          </p:spPr>
          <p:txBody>
            <a:bodyPr wrap="square" lIns="0" tIns="0" rIns="0" bIns="0" rtlCol="0"/>
            <a:lstStyle/>
            <a:p>
              <a:endParaRPr/>
            </a:p>
          </p:txBody>
        </p:sp>
        <p:sp>
          <p:nvSpPr>
            <p:cNvPr id="23" name="object 23"/>
            <p:cNvSpPr/>
            <p:nvPr/>
          </p:nvSpPr>
          <p:spPr>
            <a:xfrm>
              <a:off x="5950458" y="14873859"/>
              <a:ext cx="0" cy="2345055"/>
            </a:xfrm>
            <a:custGeom>
              <a:avLst/>
              <a:gdLst/>
              <a:ahLst/>
              <a:cxnLst/>
              <a:rect l="l" t="t" r="r" b="b"/>
              <a:pathLst>
                <a:path h="2345055">
                  <a:moveTo>
                    <a:pt x="0" y="0"/>
                  </a:moveTo>
                  <a:lnTo>
                    <a:pt x="0" y="2344546"/>
                  </a:lnTo>
                </a:path>
              </a:pathLst>
            </a:custGeom>
            <a:ln w="3175">
              <a:solidFill>
                <a:srgbClr val="99ACFF"/>
              </a:solidFill>
            </a:ln>
          </p:spPr>
          <p:txBody>
            <a:bodyPr wrap="square" lIns="0" tIns="0" rIns="0" bIns="0" rtlCol="0"/>
            <a:lstStyle/>
            <a:p>
              <a:endParaRPr/>
            </a:p>
          </p:txBody>
        </p:sp>
        <p:sp>
          <p:nvSpPr>
            <p:cNvPr id="24" name="object 24"/>
            <p:cNvSpPr/>
            <p:nvPr/>
          </p:nvSpPr>
          <p:spPr>
            <a:xfrm>
              <a:off x="6418453" y="14873859"/>
              <a:ext cx="0" cy="2345055"/>
            </a:xfrm>
            <a:custGeom>
              <a:avLst/>
              <a:gdLst/>
              <a:ahLst/>
              <a:cxnLst/>
              <a:rect l="l" t="t" r="r" b="b"/>
              <a:pathLst>
                <a:path h="2345055">
                  <a:moveTo>
                    <a:pt x="0" y="0"/>
                  </a:moveTo>
                  <a:lnTo>
                    <a:pt x="0" y="2344546"/>
                  </a:lnTo>
                </a:path>
              </a:pathLst>
            </a:custGeom>
            <a:ln w="3175">
              <a:solidFill>
                <a:srgbClr val="99ACFF"/>
              </a:solidFill>
            </a:ln>
          </p:spPr>
          <p:txBody>
            <a:bodyPr wrap="square" lIns="0" tIns="0" rIns="0" bIns="0" rtlCol="0"/>
            <a:lstStyle/>
            <a:p>
              <a:endParaRPr/>
            </a:p>
          </p:txBody>
        </p:sp>
        <p:sp>
          <p:nvSpPr>
            <p:cNvPr id="25" name="object 25"/>
            <p:cNvSpPr/>
            <p:nvPr/>
          </p:nvSpPr>
          <p:spPr>
            <a:xfrm>
              <a:off x="6886447" y="14873859"/>
              <a:ext cx="0" cy="2345055"/>
            </a:xfrm>
            <a:custGeom>
              <a:avLst/>
              <a:gdLst/>
              <a:ahLst/>
              <a:cxnLst/>
              <a:rect l="l" t="t" r="r" b="b"/>
              <a:pathLst>
                <a:path h="2345055">
                  <a:moveTo>
                    <a:pt x="0" y="0"/>
                  </a:moveTo>
                  <a:lnTo>
                    <a:pt x="0" y="2344546"/>
                  </a:lnTo>
                </a:path>
              </a:pathLst>
            </a:custGeom>
            <a:ln w="3175">
              <a:solidFill>
                <a:srgbClr val="99ACFF"/>
              </a:solidFill>
            </a:ln>
          </p:spPr>
          <p:txBody>
            <a:bodyPr wrap="square" lIns="0" tIns="0" rIns="0" bIns="0" rtlCol="0"/>
            <a:lstStyle/>
            <a:p>
              <a:endParaRPr/>
            </a:p>
          </p:txBody>
        </p:sp>
        <p:sp>
          <p:nvSpPr>
            <p:cNvPr id="26" name="object 26"/>
            <p:cNvSpPr/>
            <p:nvPr/>
          </p:nvSpPr>
          <p:spPr>
            <a:xfrm>
              <a:off x="4075429" y="15459964"/>
              <a:ext cx="3279140" cy="0"/>
            </a:xfrm>
            <a:custGeom>
              <a:avLst/>
              <a:gdLst/>
              <a:ahLst/>
              <a:cxnLst/>
              <a:rect l="l" t="t" r="r" b="b"/>
              <a:pathLst>
                <a:path w="3279139">
                  <a:moveTo>
                    <a:pt x="0" y="0"/>
                  </a:moveTo>
                  <a:lnTo>
                    <a:pt x="3279013" y="0"/>
                  </a:lnTo>
                </a:path>
              </a:pathLst>
            </a:custGeom>
            <a:ln w="3175">
              <a:solidFill>
                <a:srgbClr val="99ACFF"/>
              </a:solidFill>
            </a:ln>
          </p:spPr>
          <p:txBody>
            <a:bodyPr wrap="square" lIns="0" tIns="0" rIns="0" bIns="0" rtlCol="0"/>
            <a:lstStyle/>
            <a:p>
              <a:endParaRPr/>
            </a:p>
          </p:txBody>
        </p:sp>
        <p:sp>
          <p:nvSpPr>
            <p:cNvPr id="27" name="object 27"/>
            <p:cNvSpPr/>
            <p:nvPr/>
          </p:nvSpPr>
          <p:spPr>
            <a:xfrm>
              <a:off x="4075429" y="16046196"/>
              <a:ext cx="3279140" cy="0"/>
            </a:xfrm>
            <a:custGeom>
              <a:avLst/>
              <a:gdLst/>
              <a:ahLst/>
              <a:cxnLst/>
              <a:rect l="l" t="t" r="r" b="b"/>
              <a:pathLst>
                <a:path w="3279139">
                  <a:moveTo>
                    <a:pt x="0" y="0"/>
                  </a:moveTo>
                  <a:lnTo>
                    <a:pt x="3279013" y="0"/>
                  </a:lnTo>
                </a:path>
              </a:pathLst>
            </a:custGeom>
            <a:ln w="3175">
              <a:solidFill>
                <a:srgbClr val="99ACFF"/>
              </a:solidFill>
            </a:ln>
          </p:spPr>
          <p:txBody>
            <a:bodyPr wrap="square" lIns="0" tIns="0" rIns="0" bIns="0" rtlCol="0"/>
            <a:lstStyle/>
            <a:p>
              <a:endParaRPr/>
            </a:p>
          </p:txBody>
        </p:sp>
        <p:sp>
          <p:nvSpPr>
            <p:cNvPr id="28" name="object 28"/>
            <p:cNvSpPr/>
            <p:nvPr/>
          </p:nvSpPr>
          <p:spPr>
            <a:xfrm>
              <a:off x="4075429" y="16632301"/>
              <a:ext cx="3279140" cy="0"/>
            </a:xfrm>
            <a:custGeom>
              <a:avLst/>
              <a:gdLst/>
              <a:ahLst/>
              <a:cxnLst/>
              <a:rect l="l" t="t" r="r" b="b"/>
              <a:pathLst>
                <a:path w="3279139">
                  <a:moveTo>
                    <a:pt x="0" y="0"/>
                  </a:moveTo>
                  <a:lnTo>
                    <a:pt x="3279013" y="0"/>
                  </a:lnTo>
                </a:path>
              </a:pathLst>
            </a:custGeom>
            <a:ln w="3175">
              <a:solidFill>
                <a:srgbClr val="99ACFF"/>
              </a:solidFill>
            </a:ln>
          </p:spPr>
          <p:txBody>
            <a:bodyPr wrap="square" lIns="0" tIns="0" rIns="0" bIns="0" rtlCol="0"/>
            <a:lstStyle/>
            <a:p>
              <a:endParaRPr/>
            </a:p>
          </p:txBody>
        </p:sp>
        <p:sp>
          <p:nvSpPr>
            <p:cNvPr id="29" name="object 29"/>
            <p:cNvSpPr/>
            <p:nvPr/>
          </p:nvSpPr>
          <p:spPr>
            <a:xfrm>
              <a:off x="4075429" y="14873859"/>
              <a:ext cx="0" cy="2345055"/>
            </a:xfrm>
            <a:custGeom>
              <a:avLst/>
              <a:gdLst/>
              <a:ahLst/>
              <a:cxnLst/>
              <a:rect l="l" t="t" r="r" b="b"/>
              <a:pathLst>
                <a:path h="2345055">
                  <a:moveTo>
                    <a:pt x="0" y="0"/>
                  </a:moveTo>
                  <a:lnTo>
                    <a:pt x="0" y="2344546"/>
                  </a:lnTo>
                </a:path>
              </a:pathLst>
            </a:custGeom>
            <a:ln w="3175">
              <a:solidFill>
                <a:srgbClr val="99ACFF"/>
              </a:solidFill>
            </a:ln>
          </p:spPr>
          <p:txBody>
            <a:bodyPr wrap="square" lIns="0" tIns="0" rIns="0" bIns="0" rtlCol="0"/>
            <a:lstStyle/>
            <a:p>
              <a:endParaRPr/>
            </a:p>
          </p:txBody>
        </p:sp>
        <p:sp>
          <p:nvSpPr>
            <p:cNvPr id="30" name="object 30"/>
            <p:cNvSpPr/>
            <p:nvPr/>
          </p:nvSpPr>
          <p:spPr>
            <a:xfrm>
              <a:off x="7354443" y="14873859"/>
              <a:ext cx="0" cy="2345055"/>
            </a:xfrm>
            <a:custGeom>
              <a:avLst/>
              <a:gdLst/>
              <a:ahLst/>
              <a:cxnLst/>
              <a:rect l="l" t="t" r="r" b="b"/>
              <a:pathLst>
                <a:path h="2345055">
                  <a:moveTo>
                    <a:pt x="0" y="0"/>
                  </a:moveTo>
                  <a:lnTo>
                    <a:pt x="0" y="2344546"/>
                  </a:lnTo>
                </a:path>
              </a:pathLst>
            </a:custGeom>
            <a:ln w="3175">
              <a:solidFill>
                <a:srgbClr val="99ACFF"/>
              </a:solidFill>
            </a:ln>
          </p:spPr>
          <p:txBody>
            <a:bodyPr wrap="square" lIns="0" tIns="0" rIns="0" bIns="0" rtlCol="0"/>
            <a:lstStyle/>
            <a:p>
              <a:endParaRPr/>
            </a:p>
          </p:txBody>
        </p:sp>
        <p:sp>
          <p:nvSpPr>
            <p:cNvPr id="31" name="object 31"/>
            <p:cNvSpPr/>
            <p:nvPr/>
          </p:nvSpPr>
          <p:spPr>
            <a:xfrm>
              <a:off x="4075429" y="14873859"/>
              <a:ext cx="3279140" cy="0"/>
            </a:xfrm>
            <a:custGeom>
              <a:avLst/>
              <a:gdLst/>
              <a:ahLst/>
              <a:cxnLst/>
              <a:rect l="l" t="t" r="r" b="b"/>
              <a:pathLst>
                <a:path w="3279139">
                  <a:moveTo>
                    <a:pt x="0" y="0"/>
                  </a:moveTo>
                  <a:lnTo>
                    <a:pt x="3279013" y="0"/>
                  </a:lnTo>
                </a:path>
              </a:pathLst>
            </a:custGeom>
            <a:ln w="3175">
              <a:solidFill>
                <a:srgbClr val="99ACFF"/>
              </a:solidFill>
            </a:ln>
          </p:spPr>
          <p:txBody>
            <a:bodyPr wrap="square" lIns="0" tIns="0" rIns="0" bIns="0" rtlCol="0"/>
            <a:lstStyle/>
            <a:p>
              <a:endParaRPr/>
            </a:p>
          </p:txBody>
        </p:sp>
        <p:sp>
          <p:nvSpPr>
            <p:cNvPr id="32" name="object 32"/>
            <p:cNvSpPr/>
            <p:nvPr/>
          </p:nvSpPr>
          <p:spPr>
            <a:xfrm>
              <a:off x="4075429" y="17218406"/>
              <a:ext cx="3279140" cy="0"/>
            </a:xfrm>
            <a:custGeom>
              <a:avLst/>
              <a:gdLst/>
              <a:ahLst/>
              <a:cxnLst/>
              <a:rect l="l" t="t" r="r" b="b"/>
              <a:pathLst>
                <a:path w="3279139">
                  <a:moveTo>
                    <a:pt x="0" y="0"/>
                  </a:moveTo>
                  <a:lnTo>
                    <a:pt x="3279013" y="0"/>
                  </a:lnTo>
                </a:path>
              </a:pathLst>
            </a:custGeom>
            <a:ln w="3175">
              <a:solidFill>
                <a:srgbClr val="99ACFF"/>
              </a:solidFill>
            </a:ln>
          </p:spPr>
          <p:txBody>
            <a:bodyPr wrap="square" lIns="0" tIns="0" rIns="0" bIns="0" rtlCol="0"/>
            <a:lstStyle/>
            <a:p>
              <a:endParaRPr/>
            </a:p>
          </p:txBody>
        </p:sp>
      </p:grpSp>
      <p:grpSp>
        <p:nvGrpSpPr>
          <p:cNvPr id="33" name="object 33"/>
          <p:cNvGrpSpPr/>
          <p:nvPr/>
        </p:nvGrpSpPr>
        <p:grpSpPr>
          <a:xfrm>
            <a:off x="-1137" y="6019800"/>
            <a:ext cx="7587018" cy="3492000"/>
            <a:chOff x="32982" y="6010119"/>
            <a:chExt cx="7587018" cy="3935627"/>
          </a:xfrm>
        </p:grpSpPr>
        <p:sp>
          <p:nvSpPr>
            <p:cNvPr id="34" name="object 34"/>
            <p:cNvSpPr/>
            <p:nvPr/>
          </p:nvSpPr>
          <p:spPr>
            <a:xfrm>
              <a:off x="32982" y="6010119"/>
              <a:ext cx="7587018" cy="3935627"/>
            </a:xfrm>
            <a:custGeom>
              <a:avLst/>
              <a:gdLst/>
              <a:ahLst/>
              <a:cxnLst/>
              <a:rect l="l" t="t" r="r" b="b"/>
              <a:pathLst>
                <a:path w="7484745" h="3235959">
                  <a:moveTo>
                    <a:pt x="7484364" y="0"/>
                  </a:moveTo>
                  <a:lnTo>
                    <a:pt x="0" y="0"/>
                  </a:lnTo>
                  <a:lnTo>
                    <a:pt x="0" y="3235452"/>
                  </a:lnTo>
                  <a:lnTo>
                    <a:pt x="7484364" y="3235452"/>
                  </a:lnTo>
                  <a:lnTo>
                    <a:pt x="7484364" y="0"/>
                  </a:lnTo>
                  <a:close/>
                </a:path>
              </a:pathLst>
            </a:custGeom>
            <a:solidFill>
              <a:srgbClr val="6BB9AE">
                <a:alpha val="20783"/>
              </a:srgbClr>
            </a:solidFill>
          </p:spPr>
          <p:txBody>
            <a:bodyPr wrap="square" lIns="0" tIns="0" rIns="0" bIns="0" rtlCol="0"/>
            <a:lstStyle/>
            <a:p>
              <a:endParaRPr/>
            </a:p>
          </p:txBody>
        </p:sp>
        <p:sp>
          <p:nvSpPr>
            <p:cNvPr id="35" name="object 35"/>
            <p:cNvSpPr/>
            <p:nvPr/>
          </p:nvSpPr>
          <p:spPr>
            <a:xfrm>
              <a:off x="4529919" y="6856752"/>
              <a:ext cx="396000" cy="527455"/>
            </a:xfrm>
            <a:prstGeom prst="rect">
              <a:avLst/>
            </a:prstGeom>
            <a:blipFill>
              <a:blip r:embed="rId4" cstate="print"/>
              <a:stretch>
                <a:fillRect/>
              </a:stretch>
            </a:blipFill>
          </p:spPr>
          <p:txBody>
            <a:bodyPr wrap="square" lIns="0" tIns="0" rIns="0" bIns="0" rtlCol="0"/>
            <a:lstStyle/>
            <a:p>
              <a:endParaRPr/>
            </a:p>
          </p:txBody>
        </p:sp>
        <p:sp>
          <p:nvSpPr>
            <p:cNvPr id="36" name="object 36"/>
            <p:cNvSpPr/>
            <p:nvPr/>
          </p:nvSpPr>
          <p:spPr>
            <a:xfrm>
              <a:off x="132600" y="7709110"/>
              <a:ext cx="1620000" cy="619783"/>
            </a:xfrm>
            <a:custGeom>
              <a:avLst/>
              <a:gdLst/>
              <a:ahLst/>
              <a:cxnLst/>
              <a:rect l="l" t="t" r="r" b="b"/>
              <a:pathLst>
                <a:path w="1728470" h="342900">
                  <a:moveTo>
                    <a:pt x="1728216" y="0"/>
                  </a:moveTo>
                  <a:lnTo>
                    <a:pt x="0" y="0"/>
                  </a:lnTo>
                  <a:lnTo>
                    <a:pt x="0" y="342900"/>
                  </a:lnTo>
                  <a:lnTo>
                    <a:pt x="1728216" y="342900"/>
                  </a:lnTo>
                  <a:lnTo>
                    <a:pt x="1728216" y="0"/>
                  </a:lnTo>
                  <a:close/>
                </a:path>
              </a:pathLst>
            </a:custGeom>
            <a:solidFill>
              <a:srgbClr val="99FFCC"/>
            </a:solidFill>
            <a:ln w="6350">
              <a:solidFill>
                <a:schemeClr val="tx1">
                  <a:lumMod val="85000"/>
                  <a:lumOff val="15000"/>
                </a:schemeClr>
              </a:solidFill>
            </a:ln>
          </p:spPr>
          <p:txBody>
            <a:bodyPr wrap="square" lIns="0" tIns="0" rIns="0" bIns="0" rtlCol="0"/>
            <a:lstStyle/>
            <a:p>
              <a:endParaRPr/>
            </a:p>
          </p:txBody>
        </p:sp>
        <p:sp>
          <p:nvSpPr>
            <p:cNvPr id="38" name="object 38"/>
            <p:cNvSpPr/>
            <p:nvPr/>
          </p:nvSpPr>
          <p:spPr>
            <a:xfrm>
              <a:off x="2055125" y="7664786"/>
              <a:ext cx="1563624" cy="617673"/>
            </a:xfrm>
            <a:custGeom>
              <a:avLst/>
              <a:gdLst/>
              <a:ahLst/>
              <a:cxnLst/>
              <a:rect l="l" t="t" r="r" b="b"/>
              <a:pathLst>
                <a:path w="1577339" h="562609">
                  <a:moveTo>
                    <a:pt x="1577340" y="0"/>
                  </a:moveTo>
                  <a:lnTo>
                    <a:pt x="0" y="0"/>
                  </a:lnTo>
                  <a:lnTo>
                    <a:pt x="0" y="562355"/>
                  </a:lnTo>
                  <a:lnTo>
                    <a:pt x="1577340" y="562355"/>
                  </a:lnTo>
                  <a:lnTo>
                    <a:pt x="1577340" y="0"/>
                  </a:lnTo>
                  <a:close/>
                </a:path>
              </a:pathLst>
            </a:custGeom>
            <a:solidFill>
              <a:srgbClr val="00CC99"/>
            </a:solidFill>
            <a:ln w="6350">
              <a:solidFill>
                <a:schemeClr val="tx1">
                  <a:lumMod val="85000"/>
                  <a:lumOff val="15000"/>
                </a:schemeClr>
              </a:solidFill>
            </a:ln>
          </p:spPr>
          <p:txBody>
            <a:bodyPr wrap="square" lIns="0" tIns="0" rIns="0" bIns="0" rtlCol="0"/>
            <a:lstStyle/>
            <a:p>
              <a:endParaRPr/>
            </a:p>
          </p:txBody>
        </p:sp>
        <p:sp>
          <p:nvSpPr>
            <p:cNvPr id="43" name="object 43"/>
            <p:cNvSpPr/>
            <p:nvPr/>
          </p:nvSpPr>
          <p:spPr>
            <a:xfrm>
              <a:off x="2472519" y="6897163"/>
              <a:ext cx="697230" cy="487044"/>
            </a:xfrm>
            <a:custGeom>
              <a:avLst/>
              <a:gdLst/>
              <a:ahLst/>
              <a:cxnLst/>
              <a:rect l="l" t="t" r="r" b="b"/>
              <a:pathLst>
                <a:path w="697229" h="487045">
                  <a:moveTo>
                    <a:pt x="103555" y="361251"/>
                  </a:moveTo>
                  <a:lnTo>
                    <a:pt x="65900" y="361251"/>
                  </a:lnTo>
                  <a:lnTo>
                    <a:pt x="65900" y="392658"/>
                  </a:lnTo>
                  <a:lnTo>
                    <a:pt x="103555" y="392658"/>
                  </a:lnTo>
                  <a:lnTo>
                    <a:pt x="103555" y="361251"/>
                  </a:lnTo>
                  <a:close/>
                </a:path>
                <a:path w="697229" h="487045">
                  <a:moveTo>
                    <a:pt x="103555" y="298323"/>
                  </a:moveTo>
                  <a:lnTo>
                    <a:pt x="65900" y="298323"/>
                  </a:lnTo>
                  <a:lnTo>
                    <a:pt x="65900" y="329717"/>
                  </a:lnTo>
                  <a:lnTo>
                    <a:pt x="103555" y="329717"/>
                  </a:lnTo>
                  <a:lnTo>
                    <a:pt x="103555" y="298323"/>
                  </a:lnTo>
                  <a:close/>
                </a:path>
                <a:path w="697229" h="487045">
                  <a:moveTo>
                    <a:pt x="103555" y="235521"/>
                  </a:moveTo>
                  <a:lnTo>
                    <a:pt x="65900" y="235521"/>
                  </a:lnTo>
                  <a:lnTo>
                    <a:pt x="65900" y="266928"/>
                  </a:lnTo>
                  <a:lnTo>
                    <a:pt x="103555" y="266928"/>
                  </a:lnTo>
                  <a:lnTo>
                    <a:pt x="103555" y="235521"/>
                  </a:lnTo>
                  <a:close/>
                </a:path>
                <a:path w="697229" h="487045">
                  <a:moveTo>
                    <a:pt x="178866" y="361251"/>
                  </a:moveTo>
                  <a:lnTo>
                    <a:pt x="141211" y="361251"/>
                  </a:lnTo>
                  <a:lnTo>
                    <a:pt x="141211" y="392658"/>
                  </a:lnTo>
                  <a:lnTo>
                    <a:pt x="178866" y="392658"/>
                  </a:lnTo>
                  <a:lnTo>
                    <a:pt x="178866" y="361251"/>
                  </a:lnTo>
                  <a:close/>
                </a:path>
                <a:path w="697229" h="487045">
                  <a:moveTo>
                    <a:pt x="178866" y="298323"/>
                  </a:moveTo>
                  <a:lnTo>
                    <a:pt x="141211" y="298323"/>
                  </a:lnTo>
                  <a:lnTo>
                    <a:pt x="141211" y="329717"/>
                  </a:lnTo>
                  <a:lnTo>
                    <a:pt x="178866" y="329717"/>
                  </a:lnTo>
                  <a:lnTo>
                    <a:pt x="178866" y="298323"/>
                  </a:lnTo>
                  <a:close/>
                </a:path>
                <a:path w="697229" h="487045">
                  <a:moveTo>
                    <a:pt x="178866" y="235521"/>
                  </a:moveTo>
                  <a:lnTo>
                    <a:pt x="141211" y="235521"/>
                  </a:lnTo>
                  <a:lnTo>
                    <a:pt x="141211" y="266928"/>
                  </a:lnTo>
                  <a:lnTo>
                    <a:pt x="178866" y="266928"/>
                  </a:lnTo>
                  <a:lnTo>
                    <a:pt x="178866" y="235521"/>
                  </a:lnTo>
                  <a:close/>
                </a:path>
                <a:path w="697229" h="487045">
                  <a:moveTo>
                    <a:pt x="207111" y="117906"/>
                  </a:moveTo>
                  <a:lnTo>
                    <a:pt x="169456" y="117906"/>
                  </a:lnTo>
                  <a:lnTo>
                    <a:pt x="169456" y="149301"/>
                  </a:lnTo>
                  <a:lnTo>
                    <a:pt x="207111" y="149313"/>
                  </a:lnTo>
                  <a:lnTo>
                    <a:pt x="207111" y="117906"/>
                  </a:lnTo>
                  <a:close/>
                </a:path>
                <a:path w="697229" h="487045">
                  <a:moveTo>
                    <a:pt x="207111" y="54978"/>
                  </a:moveTo>
                  <a:lnTo>
                    <a:pt x="169456" y="54978"/>
                  </a:lnTo>
                  <a:lnTo>
                    <a:pt x="169456" y="86372"/>
                  </a:lnTo>
                  <a:lnTo>
                    <a:pt x="207111" y="86372"/>
                  </a:lnTo>
                  <a:lnTo>
                    <a:pt x="207111" y="54978"/>
                  </a:lnTo>
                  <a:close/>
                </a:path>
                <a:path w="697229" h="487045">
                  <a:moveTo>
                    <a:pt x="282422" y="117906"/>
                  </a:moveTo>
                  <a:lnTo>
                    <a:pt x="244767" y="117906"/>
                  </a:lnTo>
                  <a:lnTo>
                    <a:pt x="244767" y="149313"/>
                  </a:lnTo>
                  <a:lnTo>
                    <a:pt x="282422" y="149313"/>
                  </a:lnTo>
                  <a:lnTo>
                    <a:pt x="282422" y="117906"/>
                  </a:lnTo>
                  <a:close/>
                </a:path>
                <a:path w="697229" h="487045">
                  <a:moveTo>
                    <a:pt x="282422" y="54978"/>
                  </a:moveTo>
                  <a:lnTo>
                    <a:pt x="244767" y="54978"/>
                  </a:lnTo>
                  <a:lnTo>
                    <a:pt x="244767" y="86372"/>
                  </a:lnTo>
                  <a:lnTo>
                    <a:pt x="282422" y="86372"/>
                  </a:lnTo>
                  <a:lnTo>
                    <a:pt x="282422" y="54978"/>
                  </a:lnTo>
                  <a:close/>
                </a:path>
                <a:path w="697229" h="487045">
                  <a:moveTo>
                    <a:pt x="329488" y="361251"/>
                  </a:moveTo>
                  <a:lnTo>
                    <a:pt x="291833" y="361251"/>
                  </a:lnTo>
                  <a:lnTo>
                    <a:pt x="291833" y="392658"/>
                  </a:lnTo>
                  <a:lnTo>
                    <a:pt x="329488" y="392658"/>
                  </a:lnTo>
                  <a:lnTo>
                    <a:pt x="329488" y="361251"/>
                  </a:lnTo>
                  <a:close/>
                </a:path>
                <a:path w="697229" h="487045">
                  <a:moveTo>
                    <a:pt x="329488" y="298323"/>
                  </a:moveTo>
                  <a:lnTo>
                    <a:pt x="291833" y="298323"/>
                  </a:lnTo>
                  <a:lnTo>
                    <a:pt x="291833" y="329717"/>
                  </a:lnTo>
                  <a:lnTo>
                    <a:pt x="329488" y="329717"/>
                  </a:lnTo>
                  <a:lnTo>
                    <a:pt x="329488" y="298323"/>
                  </a:lnTo>
                  <a:close/>
                </a:path>
                <a:path w="697229" h="487045">
                  <a:moveTo>
                    <a:pt x="404799" y="361251"/>
                  </a:moveTo>
                  <a:lnTo>
                    <a:pt x="367144" y="361251"/>
                  </a:lnTo>
                  <a:lnTo>
                    <a:pt x="367144" y="392658"/>
                  </a:lnTo>
                  <a:lnTo>
                    <a:pt x="404799" y="392658"/>
                  </a:lnTo>
                  <a:lnTo>
                    <a:pt x="404799" y="361251"/>
                  </a:lnTo>
                  <a:close/>
                </a:path>
                <a:path w="697229" h="487045">
                  <a:moveTo>
                    <a:pt x="404799" y="298323"/>
                  </a:moveTo>
                  <a:lnTo>
                    <a:pt x="367144" y="298323"/>
                  </a:lnTo>
                  <a:lnTo>
                    <a:pt x="367144" y="329717"/>
                  </a:lnTo>
                  <a:lnTo>
                    <a:pt x="404799" y="329717"/>
                  </a:lnTo>
                  <a:lnTo>
                    <a:pt x="404799" y="298323"/>
                  </a:lnTo>
                  <a:close/>
                </a:path>
                <a:path w="697229" h="487045">
                  <a:moveTo>
                    <a:pt x="555434" y="361251"/>
                  </a:moveTo>
                  <a:lnTo>
                    <a:pt x="517779" y="361251"/>
                  </a:lnTo>
                  <a:lnTo>
                    <a:pt x="517779" y="392658"/>
                  </a:lnTo>
                  <a:lnTo>
                    <a:pt x="555434" y="392658"/>
                  </a:lnTo>
                  <a:lnTo>
                    <a:pt x="555434" y="361251"/>
                  </a:lnTo>
                  <a:close/>
                </a:path>
                <a:path w="697229" h="487045">
                  <a:moveTo>
                    <a:pt x="555434" y="298323"/>
                  </a:moveTo>
                  <a:lnTo>
                    <a:pt x="517779" y="298323"/>
                  </a:lnTo>
                  <a:lnTo>
                    <a:pt x="517779" y="329717"/>
                  </a:lnTo>
                  <a:lnTo>
                    <a:pt x="555434" y="329717"/>
                  </a:lnTo>
                  <a:lnTo>
                    <a:pt x="555434" y="298323"/>
                  </a:lnTo>
                  <a:close/>
                </a:path>
                <a:path w="697229" h="487045">
                  <a:moveTo>
                    <a:pt x="555434" y="235521"/>
                  </a:moveTo>
                  <a:lnTo>
                    <a:pt x="517779" y="235521"/>
                  </a:lnTo>
                  <a:lnTo>
                    <a:pt x="517779" y="266928"/>
                  </a:lnTo>
                  <a:lnTo>
                    <a:pt x="555434" y="266928"/>
                  </a:lnTo>
                  <a:lnTo>
                    <a:pt x="555434" y="235521"/>
                  </a:lnTo>
                  <a:close/>
                </a:path>
                <a:path w="697229" h="487045">
                  <a:moveTo>
                    <a:pt x="555434" y="172859"/>
                  </a:moveTo>
                  <a:lnTo>
                    <a:pt x="517779" y="172859"/>
                  </a:lnTo>
                  <a:lnTo>
                    <a:pt x="517779" y="204254"/>
                  </a:lnTo>
                  <a:lnTo>
                    <a:pt x="555434" y="204254"/>
                  </a:lnTo>
                  <a:lnTo>
                    <a:pt x="555434" y="172859"/>
                  </a:lnTo>
                  <a:close/>
                </a:path>
                <a:path w="697229" h="487045">
                  <a:moveTo>
                    <a:pt x="555434" y="109931"/>
                  </a:moveTo>
                  <a:lnTo>
                    <a:pt x="517779" y="109931"/>
                  </a:lnTo>
                  <a:lnTo>
                    <a:pt x="517779" y="141325"/>
                  </a:lnTo>
                  <a:lnTo>
                    <a:pt x="555434" y="141325"/>
                  </a:lnTo>
                  <a:lnTo>
                    <a:pt x="555434" y="109931"/>
                  </a:lnTo>
                  <a:close/>
                </a:path>
                <a:path w="697229" h="487045">
                  <a:moveTo>
                    <a:pt x="630745" y="361251"/>
                  </a:moveTo>
                  <a:lnTo>
                    <a:pt x="593090" y="361251"/>
                  </a:lnTo>
                  <a:lnTo>
                    <a:pt x="593090" y="392658"/>
                  </a:lnTo>
                  <a:lnTo>
                    <a:pt x="630745" y="392658"/>
                  </a:lnTo>
                  <a:lnTo>
                    <a:pt x="630745" y="361251"/>
                  </a:lnTo>
                  <a:close/>
                </a:path>
                <a:path w="697229" h="487045">
                  <a:moveTo>
                    <a:pt x="630745" y="298323"/>
                  </a:moveTo>
                  <a:lnTo>
                    <a:pt x="593090" y="298323"/>
                  </a:lnTo>
                  <a:lnTo>
                    <a:pt x="593090" y="329717"/>
                  </a:lnTo>
                  <a:lnTo>
                    <a:pt x="630745" y="329717"/>
                  </a:lnTo>
                  <a:lnTo>
                    <a:pt x="630745" y="298323"/>
                  </a:lnTo>
                  <a:close/>
                </a:path>
                <a:path w="697229" h="487045">
                  <a:moveTo>
                    <a:pt x="630745" y="235521"/>
                  </a:moveTo>
                  <a:lnTo>
                    <a:pt x="593090" y="235521"/>
                  </a:lnTo>
                  <a:lnTo>
                    <a:pt x="593090" y="266928"/>
                  </a:lnTo>
                  <a:lnTo>
                    <a:pt x="630745" y="266928"/>
                  </a:lnTo>
                  <a:lnTo>
                    <a:pt x="630745" y="235521"/>
                  </a:lnTo>
                  <a:close/>
                </a:path>
                <a:path w="697229" h="487045">
                  <a:moveTo>
                    <a:pt x="630745" y="172859"/>
                  </a:moveTo>
                  <a:lnTo>
                    <a:pt x="593090" y="172859"/>
                  </a:lnTo>
                  <a:lnTo>
                    <a:pt x="593090" y="204254"/>
                  </a:lnTo>
                  <a:lnTo>
                    <a:pt x="630745" y="204254"/>
                  </a:lnTo>
                  <a:lnTo>
                    <a:pt x="630745" y="172859"/>
                  </a:lnTo>
                  <a:close/>
                </a:path>
                <a:path w="697229" h="487045">
                  <a:moveTo>
                    <a:pt x="630745" y="109931"/>
                  </a:moveTo>
                  <a:lnTo>
                    <a:pt x="593090" y="109931"/>
                  </a:lnTo>
                  <a:lnTo>
                    <a:pt x="593090" y="141325"/>
                  </a:lnTo>
                  <a:lnTo>
                    <a:pt x="630745" y="141325"/>
                  </a:lnTo>
                  <a:lnTo>
                    <a:pt x="630745" y="109931"/>
                  </a:lnTo>
                  <a:close/>
                </a:path>
                <a:path w="697229" h="487045">
                  <a:moveTo>
                    <a:pt x="696645" y="63715"/>
                  </a:moveTo>
                  <a:lnTo>
                    <a:pt x="677811" y="61760"/>
                  </a:lnTo>
                  <a:lnTo>
                    <a:pt x="677811" y="77584"/>
                  </a:lnTo>
                  <a:lnTo>
                    <a:pt x="677811" y="470992"/>
                  </a:lnTo>
                  <a:lnTo>
                    <a:pt x="593090" y="470992"/>
                  </a:lnTo>
                  <a:lnTo>
                    <a:pt x="593090" y="423900"/>
                  </a:lnTo>
                  <a:lnTo>
                    <a:pt x="555434" y="423900"/>
                  </a:lnTo>
                  <a:lnTo>
                    <a:pt x="555434" y="470992"/>
                  </a:lnTo>
                  <a:lnTo>
                    <a:pt x="470700" y="470992"/>
                  </a:lnTo>
                  <a:lnTo>
                    <a:pt x="470700" y="259054"/>
                  </a:lnTo>
                  <a:lnTo>
                    <a:pt x="470700" y="243344"/>
                  </a:lnTo>
                  <a:lnTo>
                    <a:pt x="470700" y="55994"/>
                  </a:lnTo>
                  <a:lnTo>
                    <a:pt x="677811" y="77584"/>
                  </a:lnTo>
                  <a:lnTo>
                    <a:pt x="677811" y="61760"/>
                  </a:lnTo>
                  <a:lnTo>
                    <a:pt x="622592" y="55994"/>
                  </a:lnTo>
                  <a:lnTo>
                    <a:pt x="451878" y="38201"/>
                  </a:lnTo>
                  <a:lnTo>
                    <a:pt x="451878" y="243344"/>
                  </a:lnTo>
                  <a:lnTo>
                    <a:pt x="451878" y="259054"/>
                  </a:lnTo>
                  <a:lnTo>
                    <a:pt x="451878" y="470992"/>
                  </a:lnTo>
                  <a:lnTo>
                    <a:pt x="367144" y="470992"/>
                  </a:lnTo>
                  <a:lnTo>
                    <a:pt x="367144" y="423900"/>
                  </a:lnTo>
                  <a:lnTo>
                    <a:pt x="329488" y="423900"/>
                  </a:lnTo>
                  <a:lnTo>
                    <a:pt x="329488" y="470992"/>
                  </a:lnTo>
                  <a:lnTo>
                    <a:pt x="244767" y="470992"/>
                  </a:lnTo>
                  <a:lnTo>
                    <a:pt x="244767" y="259054"/>
                  </a:lnTo>
                  <a:lnTo>
                    <a:pt x="451878" y="259054"/>
                  </a:lnTo>
                  <a:lnTo>
                    <a:pt x="451878" y="243344"/>
                  </a:lnTo>
                  <a:lnTo>
                    <a:pt x="348322" y="243344"/>
                  </a:lnTo>
                  <a:lnTo>
                    <a:pt x="348322" y="15697"/>
                  </a:lnTo>
                  <a:lnTo>
                    <a:pt x="348322" y="0"/>
                  </a:lnTo>
                  <a:lnTo>
                    <a:pt x="329488" y="0"/>
                  </a:lnTo>
                  <a:lnTo>
                    <a:pt x="329488" y="15697"/>
                  </a:lnTo>
                  <a:lnTo>
                    <a:pt x="329488" y="243344"/>
                  </a:lnTo>
                  <a:lnTo>
                    <a:pt x="244767" y="243344"/>
                  </a:lnTo>
                  <a:lnTo>
                    <a:pt x="244767" y="196253"/>
                  </a:lnTo>
                  <a:lnTo>
                    <a:pt x="244767" y="180555"/>
                  </a:lnTo>
                  <a:lnTo>
                    <a:pt x="225933" y="180555"/>
                  </a:lnTo>
                  <a:lnTo>
                    <a:pt x="225933" y="196253"/>
                  </a:lnTo>
                  <a:lnTo>
                    <a:pt x="225933" y="470992"/>
                  </a:lnTo>
                  <a:lnTo>
                    <a:pt x="141211" y="470992"/>
                  </a:lnTo>
                  <a:lnTo>
                    <a:pt x="141211" y="423900"/>
                  </a:lnTo>
                  <a:lnTo>
                    <a:pt x="103555" y="423900"/>
                  </a:lnTo>
                  <a:lnTo>
                    <a:pt x="103555" y="470992"/>
                  </a:lnTo>
                  <a:lnTo>
                    <a:pt x="18821" y="470992"/>
                  </a:lnTo>
                  <a:lnTo>
                    <a:pt x="18821" y="196253"/>
                  </a:lnTo>
                  <a:lnTo>
                    <a:pt x="225933" y="196253"/>
                  </a:lnTo>
                  <a:lnTo>
                    <a:pt x="225933" y="180555"/>
                  </a:lnTo>
                  <a:lnTo>
                    <a:pt x="122377" y="180555"/>
                  </a:lnTo>
                  <a:lnTo>
                    <a:pt x="122377" y="15697"/>
                  </a:lnTo>
                  <a:lnTo>
                    <a:pt x="329488" y="15697"/>
                  </a:lnTo>
                  <a:lnTo>
                    <a:pt x="329488" y="0"/>
                  </a:lnTo>
                  <a:lnTo>
                    <a:pt x="103555" y="0"/>
                  </a:lnTo>
                  <a:lnTo>
                    <a:pt x="103555" y="180555"/>
                  </a:lnTo>
                  <a:lnTo>
                    <a:pt x="0" y="180555"/>
                  </a:lnTo>
                  <a:lnTo>
                    <a:pt x="0" y="486689"/>
                  </a:lnTo>
                  <a:lnTo>
                    <a:pt x="696645" y="486689"/>
                  </a:lnTo>
                  <a:lnTo>
                    <a:pt x="696645" y="470992"/>
                  </a:lnTo>
                  <a:lnTo>
                    <a:pt x="696645" y="63715"/>
                  </a:lnTo>
                  <a:close/>
                </a:path>
              </a:pathLst>
            </a:custGeom>
            <a:solidFill>
              <a:srgbClr val="000000"/>
            </a:solidFill>
          </p:spPr>
          <p:txBody>
            <a:bodyPr wrap="square" lIns="0" tIns="0" rIns="0" bIns="0" rtlCol="0"/>
            <a:lstStyle/>
            <a:p>
              <a:endParaRPr/>
            </a:p>
          </p:txBody>
        </p:sp>
      </p:grpSp>
      <p:sp>
        <p:nvSpPr>
          <p:cNvPr id="47" name="object 47"/>
          <p:cNvSpPr txBox="1"/>
          <p:nvPr/>
        </p:nvSpPr>
        <p:spPr>
          <a:xfrm>
            <a:off x="5160390" y="9561321"/>
            <a:ext cx="1045844" cy="280035"/>
          </a:xfrm>
          <a:prstGeom prst="rect">
            <a:avLst/>
          </a:prstGeom>
        </p:spPr>
        <p:txBody>
          <a:bodyPr vert="horz" wrap="square" lIns="0" tIns="14604" rIns="0" bIns="0" rtlCol="0">
            <a:spAutoFit/>
          </a:bodyPr>
          <a:lstStyle/>
          <a:p>
            <a:pPr marL="12700">
              <a:lnSpc>
                <a:spcPct val="100000"/>
              </a:lnSpc>
              <a:spcBef>
                <a:spcPts val="114"/>
              </a:spcBef>
            </a:pPr>
            <a:r>
              <a:rPr sz="1650" b="1" dirty="0">
                <a:solidFill>
                  <a:srgbClr val="28201F"/>
                </a:solidFill>
                <a:latin typeface="Calibri"/>
                <a:cs typeface="Calibri"/>
              </a:rPr>
              <a:t>Indicadores</a:t>
            </a:r>
            <a:endParaRPr sz="1650" dirty="0">
              <a:latin typeface="Calibri"/>
              <a:cs typeface="Calibri"/>
            </a:endParaRPr>
          </a:p>
        </p:txBody>
      </p:sp>
      <p:sp>
        <p:nvSpPr>
          <p:cNvPr id="48" name="object 48"/>
          <p:cNvSpPr txBox="1"/>
          <p:nvPr/>
        </p:nvSpPr>
        <p:spPr>
          <a:xfrm>
            <a:off x="168960" y="2818002"/>
            <a:ext cx="4453255" cy="268662"/>
          </a:xfrm>
          <a:prstGeom prst="rect">
            <a:avLst/>
          </a:prstGeom>
        </p:spPr>
        <p:txBody>
          <a:bodyPr vert="horz" wrap="square" lIns="0" tIns="14604" rIns="0" bIns="0" rtlCol="0">
            <a:spAutoFit/>
          </a:bodyPr>
          <a:lstStyle/>
          <a:p>
            <a:pPr marL="12700">
              <a:lnSpc>
                <a:spcPct val="100000"/>
              </a:lnSpc>
              <a:spcBef>
                <a:spcPts val="114"/>
              </a:spcBef>
            </a:pPr>
            <a:r>
              <a:rPr sz="1650" b="1" spc="-25" dirty="0">
                <a:solidFill>
                  <a:srgbClr val="28201F"/>
                </a:solidFill>
                <a:latin typeface="Calibri"/>
                <a:cs typeface="Calibri"/>
              </a:rPr>
              <a:t>Tasa </a:t>
            </a:r>
            <a:r>
              <a:rPr sz="1650" b="1" spc="5" dirty="0">
                <a:solidFill>
                  <a:srgbClr val="28201F"/>
                </a:solidFill>
                <a:latin typeface="Calibri"/>
                <a:cs typeface="Calibri"/>
              </a:rPr>
              <a:t>de incidencia de </a:t>
            </a:r>
            <a:r>
              <a:rPr sz="1650" b="1" dirty="0">
                <a:solidFill>
                  <a:srgbClr val="28201F"/>
                </a:solidFill>
                <a:latin typeface="Calibri"/>
                <a:cs typeface="Calibri"/>
              </a:rPr>
              <a:t>tuberculosis, </a:t>
            </a:r>
            <a:r>
              <a:rPr lang="es-CO" sz="1650" b="1" spc="10" dirty="0" smtClean="0">
                <a:solidFill>
                  <a:srgbClr val="28201F"/>
                </a:solidFill>
                <a:latin typeface="Calibri"/>
                <a:cs typeface="Calibri"/>
              </a:rPr>
              <a:t>Cartagena</a:t>
            </a:r>
            <a:r>
              <a:rPr sz="1650" b="1" spc="10" dirty="0" smtClean="0">
                <a:solidFill>
                  <a:srgbClr val="28201F"/>
                </a:solidFill>
                <a:latin typeface="Calibri"/>
                <a:cs typeface="Calibri"/>
              </a:rPr>
              <a:t>,</a:t>
            </a:r>
            <a:r>
              <a:rPr sz="1650" b="1" spc="-114" dirty="0" smtClean="0">
                <a:solidFill>
                  <a:srgbClr val="28201F"/>
                </a:solidFill>
                <a:latin typeface="Calibri"/>
                <a:cs typeface="Calibri"/>
              </a:rPr>
              <a:t> </a:t>
            </a:r>
            <a:r>
              <a:rPr sz="1650" b="1" spc="5" dirty="0">
                <a:solidFill>
                  <a:srgbClr val="28201F"/>
                </a:solidFill>
                <a:latin typeface="Calibri"/>
                <a:cs typeface="Calibri"/>
              </a:rPr>
              <a:t>2024</a:t>
            </a:r>
            <a:endParaRPr sz="1650" dirty="0">
              <a:latin typeface="Calibri"/>
              <a:cs typeface="Calibri"/>
            </a:endParaRPr>
          </a:p>
        </p:txBody>
      </p:sp>
      <p:sp>
        <p:nvSpPr>
          <p:cNvPr id="49" name="object 49"/>
          <p:cNvSpPr txBox="1"/>
          <p:nvPr/>
        </p:nvSpPr>
        <p:spPr>
          <a:xfrm>
            <a:off x="1905000" y="5715000"/>
            <a:ext cx="3921760" cy="119905"/>
          </a:xfrm>
          <a:prstGeom prst="rect">
            <a:avLst/>
          </a:prstGeom>
        </p:spPr>
        <p:txBody>
          <a:bodyPr vert="horz" wrap="square" lIns="0" tIns="12065" rIns="0" bIns="0" rtlCol="0">
            <a:spAutoFit/>
          </a:bodyPr>
          <a:lstStyle/>
          <a:p>
            <a:pPr marL="1265555" marR="5080" indent="-1253490">
              <a:lnSpc>
                <a:spcPct val="100000"/>
              </a:lnSpc>
              <a:spcBef>
                <a:spcPts val="95"/>
              </a:spcBef>
            </a:pPr>
            <a:r>
              <a:rPr sz="700" i="1" spc="-10" dirty="0">
                <a:latin typeface="Arial"/>
                <a:cs typeface="Arial"/>
              </a:rPr>
              <a:t>Fuente: </a:t>
            </a:r>
            <a:r>
              <a:rPr sz="700" i="1" spc="-5" dirty="0">
                <a:latin typeface="Arial"/>
                <a:cs typeface="Arial"/>
              </a:rPr>
              <a:t>Proyecciones de población POS COVID </a:t>
            </a:r>
            <a:r>
              <a:rPr sz="700" i="1" spc="-10" dirty="0">
                <a:latin typeface="Arial"/>
                <a:cs typeface="Arial"/>
              </a:rPr>
              <a:t>(2020 </a:t>
            </a:r>
            <a:r>
              <a:rPr sz="700" i="1" spc="-5" dirty="0">
                <a:latin typeface="Arial"/>
                <a:cs typeface="Arial"/>
              </a:rPr>
              <a:t>– </a:t>
            </a:r>
            <a:r>
              <a:rPr sz="700" i="1" spc="-10" dirty="0">
                <a:latin typeface="Arial"/>
                <a:cs typeface="Arial"/>
              </a:rPr>
              <a:t>2024) </a:t>
            </a:r>
            <a:r>
              <a:rPr sz="700" i="1" spc="-5" dirty="0">
                <a:latin typeface="Arial"/>
                <a:cs typeface="Arial"/>
              </a:rPr>
              <a:t>y censo </a:t>
            </a:r>
            <a:r>
              <a:rPr sz="700" i="1" spc="-10" dirty="0">
                <a:latin typeface="Arial"/>
                <a:cs typeface="Arial"/>
              </a:rPr>
              <a:t>2018 </a:t>
            </a:r>
            <a:r>
              <a:rPr sz="700" i="1" spc="-5" dirty="0">
                <a:latin typeface="Arial"/>
                <a:cs typeface="Arial"/>
              </a:rPr>
              <a:t>DANE – </a:t>
            </a:r>
            <a:r>
              <a:rPr sz="700" i="1" spc="-5" dirty="0" err="1">
                <a:latin typeface="Arial"/>
                <a:cs typeface="Arial"/>
              </a:rPr>
              <a:t>Sivigila</a:t>
            </a:r>
            <a:r>
              <a:rPr sz="700" i="1" spc="-5" dirty="0">
                <a:latin typeface="Arial"/>
                <a:cs typeface="Arial"/>
              </a:rPr>
              <a:t> </a:t>
            </a:r>
            <a:r>
              <a:rPr lang="es-CO" sz="700" i="1" spc="-5" dirty="0" smtClean="0">
                <a:latin typeface="Arial"/>
                <a:cs typeface="Arial"/>
              </a:rPr>
              <a:t>2024</a:t>
            </a:r>
            <a:r>
              <a:rPr sz="700" i="1" spc="-5" dirty="0" smtClean="0">
                <a:latin typeface="Arial"/>
                <a:cs typeface="Arial"/>
              </a:rPr>
              <a:t> </a:t>
            </a:r>
            <a:endParaRPr sz="700" dirty="0">
              <a:latin typeface="Arial"/>
              <a:cs typeface="Arial"/>
            </a:endParaRPr>
          </a:p>
        </p:txBody>
      </p:sp>
      <p:sp>
        <p:nvSpPr>
          <p:cNvPr id="50" name="object 50"/>
          <p:cNvSpPr txBox="1"/>
          <p:nvPr/>
        </p:nvSpPr>
        <p:spPr>
          <a:xfrm>
            <a:off x="5223509" y="3030093"/>
            <a:ext cx="2181860" cy="361315"/>
          </a:xfrm>
          <a:prstGeom prst="rect">
            <a:avLst/>
          </a:prstGeom>
        </p:spPr>
        <p:txBody>
          <a:bodyPr vert="horz" wrap="square" lIns="0" tIns="12700" rIns="0" bIns="0" rtlCol="0">
            <a:spAutoFit/>
          </a:bodyPr>
          <a:lstStyle/>
          <a:p>
            <a:pPr marL="12700" marR="5080" indent="27305">
              <a:lnSpc>
                <a:spcPct val="100000"/>
              </a:lnSpc>
              <a:spcBef>
                <a:spcPts val="100"/>
              </a:spcBef>
            </a:pPr>
            <a:r>
              <a:rPr sz="1100" b="1" spc="-5" dirty="0">
                <a:solidFill>
                  <a:srgbClr val="28201F"/>
                </a:solidFill>
                <a:latin typeface="Calibri"/>
                <a:cs typeface="Calibri"/>
              </a:rPr>
              <a:t>Variación porcentual de casos </a:t>
            </a:r>
            <a:r>
              <a:rPr sz="1100" b="1" dirty="0">
                <a:solidFill>
                  <a:srgbClr val="28201F"/>
                </a:solidFill>
                <a:latin typeface="Calibri"/>
                <a:cs typeface="Calibri"/>
              </a:rPr>
              <a:t>y </a:t>
            </a:r>
            <a:r>
              <a:rPr sz="1100" b="1" spc="-5" dirty="0">
                <a:solidFill>
                  <a:srgbClr val="28201F"/>
                </a:solidFill>
                <a:latin typeface="Calibri"/>
                <a:cs typeface="Calibri"/>
              </a:rPr>
              <a:t>tasa  de </a:t>
            </a:r>
            <a:r>
              <a:rPr sz="1100" b="1" dirty="0">
                <a:solidFill>
                  <a:srgbClr val="28201F"/>
                </a:solidFill>
                <a:latin typeface="Calibri"/>
                <a:cs typeface="Calibri"/>
              </a:rPr>
              <a:t>incidencia </a:t>
            </a:r>
            <a:r>
              <a:rPr sz="1100" b="1" spc="-5" dirty="0">
                <a:solidFill>
                  <a:srgbClr val="28201F"/>
                </a:solidFill>
                <a:latin typeface="Calibri"/>
                <a:cs typeface="Calibri"/>
              </a:rPr>
              <a:t>de tuberculosis por</a:t>
            </a:r>
            <a:r>
              <a:rPr sz="1100" b="1" spc="-60" dirty="0">
                <a:solidFill>
                  <a:srgbClr val="28201F"/>
                </a:solidFill>
                <a:latin typeface="Calibri"/>
                <a:cs typeface="Calibri"/>
              </a:rPr>
              <a:t> </a:t>
            </a:r>
            <a:r>
              <a:rPr sz="1100" b="1" spc="-5" dirty="0">
                <a:solidFill>
                  <a:srgbClr val="28201F"/>
                </a:solidFill>
                <a:latin typeface="Calibri"/>
                <a:cs typeface="Calibri"/>
              </a:rPr>
              <a:t>año</a:t>
            </a:r>
            <a:endParaRPr sz="1100" dirty="0">
              <a:latin typeface="Calibri"/>
              <a:cs typeface="Calibri"/>
            </a:endParaRPr>
          </a:p>
        </p:txBody>
      </p:sp>
      <p:sp>
        <p:nvSpPr>
          <p:cNvPr id="51" name="object 51"/>
          <p:cNvSpPr/>
          <p:nvPr/>
        </p:nvSpPr>
        <p:spPr>
          <a:xfrm>
            <a:off x="4217670" y="11260073"/>
            <a:ext cx="2918460" cy="76200"/>
          </a:xfrm>
          <a:custGeom>
            <a:avLst/>
            <a:gdLst/>
            <a:ahLst/>
            <a:cxnLst/>
            <a:rect l="l" t="t" r="r" b="b"/>
            <a:pathLst>
              <a:path w="2918459" h="76200">
                <a:moveTo>
                  <a:pt x="2879979" y="0"/>
                </a:moveTo>
                <a:lnTo>
                  <a:pt x="2865131" y="2988"/>
                </a:lnTo>
                <a:lnTo>
                  <a:pt x="2853023" y="11144"/>
                </a:lnTo>
                <a:lnTo>
                  <a:pt x="2844867" y="23252"/>
                </a:lnTo>
                <a:lnTo>
                  <a:pt x="2841879" y="38100"/>
                </a:lnTo>
                <a:lnTo>
                  <a:pt x="2844867" y="52947"/>
                </a:lnTo>
                <a:lnTo>
                  <a:pt x="2853023" y="65055"/>
                </a:lnTo>
                <a:lnTo>
                  <a:pt x="2865131" y="73211"/>
                </a:lnTo>
                <a:lnTo>
                  <a:pt x="2879979" y="76200"/>
                </a:lnTo>
                <a:lnTo>
                  <a:pt x="2894826" y="73211"/>
                </a:lnTo>
                <a:lnTo>
                  <a:pt x="2906934" y="65055"/>
                </a:lnTo>
                <a:lnTo>
                  <a:pt x="2915090" y="52947"/>
                </a:lnTo>
                <a:lnTo>
                  <a:pt x="2916161" y="47625"/>
                </a:lnTo>
                <a:lnTo>
                  <a:pt x="2879979" y="47625"/>
                </a:lnTo>
                <a:lnTo>
                  <a:pt x="2879979" y="28575"/>
                </a:lnTo>
                <a:lnTo>
                  <a:pt x="2916161" y="28575"/>
                </a:lnTo>
                <a:lnTo>
                  <a:pt x="2915090" y="23252"/>
                </a:lnTo>
                <a:lnTo>
                  <a:pt x="2906934" y="11144"/>
                </a:lnTo>
                <a:lnTo>
                  <a:pt x="2894826" y="2988"/>
                </a:lnTo>
                <a:lnTo>
                  <a:pt x="2879979" y="0"/>
                </a:lnTo>
                <a:close/>
              </a:path>
              <a:path w="2918459" h="76200">
                <a:moveTo>
                  <a:pt x="2843796" y="28575"/>
                </a:moveTo>
                <a:lnTo>
                  <a:pt x="0" y="28575"/>
                </a:lnTo>
                <a:lnTo>
                  <a:pt x="0" y="47625"/>
                </a:lnTo>
                <a:lnTo>
                  <a:pt x="2843796" y="47625"/>
                </a:lnTo>
                <a:lnTo>
                  <a:pt x="2841879" y="38100"/>
                </a:lnTo>
                <a:lnTo>
                  <a:pt x="2843796" y="28575"/>
                </a:lnTo>
                <a:close/>
              </a:path>
              <a:path w="2918459" h="76200">
                <a:moveTo>
                  <a:pt x="2916161" y="28575"/>
                </a:moveTo>
                <a:lnTo>
                  <a:pt x="2879979" y="28575"/>
                </a:lnTo>
                <a:lnTo>
                  <a:pt x="2879979" y="47625"/>
                </a:lnTo>
                <a:lnTo>
                  <a:pt x="2916161" y="47625"/>
                </a:lnTo>
                <a:lnTo>
                  <a:pt x="2918079" y="38100"/>
                </a:lnTo>
                <a:lnTo>
                  <a:pt x="2916161" y="28575"/>
                </a:lnTo>
                <a:close/>
              </a:path>
            </a:pathLst>
          </a:custGeom>
          <a:solidFill>
            <a:srgbClr val="4471C4"/>
          </a:solidFill>
        </p:spPr>
        <p:txBody>
          <a:bodyPr wrap="square" lIns="0" tIns="0" rIns="0" bIns="0" rtlCol="0"/>
          <a:lstStyle/>
          <a:p>
            <a:endParaRPr/>
          </a:p>
        </p:txBody>
      </p:sp>
      <p:sp>
        <p:nvSpPr>
          <p:cNvPr id="52" name="object 52"/>
          <p:cNvSpPr txBox="1"/>
          <p:nvPr/>
        </p:nvSpPr>
        <p:spPr>
          <a:xfrm>
            <a:off x="4478273" y="12748640"/>
            <a:ext cx="2553970" cy="1166986"/>
          </a:xfrm>
          <a:prstGeom prst="rect">
            <a:avLst/>
          </a:prstGeom>
        </p:spPr>
        <p:txBody>
          <a:bodyPr vert="horz" wrap="square" lIns="0" tIns="12700" rIns="0" bIns="0" rtlCol="0">
            <a:spAutoFit/>
          </a:bodyPr>
          <a:lstStyle/>
          <a:p>
            <a:pPr marL="12700" marR="5080" indent="3810" algn="ctr">
              <a:lnSpc>
                <a:spcPct val="100000"/>
              </a:lnSpc>
              <a:spcBef>
                <a:spcPts val="100"/>
              </a:spcBef>
            </a:pPr>
            <a:r>
              <a:rPr sz="1200" b="1" dirty="0">
                <a:solidFill>
                  <a:srgbClr val="404040"/>
                </a:solidFill>
                <a:latin typeface="Arial"/>
                <a:cs typeface="Arial"/>
              </a:rPr>
              <a:t>Incidencia (casos </a:t>
            </a:r>
            <a:r>
              <a:rPr sz="1200" b="1" spc="-5" dirty="0">
                <a:solidFill>
                  <a:srgbClr val="404040"/>
                </a:solidFill>
                <a:latin typeface="Arial"/>
                <a:cs typeface="Arial"/>
              </a:rPr>
              <a:t>nuevos </a:t>
            </a:r>
            <a:r>
              <a:rPr sz="1200" b="1" dirty="0">
                <a:solidFill>
                  <a:srgbClr val="404040"/>
                </a:solidFill>
                <a:latin typeface="Arial"/>
                <a:cs typeface="Arial"/>
              </a:rPr>
              <a:t>+ tras  </a:t>
            </a:r>
            <a:r>
              <a:rPr sz="1200" b="1" spc="-5" dirty="0">
                <a:solidFill>
                  <a:srgbClr val="404040"/>
                </a:solidFill>
                <a:latin typeface="Arial"/>
                <a:cs typeface="Arial"/>
              </a:rPr>
              <a:t>recaída) </a:t>
            </a:r>
            <a:r>
              <a:rPr sz="1200" b="1" dirty="0">
                <a:solidFill>
                  <a:srgbClr val="404040"/>
                </a:solidFill>
                <a:latin typeface="Arial"/>
                <a:cs typeface="Arial"/>
              </a:rPr>
              <a:t>de </a:t>
            </a:r>
            <a:r>
              <a:rPr sz="1200" b="1" spc="-5" dirty="0">
                <a:solidFill>
                  <a:srgbClr val="404040"/>
                </a:solidFill>
                <a:latin typeface="Arial"/>
                <a:cs typeface="Arial"/>
              </a:rPr>
              <a:t>tuberculosis  </a:t>
            </a:r>
            <a:r>
              <a:rPr sz="1200" b="1" dirty="0">
                <a:solidFill>
                  <a:srgbClr val="404040"/>
                </a:solidFill>
                <a:latin typeface="Arial"/>
                <a:cs typeface="Arial"/>
              </a:rPr>
              <a:t>Extrapulmonar </a:t>
            </a:r>
            <a:r>
              <a:rPr sz="1200" b="1" spc="-5" dirty="0">
                <a:solidFill>
                  <a:srgbClr val="404040"/>
                </a:solidFill>
                <a:latin typeface="Arial"/>
                <a:cs typeface="Arial"/>
              </a:rPr>
              <a:t>*100 000</a:t>
            </a:r>
            <a:r>
              <a:rPr sz="1200" b="1" spc="-125" dirty="0">
                <a:solidFill>
                  <a:srgbClr val="404040"/>
                </a:solidFill>
                <a:latin typeface="Arial"/>
                <a:cs typeface="Arial"/>
              </a:rPr>
              <a:t> </a:t>
            </a:r>
            <a:r>
              <a:rPr sz="1200" b="1" dirty="0">
                <a:solidFill>
                  <a:srgbClr val="404040"/>
                </a:solidFill>
                <a:latin typeface="Arial"/>
                <a:cs typeface="Arial"/>
              </a:rPr>
              <a:t>habitantes</a:t>
            </a:r>
            <a:endParaRPr sz="1200" dirty="0">
              <a:latin typeface="Arial"/>
              <a:cs typeface="Arial"/>
            </a:endParaRPr>
          </a:p>
          <a:p>
            <a:pPr marR="67945" algn="ctr">
              <a:lnSpc>
                <a:spcPct val="100000"/>
              </a:lnSpc>
              <a:spcBef>
                <a:spcPts val="455"/>
              </a:spcBef>
            </a:pPr>
            <a:r>
              <a:rPr lang="es-CO" sz="2400" b="1" spc="-5" dirty="0" smtClean="0">
                <a:solidFill>
                  <a:srgbClr val="00AFEF"/>
                </a:solidFill>
                <a:latin typeface="Arial"/>
                <a:cs typeface="Arial"/>
              </a:rPr>
              <a:t>4,53</a:t>
            </a:r>
            <a:endParaRPr sz="2400" dirty="0">
              <a:latin typeface="Arial"/>
              <a:cs typeface="Arial"/>
            </a:endParaRPr>
          </a:p>
          <a:p>
            <a:pPr marL="58419" algn="ctr">
              <a:lnSpc>
                <a:spcPct val="100000"/>
              </a:lnSpc>
              <a:spcBef>
                <a:spcPts val="145"/>
              </a:spcBef>
            </a:pPr>
            <a:r>
              <a:rPr sz="1000" spc="-5" dirty="0" smtClean="0">
                <a:solidFill>
                  <a:srgbClr val="585858"/>
                </a:solidFill>
                <a:latin typeface="Arial"/>
                <a:cs typeface="Arial"/>
              </a:rPr>
              <a:t>(</a:t>
            </a:r>
            <a:r>
              <a:rPr lang="es-CO" sz="1000" spc="-5" dirty="0" smtClean="0">
                <a:solidFill>
                  <a:srgbClr val="585858"/>
                </a:solidFill>
                <a:latin typeface="Arial"/>
                <a:cs typeface="Arial"/>
              </a:rPr>
              <a:t>48x </a:t>
            </a:r>
            <a:r>
              <a:rPr lang="es-CO" sz="1000" spc="-5" dirty="0">
                <a:solidFill>
                  <a:srgbClr val="585858"/>
                </a:solidFill>
                <a:latin typeface="Arial"/>
                <a:cs typeface="Arial"/>
              </a:rPr>
              <a:t>100.000 / 1.059.626</a:t>
            </a:r>
            <a:r>
              <a:rPr sz="1000" spc="-5" dirty="0" smtClean="0">
                <a:solidFill>
                  <a:srgbClr val="585858"/>
                </a:solidFill>
                <a:latin typeface="Arial"/>
                <a:cs typeface="Arial"/>
              </a:rPr>
              <a:t>)</a:t>
            </a:r>
            <a:endParaRPr sz="1000" dirty="0">
              <a:latin typeface="Arial"/>
              <a:cs typeface="Arial"/>
            </a:endParaRPr>
          </a:p>
        </p:txBody>
      </p:sp>
      <p:sp>
        <p:nvSpPr>
          <p:cNvPr id="61" name="object 61"/>
          <p:cNvSpPr/>
          <p:nvPr/>
        </p:nvSpPr>
        <p:spPr>
          <a:xfrm>
            <a:off x="4225290" y="13963650"/>
            <a:ext cx="2918460" cy="76200"/>
          </a:xfrm>
          <a:custGeom>
            <a:avLst/>
            <a:gdLst/>
            <a:ahLst/>
            <a:cxnLst/>
            <a:rect l="l" t="t" r="r" b="b"/>
            <a:pathLst>
              <a:path w="2918459" h="76200">
                <a:moveTo>
                  <a:pt x="2879979" y="0"/>
                </a:moveTo>
                <a:lnTo>
                  <a:pt x="2865131" y="2988"/>
                </a:lnTo>
                <a:lnTo>
                  <a:pt x="2853023" y="11144"/>
                </a:lnTo>
                <a:lnTo>
                  <a:pt x="2844867" y="23252"/>
                </a:lnTo>
                <a:lnTo>
                  <a:pt x="2841879" y="38100"/>
                </a:lnTo>
                <a:lnTo>
                  <a:pt x="2844867" y="52947"/>
                </a:lnTo>
                <a:lnTo>
                  <a:pt x="2853023" y="65055"/>
                </a:lnTo>
                <a:lnTo>
                  <a:pt x="2865131" y="73211"/>
                </a:lnTo>
                <a:lnTo>
                  <a:pt x="2879979" y="76200"/>
                </a:lnTo>
                <a:lnTo>
                  <a:pt x="2894826" y="73211"/>
                </a:lnTo>
                <a:lnTo>
                  <a:pt x="2906934" y="65055"/>
                </a:lnTo>
                <a:lnTo>
                  <a:pt x="2915090" y="52947"/>
                </a:lnTo>
                <a:lnTo>
                  <a:pt x="2916161" y="47625"/>
                </a:lnTo>
                <a:lnTo>
                  <a:pt x="2879979" y="47625"/>
                </a:lnTo>
                <a:lnTo>
                  <a:pt x="2879979" y="28575"/>
                </a:lnTo>
                <a:lnTo>
                  <a:pt x="2916161" y="28575"/>
                </a:lnTo>
                <a:lnTo>
                  <a:pt x="2915090" y="23252"/>
                </a:lnTo>
                <a:lnTo>
                  <a:pt x="2906934" y="11144"/>
                </a:lnTo>
                <a:lnTo>
                  <a:pt x="2894826" y="2988"/>
                </a:lnTo>
                <a:lnTo>
                  <a:pt x="2879979" y="0"/>
                </a:lnTo>
                <a:close/>
              </a:path>
              <a:path w="2918459" h="76200">
                <a:moveTo>
                  <a:pt x="2843796" y="28575"/>
                </a:moveTo>
                <a:lnTo>
                  <a:pt x="0" y="28575"/>
                </a:lnTo>
                <a:lnTo>
                  <a:pt x="0" y="47625"/>
                </a:lnTo>
                <a:lnTo>
                  <a:pt x="2843796" y="47625"/>
                </a:lnTo>
                <a:lnTo>
                  <a:pt x="2841879" y="38100"/>
                </a:lnTo>
                <a:lnTo>
                  <a:pt x="2843796" y="28575"/>
                </a:lnTo>
                <a:close/>
              </a:path>
              <a:path w="2918459" h="76200">
                <a:moveTo>
                  <a:pt x="2916161" y="28575"/>
                </a:moveTo>
                <a:lnTo>
                  <a:pt x="2879979" y="28575"/>
                </a:lnTo>
                <a:lnTo>
                  <a:pt x="2879979" y="47625"/>
                </a:lnTo>
                <a:lnTo>
                  <a:pt x="2916161" y="47625"/>
                </a:lnTo>
                <a:lnTo>
                  <a:pt x="2918079" y="38100"/>
                </a:lnTo>
                <a:lnTo>
                  <a:pt x="2916161" y="28575"/>
                </a:lnTo>
                <a:close/>
              </a:path>
            </a:pathLst>
          </a:custGeom>
          <a:solidFill>
            <a:srgbClr val="4471C4"/>
          </a:solidFill>
        </p:spPr>
        <p:txBody>
          <a:bodyPr wrap="square" lIns="0" tIns="0" rIns="0" bIns="0" rtlCol="0"/>
          <a:lstStyle/>
          <a:p>
            <a:endParaRPr/>
          </a:p>
        </p:txBody>
      </p:sp>
      <p:sp>
        <p:nvSpPr>
          <p:cNvPr id="62" name="object 62"/>
          <p:cNvSpPr/>
          <p:nvPr/>
        </p:nvSpPr>
        <p:spPr>
          <a:xfrm>
            <a:off x="4237482" y="12614909"/>
            <a:ext cx="2918460" cy="76200"/>
          </a:xfrm>
          <a:custGeom>
            <a:avLst/>
            <a:gdLst/>
            <a:ahLst/>
            <a:cxnLst/>
            <a:rect l="l" t="t" r="r" b="b"/>
            <a:pathLst>
              <a:path w="2918459" h="76200">
                <a:moveTo>
                  <a:pt x="2879979" y="0"/>
                </a:moveTo>
                <a:lnTo>
                  <a:pt x="2865131" y="2988"/>
                </a:lnTo>
                <a:lnTo>
                  <a:pt x="2853023" y="11144"/>
                </a:lnTo>
                <a:lnTo>
                  <a:pt x="2844867" y="23252"/>
                </a:lnTo>
                <a:lnTo>
                  <a:pt x="2841879" y="38100"/>
                </a:lnTo>
                <a:lnTo>
                  <a:pt x="2844867" y="52947"/>
                </a:lnTo>
                <a:lnTo>
                  <a:pt x="2853023" y="65055"/>
                </a:lnTo>
                <a:lnTo>
                  <a:pt x="2865131" y="73211"/>
                </a:lnTo>
                <a:lnTo>
                  <a:pt x="2879979" y="76200"/>
                </a:lnTo>
                <a:lnTo>
                  <a:pt x="2894826" y="73211"/>
                </a:lnTo>
                <a:lnTo>
                  <a:pt x="2906934" y="65055"/>
                </a:lnTo>
                <a:lnTo>
                  <a:pt x="2915090" y="52947"/>
                </a:lnTo>
                <a:lnTo>
                  <a:pt x="2916161" y="47625"/>
                </a:lnTo>
                <a:lnTo>
                  <a:pt x="2879979" y="47625"/>
                </a:lnTo>
                <a:lnTo>
                  <a:pt x="2879979" y="28575"/>
                </a:lnTo>
                <a:lnTo>
                  <a:pt x="2916161" y="28575"/>
                </a:lnTo>
                <a:lnTo>
                  <a:pt x="2915090" y="23252"/>
                </a:lnTo>
                <a:lnTo>
                  <a:pt x="2906934" y="11144"/>
                </a:lnTo>
                <a:lnTo>
                  <a:pt x="2894826" y="2988"/>
                </a:lnTo>
                <a:lnTo>
                  <a:pt x="2879979" y="0"/>
                </a:lnTo>
                <a:close/>
              </a:path>
              <a:path w="2918459" h="76200">
                <a:moveTo>
                  <a:pt x="2843796" y="28575"/>
                </a:moveTo>
                <a:lnTo>
                  <a:pt x="0" y="28575"/>
                </a:lnTo>
                <a:lnTo>
                  <a:pt x="0" y="47625"/>
                </a:lnTo>
                <a:lnTo>
                  <a:pt x="2843796" y="47625"/>
                </a:lnTo>
                <a:lnTo>
                  <a:pt x="2841879" y="38100"/>
                </a:lnTo>
                <a:lnTo>
                  <a:pt x="2843796" y="28575"/>
                </a:lnTo>
                <a:close/>
              </a:path>
              <a:path w="2918459" h="76200">
                <a:moveTo>
                  <a:pt x="2916161" y="28575"/>
                </a:moveTo>
                <a:lnTo>
                  <a:pt x="2879979" y="28575"/>
                </a:lnTo>
                <a:lnTo>
                  <a:pt x="2879979" y="47625"/>
                </a:lnTo>
                <a:lnTo>
                  <a:pt x="2916161" y="47625"/>
                </a:lnTo>
                <a:lnTo>
                  <a:pt x="2918079" y="38100"/>
                </a:lnTo>
                <a:lnTo>
                  <a:pt x="2916161" y="28575"/>
                </a:lnTo>
                <a:close/>
              </a:path>
            </a:pathLst>
          </a:custGeom>
          <a:solidFill>
            <a:srgbClr val="4471C4"/>
          </a:solidFill>
        </p:spPr>
        <p:txBody>
          <a:bodyPr wrap="square" lIns="0" tIns="0" rIns="0" bIns="0" rtlCol="0"/>
          <a:lstStyle/>
          <a:p>
            <a:endParaRPr/>
          </a:p>
        </p:txBody>
      </p:sp>
      <p:sp>
        <p:nvSpPr>
          <p:cNvPr id="70" name="object 70"/>
          <p:cNvSpPr txBox="1"/>
          <p:nvPr/>
        </p:nvSpPr>
        <p:spPr>
          <a:xfrm>
            <a:off x="4450969" y="14554200"/>
            <a:ext cx="2487930" cy="269240"/>
          </a:xfrm>
          <a:prstGeom prst="rect">
            <a:avLst/>
          </a:prstGeom>
        </p:spPr>
        <p:txBody>
          <a:bodyPr vert="horz" wrap="square" lIns="0" tIns="12065" rIns="0" bIns="0" rtlCol="0">
            <a:spAutoFit/>
          </a:bodyPr>
          <a:lstStyle/>
          <a:p>
            <a:pPr>
              <a:lnSpc>
                <a:spcPct val="100000"/>
              </a:lnSpc>
              <a:spcBef>
                <a:spcPts val="95"/>
              </a:spcBef>
            </a:pPr>
            <a:r>
              <a:rPr sz="1600" b="1" spc="-10" dirty="0">
                <a:solidFill>
                  <a:srgbClr val="28201F"/>
                </a:solidFill>
                <a:latin typeface="Calibri"/>
                <a:cs typeface="Calibri"/>
              </a:rPr>
              <a:t>Comportamiento </a:t>
            </a:r>
            <a:r>
              <a:rPr sz="1600" b="1" spc="-20" dirty="0">
                <a:solidFill>
                  <a:srgbClr val="28201F"/>
                </a:solidFill>
                <a:latin typeface="Calibri"/>
                <a:cs typeface="Calibri"/>
              </a:rPr>
              <a:t>sexo </a:t>
            </a:r>
            <a:r>
              <a:rPr sz="1600" b="1" spc="-5" dirty="0">
                <a:solidFill>
                  <a:srgbClr val="28201F"/>
                </a:solidFill>
                <a:latin typeface="Calibri"/>
                <a:cs typeface="Calibri"/>
              </a:rPr>
              <a:t>y</a:t>
            </a:r>
            <a:r>
              <a:rPr sz="1600" b="1" spc="20" dirty="0">
                <a:solidFill>
                  <a:srgbClr val="28201F"/>
                </a:solidFill>
                <a:latin typeface="Calibri"/>
                <a:cs typeface="Calibri"/>
              </a:rPr>
              <a:t> </a:t>
            </a:r>
            <a:r>
              <a:rPr sz="1600" b="1" spc="-10" dirty="0">
                <a:solidFill>
                  <a:srgbClr val="28201F"/>
                </a:solidFill>
                <a:latin typeface="Calibri"/>
                <a:cs typeface="Calibri"/>
              </a:rPr>
              <a:t>edad</a:t>
            </a:r>
            <a:endParaRPr sz="1600" dirty="0">
              <a:latin typeface="Calibri"/>
              <a:cs typeface="Calibri"/>
            </a:endParaRPr>
          </a:p>
        </p:txBody>
      </p:sp>
      <p:grpSp>
        <p:nvGrpSpPr>
          <p:cNvPr id="71" name="object 71"/>
          <p:cNvGrpSpPr/>
          <p:nvPr/>
        </p:nvGrpSpPr>
        <p:grpSpPr>
          <a:xfrm>
            <a:off x="4061459" y="17273015"/>
            <a:ext cx="3398520" cy="798830"/>
            <a:chOff x="4061459" y="17273015"/>
            <a:chExt cx="3398520" cy="798830"/>
          </a:xfrm>
        </p:grpSpPr>
        <p:sp>
          <p:nvSpPr>
            <p:cNvPr id="72" name="object 72"/>
            <p:cNvSpPr/>
            <p:nvPr/>
          </p:nvSpPr>
          <p:spPr>
            <a:xfrm>
              <a:off x="4061459" y="17306543"/>
              <a:ext cx="431291" cy="722363"/>
            </a:xfrm>
            <a:prstGeom prst="rect">
              <a:avLst/>
            </a:prstGeom>
            <a:blipFill>
              <a:blip r:embed="rId5" cstate="print"/>
              <a:stretch>
                <a:fillRect/>
              </a:stretch>
            </a:blipFill>
          </p:spPr>
          <p:txBody>
            <a:bodyPr wrap="square" lIns="0" tIns="0" rIns="0" bIns="0" rtlCol="0"/>
            <a:lstStyle/>
            <a:p>
              <a:endParaRPr/>
            </a:p>
          </p:txBody>
        </p:sp>
        <p:sp>
          <p:nvSpPr>
            <p:cNvPr id="73" name="object 73"/>
            <p:cNvSpPr/>
            <p:nvPr/>
          </p:nvSpPr>
          <p:spPr>
            <a:xfrm>
              <a:off x="7072883" y="17286731"/>
              <a:ext cx="387096" cy="655320"/>
            </a:xfrm>
            <a:prstGeom prst="rect">
              <a:avLst/>
            </a:prstGeom>
            <a:blipFill>
              <a:blip r:embed="rId6" cstate="print"/>
              <a:stretch>
                <a:fillRect/>
              </a:stretch>
            </a:blipFill>
          </p:spPr>
          <p:txBody>
            <a:bodyPr wrap="square" lIns="0" tIns="0" rIns="0" bIns="0" rtlCol="0"/>
            <a:lstStyle/>
            <a:p>
              <a:endParaRPr/>
            </a:p>
          </p:txBody>
        </p:sp>
        <p:sp>
          <p:nvSpPr>
            <p:cNvPr id="74" name="object 74"/>
            <p:cNvSpPr/>
            <p:nvPr/>
          </p:nvSpPr>
          <p:spPr>
            <a:xfrm>
              <a:off x="4512563" y="17294351"/>
              <a:ext cx="1277112" cy="777265"/>
            </a:xfrm>
            <a:prstGeom prst="rect">
              <a:avLst/>
            </a:prstGeom>
            <a:blipFill>
              <a:blip r:embed="rId7" cstate="print"/>
              <a:stretch>
                <a:fillRect/>
              </a:stretch>
            </a:blipFill>
          </p:spPr>
          <p:txBody>
            <a:bodyPr wrap="square" lIns="0" tIns="0" rIns="0" bIns="0" rtlCol="0"/>
            <a:lstStyle/>
            <a:p>
              <a:endParaRPr/>
            </a:p>
          </p:txBody>
        </p:sp>
        <p:sp>
          <p:nvSpPr>
            <p:cNvPr id="75" name="object 75"/>
            <p:cNvSpPr/>
            <p:nvPr/>
          </p:nvSpPr>
          <p:spPr>
            <a:xfrm>
              <a:off x="4637531" y="17490947"/>
              <a:ext cx="1027188" cy="574522"/>
            </a:xfrm>
            <a:prstGeom prst="rect">
              <a:avLst/>
            </a:prstGeom>
            <a:blipFill>
              <a:blip r:embed="rId8" cstate="print"/>
              <a:stretch>
                <a:fillRect/>
              </a:stretch>
            </a:blipFill>
          </p:spPr>
          <p:txBody>
            <a:bodyPr wrap="square" lIns="0" tIns="0" rIns="0" bIns="0" rtlCol="0"/>
            <a:lstStyle/>
            <a:p>
              <a:endParaRPr/>
            </a:p>
          </p:txBody>
        </p:sp>
        <p:sp>
          <p:nvSpPr>
            <p:cNvPr id="76" name="object 76"/>
            <p:cNvSpPr/>
            <p:nvPr/>
          </p:nvSpPr>
          <p:spPr>
            <a:xfrm>
              <a:off x="5791199" y="17273015"/>
              <a:ext cx="1240536" cy="786409"/>
            </a:xfrm>
            <a:prstGeom prst="rect">
              <a:avLst/>
            </a:prstGeom>
            <a:blipFill>
              <a:blip r:embed="rId9" cstate="print"/>
              <a:stretch>
                <a:fillRect/>
              </a:stretch>
            </a:blipFill>
          </p:spPr>
          <p:txBody>
            <a:bodyPr wrap="square" lIns="0" tIns="0" rIns="0" bIns="0" rtlCol="0"/>
            <a:lstStyle/>
            <a:p>
              <a:endParaRPr/>
            </a:p>
          </p:txBody>
        </p:sp>
        <p:sp>
          <p:nvSpPr>
            <p:cNvPr id="77" name="object 77"/>
            <p:cNvSpPr/>
            <p:nvPr/>
          </p:nvSpPr>
          <p:spPr>
            <a:xfrm>
              <a:off x="5885687" y="17481803"/>
              <a:ext cx="1088148" cy="571500"/>
            </a:xfrm>
            <a:prstGeom prst="rect">
              <a:avLst/>
            </a:prstGeom>
            <a:blipFill>
              <a:blip r:embed="rId10" cstate="print"/>
              <a:stretch>
                <a:fillRect/>
              </a:stretch>
            </a:blipFill>
          </p:spPr>
          <p:txBody>
            <a:bodyPr wrap="square" lIns="0" tIns="0" rIns="0" bIns="0" rtlCol="0"/>
            <a:lstStyle/>
            <a:p>
              <a:endParaRPr/>
            </a:p>
          </p:txBody>
        </p:sp>
      </p:grpSp>
      <p:sp>
        <p:nvSpPr>
          <p:cNvPr id="78" name="object 78"/>
          <p:cNvSpPr txBox="1"/>
          <p:nvPr/>
        </p:nvSpPr>
        <p:spPr>
          <a:xfrm>
            <a:off x="4572000" y="17333976"/>
            <a:ext cx="1163320" cy="580928"/>
          </a:xfrm>
          <a:prstGeom prst="rect">
            <a:avLst/>
          </a:prstGeom>
          <a:solidFill>
            <a:srgbClr val="00AFEF"/>
          </a:solidFill>
        </p:spPr>
        <p:txBody>
          <a:bodyPr vert="horz" wrap="square" lIns="0" tIns="90170" rIns="0" bIns="0" rtlCol="0">
            <a:spAutoFit/>
          </a:bodyPr>
          <a:lstStyle/>
          <a:p>
            <a:pPr marR="33655" algn="ctr">
              <a:lnSpc>
                <a:spcPct val="100000"/>
              </a:lnSpc>
              <a:spcBef>
                <a:spcPts val="710"/>
              </a:spcBef>
            </a:pPr>
            <a:r>
              <a:rPr sz="900" b="1" dirty="0">
                <a:solidFill>
                  <a:srgbClr val="404040"/>
                </a:solidFill>
                <a:latin typeface="Arial"/>
                <a:cs typeface="Arial"/>
              </a:rPr>
              <a:t>Tasa de</a:t>
            </a:r>
            <a:r>
              <a:rPr sz="900" b="1" spc="-70" dirty="0">
                <a:solidFill>
                  <a:srgbClr val="404040"/>
                </a:solidFill>
                <a:latin typeface="Arial"/>
                <a:cs typeface="Arial"/>
              </a:rPr>
              <a:t> </a:t>
            </a:r>
            <a:r>
              <a:rPr sz="900" b="1" dirty="0">
                <a:solidFill>
                  <a:srgbClr val="404040"/>
                </a:solidFill>
                <a:latin typeface="Arial"/>
                <a:cs typeface="Arial"/>
              </a:rPr>
              <a:t>Incidencia</a:t>
            </a:r>
            <a:endParaRPr sz="900" dirty="0">
              <a:latin typeface="Arial"/>
              <a:cs typeface="Arial"/>
            </a:endParaRPr>
          </a:p>
          <a:p>
            <a:pPr marL="1270" algn="ctr">
              <a:lnSpc>
                <a:spcPct val="100000"/>
              </a:lnSpc>
              <a:spcBef>
                <a:spcPts val="85"/>
              </a:spcBef>
            </a:pPr>
            <a:r>
              <a:rPr lang="es-CO" sz="1100" dirty="0" smtClean="0">
                <a:latin typeface="Arial"/>
                <a:cs typeface="Arial"/>
              </a:rPr>
              <a:t>55,4</a:t>
            </a:r>
            <a:endParaRPr sz="1100" dirty="0">
              <a:latin typeface="Arial"/>
              <a:cs typeface="Arial"/>
            </a:endParaRPr>
          </a:p>
          <a:p>
            <a:pPr marL="1270" algn="ctr">
              <a:lnSpc>
                <a:spcPct val="100000"/>
              </a:lnSpc>
            </a:pPr>
            <a:r>
              <a:rPr sz="1100" dirty="0">
                <a:latin typeface="Arial"/>
                <a:cs typeface="Arial"/>
              </a:rPr>
              <a:t>por</a:t>
            </a:r>
            <a:r>
              <a:rPr sz="1100" spc="-30" dirty="0">
                <a:latin typeface="Arial"/>
                <a:cs typeface="Arial"/>
              </a:rPr>
              <a:t> </a:t>
            </a:r>
            <a:r>
              <a:rPr sz="1100" dirty="0">
                <a:latin typeface="Arial"/>
                <a:cs typeface="Arial"/>
              </a:rPr>
              <a:t>100.000</a:t>
            </a:r>
          </a:p>
        </p:txBody>
      </p:sp>
      <p:sp>
        <p:nvSpPr>
          <p:cNvPr id="79" name="object 79"/>
          <p:cNvSpPr txBox="1"/>
          <p:nvPr/>
        </p:nvSpPr>
        <p:spPr>
          <a:xfrm>
            <a:off x="5850635" y="17312639"/>
            <a:ext cx="1126490" cy="582852"/>
          </a:xfrm>
          <a:prstGeom prst="rect">
            <a:avLst/>
          </a:prstGeom>
          <a:solidFill>
            <a:srgbClr val="FF0000"/>
          </a:solidFill>
        </p:spPr>
        <p:txBody>
          <a:bodyPr vert="horz" wrap="square" lIns="0" tIns="97155" rIns="0" bIns="0" rtlCol="0">
            <a:spAutoFit/>
          </a:bodyPr>
          <a:lstStyle/>
          <a:p>
            <a:pPr marL="30480" algn="ctr">
              <a:lnSpc>
                <a:spcPct val="100000"/>
              </a:lnSpc>
              <a:spcBef>
                <a:spcPts val="765"/>
              </a:spcBef>
            </a:pPr>
            <a:r>
              <a:rPr sz="900" b="1" spc="-5" dirty="0">
                <a:solidFill>
                  <a:srgbClr val="404040"/>
                </a:solidFill>
                <a:latin typeface="Arial"/>
                <a:cs typeface="Arial"/>
              </a:rPr>
              <a:t>Tasa </a:t>
            </a:r>
            <a:r>
              <a:rPr sz="900" b="1" dirty="0">
                <a:solidFill>
                  <a:srgbClr val="404040"/>
                </a:solidFill>
                <a:latin typeface="Arial"/>
                <a:cs typeface="Arial"/>
              </a:rPr>
              <a:t>de</a:t>
            </a:r>
            <a:r>
              <a:rPr sz="900" b="1" spc="-60" dirty="0">
                <a:solidFill>
                  <a:srgbClr val="404040"/>
                </a:solidFill>
                <a:latin typeface="Arial"/>
                <a:cs typeface="Arial"/>
              </a:rPr>
              <a:t> </a:t>
            </a:r>
            <a:r>
              <a:rPr sz="900" b="1" dirty="0">
                <a:solidFill>
                  <a:srgbClr val="404040"/>
                </a:solidFill>
                <a:latin typeface="Arial"/>
                <a:cs typeface="Arial"/>
              </a:rPr>
              <a:t>Incidencia</a:t>
            </a:r>
            <a:endParaRPr sz="900" dirty="0">
              <a:latin typeface="Arial"/>
              <a:cs typeface="Arial"/>
            </a:endParaRPr>
          </a:p>
          <a:p>
            <a:pPr marL="2540" algn="ctr">
              <a:lnSpc>
                <a:spcPts val="1310"/>
              </a:lnSpc>
              <a:spcBef>
                <a:spcPts val="125"/>
              </a:spcBef>
            </a:pPr>
            <a:r>
              <a:rPr lang="es-CO" sz="1100" b="1" dirty="0" smtClean="0">
                <a:latin typeface="Arial"/>
                <a:cs typeface="Arial"/>
              </a:rPr>
              <a:t>21,9</a:t>
            </a:r>
            <a:endParaRPr sz="1100" dirty="0">
              <a:latin typeface="Arial"/>
              <a:cs typeface="Arial"/>
            </a:endParaRPr>
          </a:p>
          <a:p>
            <a:pPr marL="3175" algn="ctr">
              <a:lnSpc>
                <a:spcPts val="1310"/>
              </a:lnSpc>
            </a:pPr>
            <a:r>
              <a:rPr sz="1100" b="1" spc="-5" dirty="0">
                <a:latin typeface="Arial"/>
                <a:cs typeface="Arial"/>
              </a:rPr>
              <a:t>por</a:t>
            </a:r>
            <a:r>
              <a:rPr sz="1100" b="1" spc="-20" dirty="0">
                <a:latin typeface="Arial"/>
                <a:cs typeface="Arial"/>
              </a:rPr>
              <a:t> </a:t>
            </a:r>
            <a:r>
              <a:rPr sz="1100" b="1" dirty="0">
                <a:latin typeface="Arial"/>
                <a:cs typeface="Arial"/>
              </a:rPr>
              <a:t>100.000</a:t>
            </a:r>
            <a:endParaRPr sz="1100" dirty="0">
              <a:latin typeface="Arial"/>
              <a:cs typeface="Arial"/>
            </a:endParaRPr>
          </a:p>
        </p:txBody>
      </p:sp>
      <p:sp>
        <p:nvSpPr>
          <p:cNvPr id="80" name="object 80"/>
          <p:cNvSpPr txBox="1"/>
          <p:nvPr/>
        </p:nvSpPr>
        <p:spPr>
          <a:xfrm>
            <a:off x="381000" y="14565022"/>
            <a:ext cx="3487420" cy="522578"/>
          </a:xfrm>
          <a:prstGeom prst="rect">
            <a:avLst/>
          </a:prstGeom>
        </p:spPr>
        <p:txBody>
          <a:bodyPr vert="horz" wrap="square" lIns="0" tIns="14604" rIns="0" bIns="0" rtlCol="0">
            <a:spAutoFit/>
          </a:bodyPr>
          <a:lstStyle/>
          <a:p>
            <a:pPr marL="12700" algn="ctr">
              <a:lnSpc>
                <a:spcPct val="100000"/>
              </a:lnSpc>
              <a:spcBef>
                <a:spcPts val="114"/>
              </a:spcBef>
            </a:pPr>
            <a:r>
              <a:rPr lang="es-CO" sz="1650" b="1" spc="5" dirty="0" smtClean="0">
                <a:solidFill>
                  <a:srgbClr val="28201F"/>
                </a:solidFill>
                <a:latin typeface="Calibri"/>
                <a:cs typeface="Calibri"/>
              </a:rPr>
              <a:t>Barrios y localidades</a:t>
            </a:r>
            <a:r>
              <a:rPr sz="1650" b="1" spc="5" dirty="0" smtClean="0">
                <a:solidFill>
                  <a:srgbClr val="28201F"/>
                </a:solidFill>
                <a:latin typeface="Calibri"/>
                <a:cs typeface="Calibri"/>
              </a:rPr>
              <a:t> </a:t>
            </a:r>
            <a:r>
              <a:rPr sz="1650" b="1" dirty="0">
                <a:solidFill>
                  <a:srgbClr val="28201F"/>
                </a:solidFill>
                <a:latin typeface="Calibri"/>
                <a:cs typeface="Calibri"/>
              </a:rPr>
              <a:t>con mayor número </a:t>
            </a:r>
            <a:r>
              <a:rPr sz="1650" b="1" spc="5" dirty="0">
                <a:solidFill>
                  <a:srgbClr val="28201F"/>
                </a:solidFill>
                <a:latin typeface="Calibri"/>
                <a:cs typeface="Calibri"/>
              </a:rPr>
              <a:t>de</a:t>
            </a:r>
            <a:r>
              <a:rPr sz="1650" b="1" spc="-114" dirty="0">
                <a:solidFill>
                  <a:srgbClr val="28201F"/>
                </a:solidFill>
                <a:latin typeface="Calibri"/>
                <a:cs typeface="Calibri"/>
              </a:rPr>
              <a:t> </a:t>
            </a:r>
            <a:r>
              <a:rPr sz="1650" b="1" spc="5" dirty="0">
                <a:solidFill>
                  <a:srgbClr val="28201F"/>
                </a:solidFill>
                <a:latin typeface="Calibri"/>
                <a:cs typeface="Calibri"/>
              </a:rPr>
              <a:t>casos</a:t>
            </a:r>
            <a:endParaRPr sz="1650" dirty="0">
              <a:latin typeface="Calibri"/>
              <a:cs typeface="Calibri"/>
            </a:endParaRPr>
          </a:p>
        </p:txBody>
      </p:sp>
      <p:sp>
        <p:nvSpPr>
          <p:cNvPr id="81" name="object 81"/>
          <p:cNvSpPr/>
          <p:nvPr/>
        </p:nvSpPr>
        <p:spPr>
          <a:xfrm>
            <a:off x="535200" y="6705600"/>
            <a:ext cx="684000" cy="540000"/>
          </a:xfrm>
          <a:prstGeom prst="rect">
            <a:avLst/>
          </a:prstGeom>
          <a:blipFill>
            <a:blip r:embed="rId11" cstate="print"/>
            <a:stretch>
              <a:fillRect/>
            </a:stretch>
          </a:blipFill>
        </p:spPr>
        <p:txBody>
          <a:bodyPr wrap="square" lIns="0" tIns="0" rIns="0" bIns="0" rtlCol="0"/>
          <a:lstStyle/>
          <a:p>
            <a:endParaRPr/>
          </a:p>
        </p:txBody>
      </p:sp>
      <p:sp>
        <p:nvSpPr>
          <p:cNvPr id="86" name="object 86"/>
          <p:cNvSpPr/>
          <p:nvPr/>
        </p:nvSpPr>
        <p:spPr>
          <a:xfrm>
            <a:off x="1524000" y="8227200"/>
            <a:ext cx="406907" cy="612000"/>
          </a:xfrm>
          <a:prstGeom prst="rect">
            <a:avLst/>
          </a:prstGeom>
          <a:blipFill>
            <a:blip r:embed="rId12" cstate="print"/>
            <a:stretch>
              <a:fillRect/>
            </a:stretch>
          </a:blipFill>
        </p:spPr>
        <p:txBody>
          <a:bodyPr wrap="square" lIns="0" tIns="0" rIns="0" bIns="0" rtlCol="0"/>
          <a:lstStyle/>
          <a:p>
            <a:endParaRPr/>
          </a:p>
        </p:txBody>
      </p:sp>
      <p:sp>
        <p:nvSpPr>
          <p:cNvPr id="87" name="object 87"/>
          <p:cNvSpPr/>
          <p:nvPr/>
        </p:nvSpPr>
        <p:spPr>
          <a:xfrm>
            <a:off x="3505200" y="8229600"/>
            <a:ext cx="648000" cy="432000"/>
          </a:xfrm>
          <a:prstGeom prst="rect">
            <a:avLst/>
          </a:prstGeom>
          <a:blipFill>
            <a:blip r:embed="rId13" cstate="print"/>
            <a:stretch>
              <a:fillRect/>
            </a:stretch>
          </a:blipFill>
        </p:spPr>
        <p:txBody>
          <a:bodyPr wrap="square" lIns="0" tIns="0" rIns="0" bIns="0" rtlCol="0"/>
          <a:lstStyle/>
          <a:p>
            <a:endParaRPr/>
          </a:p>
        </p:txBody>
      </p:sp>
      <p:sp>
        <p:nvSpPr>
          <p:cNvPr id="88" name="object 88"/>
          <p:cNvSpPr/>
          <p:nvPr/>
        </p:nvSpPr>
        <p:spPr>
          <a:xfrm>
            <a:off x="5486400" y="8420100"/>
            <a:ext cx="646176" cy="342900"/>
          </a:xfrm>
          <a:prstGeom prst="rect">
            <a:avLst/>
          </a:prstGeom>
          <a:blipFill>
            <a:blip r:embed="rId14" cstate="print"/>
            <a:stretch>
              <a:fillRect/>
            </a:stretch>
          </a:blipFill>
        </p:spPr>
        <p:txBody>
          <a:bodyPr wrap="square" lIns="0" tIns="0" rIns="0" bIns="0" rtlCol="0"/>
          <a:lstStyle/>
          <a:p>
            <a:endParaRPr/>
          </a:p>
        </p:txBody>
      </p:sp>
      <p:sp>
        <p:nvSpPr>
          <p:cNvPr id="90" name="object 90"/>
          <p:cNvSpPr/>
          <p:nvPr/>
        </p:nvSpPr>
        <p:spPr>
          <a:xfrm>
            <a:off x="6349800" y="6771000"/>
            <a:ext cx="432000" cy="468000"/>
          </a:xfrm>
          <a:prstGeom prst="rect">
            <a:avLst/>
          </a:prstGeom>
          <a:blipFill>
            <a:blip r:embed="rId15" cstate="print"/>
            <a:stretch>
              <a:fillRect/>
            </a:stretch>
          </a:blipFill>
        </p:spPr>
        <p:txBody>
          <a:bodyPr wrap="square" lIns="0" tIns="0" rIns="0" bIns="0" rtlCol="0"/>
          <a:lstStyle/>
          <a:p>
            <a:endParaRPr/>
          </a:p>
        </p:txBody>
      </p:sp>
      <p:sp>
        <p:nvSpPr>
          <p:cNvPr id="92" name="object 92"/>
          <p:cNvSpPr/>
          <p:nvPr/>
        </p:nvSpPr>
        <p:spPr>
          <a:xfrm>
            <a:off x="3334384" y="6531736"/>
            <a:ext cx="97789" cy="90169"/>
          </a:xfrm>
          <a:prstGeom prst="rect">
            <a:avLst/>
          </a:prstGeom>
          <a:blipFill>
            <a:blip r:embed="rId16" cstate="print"/>
            <a:stretch>
              <a:fillRect/>
            </a:stretch>
          </a:blipFill>
        </p:spPr>
        <p:txBody>
          <a:bodyPr wrap="square" lIns="0" tIns="0" rIns="0" bIns="0" rtlCol="0"/>
          <a:lstStyle/>
          <a:p>
            <a:endParaRPr/>
          </a:p>
        </p:txBody>
      </p:sp>
      <p:sp>
        <p:nvSpPr>
          <p:cNvPr id="93" name="object 93"/>
          <p:cNvSpPr/>
          <p:nvPr/>
        </p:nvSpPr>
        <p:spPr>
          <a:xfrm>
            <a:off x="4209160" y="6528689"/>
            <a:ext cx="97789" cy="90169"/>
          </a:xfrm>
          <a:prstGeom prst="rect">
            <a:avLst/>
          </a:prstGeom>
          <a:blipFill>
            <a:blip r:embed="rId17" cstate="print"/>
            <a:stretch>
              <a:fillRect/>
            </a:stretch>
          </a:blipFill>
        </p:spPr>
        <p:txBody>
          <a:bodyPr wrap="square" lIns="0" tIns="0" rIns="0" bIns="0" rtlCol="0"/>
          <a:lstStyle/>
          <a:p>
            <a:endParaRPr/>
          </a:p>
        </p:txBody>
      </p:sp>
      <p:sp>
        <p:nvSpPr>
          <p:cNvPr id="94" name="object 94"/>
          <p:cNvSpPr/>
          <p:nvPr/>
        </p:nvSpPr>
        <p:spPr>
          <a:xfrm>
            <a:off x="4966589" y="6528689"/>
            <a:ext cx="97789" cy="90169"/>
          </a:xfrm>
          <a:prstGeom prst="rect">
            <a:avLst/>
          </a:prstGeom>
          <a:blipFill>
            <a:blip r:embed="rId18" cstate="print"/>
            <a:stretch>
              <a:fillRect/>
            </a:stretch>
          </a:blipFill>
        </p:spPr>
        <p:txBody>
          <a:bodyPr wrap="square" lIns="0" tIns="0" rIns="0" bIns="0" rtlCol="0"/>
          <a:lstStyle/>
          <a:p>
            <a:endParaRPr/>
          </a:p>
        </p:txBody>
      </p:sp>
      <p:sp>
        <p:nvSpPr>
          <p:cNvPr id="98" name="object 98"/>
          <p:cNvSpPr txBox="1"/>
          <p:nvPr/>
        </p:nvSpPr>
        <p:spPr>
          <a:xfrm>
            <a:off x="117220" y="1927860"/>
            <a:ext cx="2071370" cy="382905"/>
          </a:xfrm>
          <a:prstGeom prst="rect">
            <a:avLst/>
          </a:prstGeom>
          <a:solidFill>
            <a:srgbClr val="B0DDBD"/>
          </a:solidFill>
          <a:ln w="6350">
            <a:solidFill>
              <a:srgbClr val="B0DDBD"/>
            </a:solidFill>
          </a:ln>
        </p:spPr>
        <p:txBody>
          <a:bodyPr vert="horz" wrap="square" lIns="0" tIns="78740" rIns="0" bIns="0" rtlCol="0">
            <a:spAutoFit/>
          </a:bodyPr>
          <a:lstStyle/>
          <a:p>
            <a:pPr marL="601345">
              <a:lnSpc>
                <a:spcPct val="100000"/>
              </a:lnSpc>
              <a:spcBef>
                <a:spcPts val="620"/>
              </a:spcBef>
            </a:pPr>
            <a:r>
              <a:rPr sz="1400" b="1" spc="-5" dirty="0">
                <a:latin typeface="Arial"/>
                <a:cs typeface="Arial"/>
              </a:rPr>
              <a:t>No.</a:t>
            </a:r>
            <a:r>
              <a:rPr sz="1400" b="1" spc="-15" dirty="0">
                <a:latin typeface="Arial"/>
                <a:cs typeface="Arial"/>
              </a:rPr>
              <a:t> </a:t>
            </a:r>
            <a:r>
              <a:rPr sz="1400" b="1" spc="-5" dirty="0">
                <a:latin typeface="Arial"/>
                <a:cs typeface="Arial"/>
              </a:rPr>
              <a:t>Casos</a:t>
            </a:r>
            <a:endParaRPr sz="1400">
              <a:latin typeface="Arial"/>
              <a:cs typeface="Arial"/>
            </a:endParaRPr>
          </a:p>
        </p:txBody>
      </p:sp>
      <p:sp>
        <p:nvSpPr>
          <p:cNvPr id="99" name="object 99"/>
          <p:cNvSpPr txBox="1"/>
          <p:nvPr/>
        </p:nvSpPr>
        <p:spPr>
          <a:xfrm>
            <a:off x="2188591" y="1927860"/>
            <a:ext cx="1649095" cy="310983"/>
          </a:xfrm>
          <a:prstGeom prst="rect">
            <a:avLst/>
          </a:prstGeom>
          <a:solidFill>
            <a:srgbClr val="FFFFFF"/>
          </a:solidFill>
          <a:ln w="6350">
            <a:solidFill>
              <a:srgbClr val="B0DDBD"/>
            </a:solidFill>
          </a:ln>
        </p:spPr>
        <p:txBody>
          <a:bodyPr vert="horz" wrap="square" lIns="0" tIns="64135" rIns="0" bIns="0" rtlCol="0">
            <a:spAutoFit/>
          </a:bodyPr>
          <a:lstStyle/>
          <a:p>
            <a:pPr algn="ctr">
              <a:lnSpc>
                <a:spcPct val="100000"/>
              </a:lnSpc>
              <a:spcBef>
                <a:spcPts val="505"/>
              </a:spcBef>
            </a:pPr>
            <a:r>
              <a:rPr lang="es-CO" sz="1600" b="1" spc="-5" dirty="0" smtClean="0">
                <a:solidFill>
                  <a:srgbClr val="585858"/>
                </a:solidFill>
                <a:latin typeface="Arial"/>
                <a:cs typeface="Arial"/>
              </a:rPr>
              <a:t>403</a:t>
            </a:r>
            <a:endParaRPr sz="1600" dirty="0">
              <a:latin typeface="Arial"/>
              <a:cs typeface="Arial"/>
            </a:endParaRPr>
          </a:p>
        </p:txBody>
      </p:sp>
      <p:sp>
        <p:nvSpPr>
          <p:cNvPr id="100" name="object 100"/>
          <p:cNvSpPr/>
          <p:nvPr/>
        </p:nvSpPr>
        <p:spPr>
          <a:xfrm>
            <a:off x="3997452" y="1175003"/>
            <a:ext cx="719327" cy="693419"/>
          </a:xfrm>
          <a:prstGeom prst="rect">
            <a:avLst/>
          </a:prstGeom>
          <a:blipFill>
            <a:blip r:embed="rId19" cstate="print"/>
            <a:stretch>
              <a:fillRect/>
            </a:stretch>
          </a:blipFill>
        </p:spPr>
        <p:txBody>
          <a:bodyPr wrap="square" lIns="0" tIns="0" rIns="0" bIns="0" rtlCol="0"/>
          <a:lstStyle/>
          <a:p>
            <a:endParaRPr/>
          </a:p>
        </p:txBody>
      </p:sp>
      <p:sp>
        <p:nvSpPr>
          <p:cNvPr id="101" name="object 101"/>
          <p:cNvSpPr txBox="1"/>
          <p:nvPr/>
        </p:nvSpPr>
        <p:spPr>
          <a:xfrm>
            <a:off x="152400" y="9829800"/>
            <a:ext cx="7013651" cy="2830262"/>
          </a:xfrm>
          <a:prstGeom prst="rect">
            <a:avLst/>
          </a:prstGeom>
        </p:spPr>
        <p:txBody>
          <a:bodyPr vert="horz" wrap="square" lIns="0" tIns="41910" rIns="0" bIns="0" rtlCol="0">
            <a:spAutoFit/>
          </a:bodyPr>
          <a:lstStyle/>
          <a:p>
            <a:pPr marL="12700">
              <a:lnSpc>
                <a:spcPct val="100000"/>
              </a:lnSpc>
              <a:spcBef>
                <a:spcPts val="330"/>
              </a:spcBef>
            </a:pPr>
            <a:r>
              <a:rPr lang="es-CO" sz="1200" b="1" spc="-5" dirty="0" smtClean="0">
                <a:solidFill>
                  <a:srgbClr val="28201F"/>
                </a:solidFill>
                <a:latin typeface="Calibri"/>
                <a:cs typeface="Calibri"/>
              </a:rPr>
              <a:t>       </a:t>
            </a:r>
            <a:r>
              <a:rPr sz="1200" b="1" spc="-5" dirty="0" err="1" smtClean="0">
                <a:solidFill>
                  <a:srgbClr val="28201F"/>
                </a:solidFill>
                <a:latin typeface="Calibri"/>
                <a:cs typeface="Calibri"/>
              </a:rPr>
              <a:t>Comportamiento</a:t>
            </a:r>
            <a:r>
              <a:rPr sz="1200" b="1" spc="-5" dirty="0" smtClean="0">
                <a:solidFill>
                  <a:srgbClr val="28201F"/>
                </a:solidFill>
                <a:latin typeface="Calibri"/>
                <a:cs typeface="Calibri"/>
              </a:rPr>
              <a:t> </a:t>
            </a:r>
            <a:r>
              <a:rPr lang="es-CO" sz="1200" b="1" spc="-5" dirty="0" smtClean="0">
                <a:solidFill>
                  <a:srgbClr val="28201F"/>
                </a:solidFill>
                <a:latin typeface="Calibri"/>
                <a:cs typeface="Calibri"/>
              </a:rPr>
              <a:t>Según Tipo de Caso y Condición </a:t>
            </a:r>
            <a:endParaRPr sz="1200" dirty="0">
              <a:latin typeface="Calibri"/>
              <a:cs typeface="Calibri"/>
            </a:endParaRPr>
          </a:p>
          <a:p>
            <a:pPr marL="4411345" marR="154940" indent="-3175" algn="ctr">
              <a:lnSpc>
                <a:spcPct val="100000"/>
              </a:lnSpc>
              <a:spcBef>
                <a:spcPts val="235"/>
              </a:spcBef>
            </a:pPr>
            <a:r>
              <a:rPr sz="1200" b="1" dirty="0">
                <a:solidFill>
                  <a:srgbClr val="404040"/>
                </a:solidFill>
                <a:latin typeface="Arial"/>
                <a:cs typeface="Arial"/>
              </a:rPr>
              <a:t>Incidencia </a:t>
            </a:r>
            <a:r>
              <a:rPr sz="1200" b="1" spc="-5" dirty="0">
                <a:solidFill>
                  <a:srgbClr val="404040"/>
                </a:solidFill>
                <a:latin typeface="Arial"/>
                <a:cs typeface="Arial"/>
              </a:rPr>
              <a:t>(casos nuevos </a:t>
            </a:r>
            <a:r>
              <a:rPr sz="1200" b="1" dirty="0">
                <a:solidFill>
                  <a:srgbClr val="404040"/>
                </a:solidFill>
                <a:latin typeface="Arial"/>
                <a:cs typeface="Arial"/>
              </a:rPr>
              <a:t>+ </a:t>
            </a:r>
            <a:r>
              <a:rPr sz="1200" b="1" spc="-5" dirty="0">
                <a:solidFill>
                  <a:srgbClr val="404040"/>
                </a:solidFill>
                <a:latin typeface="Arial"/>
                <a:cs typeface="Arial"/>
              </a:rPr>
              <a:t>tras  recaída) </a:t>
            </a:r>
            <a:r>
              <a:rPr sz="1200" b="1" dirty="0">
                <a:solidFill>
                  <a:srgbClr val="404040"/>
                </a:solidFill>
                <a:latin typeface="Arial"/>
                <a:cs typeface="Arial"/>
              </a:rPr>
              <a:t>de tuberculosis</a:t>
            </a:r>
            <a:r>
              <a:rPr sz="1200" b="1" spc="-85" dirty="0">
                <a:solidFill>
                  <a:srgbClr val="404040"/>
                </a:solidFill>
                <a:latin typeface="Arial"/>
                <a:cs typeface="Arial"/>
              </a:rPr>
              <a:t> </a:t>
            </a:r>
            <a:r>
              <a:rPr sz="1200" b="1" dirty="0">
                <a:solidFill>
                  <a:srgbClr val="404040"/>
                </a:solidFill>
                <a:latin typeface="Arial"/>
                <a:cs typeface="Arial"/>
              </a:rPr>
              <a:t>general</a:t>
            </a:r>
            <a:endParaRPr sz="1200" dirty="0">
              <a:latin typeface="Arial"/>
              <a:cs typeface="Arial"/>
            </a:endParaRPr>
          </a:p>
          <a:p>
            <a:pPr marL="4246880" algn="ctr">
              <a:lnSpc>
                <a:spcPct val="100000"/>
              </a:lnSpc>
            </a:pPr>
            <a:r>
              <a:rPr sz="1200" b="1" spc="-5" dirty="0">
                <a:solidFill>
                  <a:srgbClr val="404040"/>
                </a:solidFill>
                <a:latin typeface="Arial"/>
                <a:cs typeface="Arial"/>
              </a:rPr>
              <a:t>* </a:t>
            </a:r>
            <a:r>
              <a:rPr sz="1200" b="1" dirty="0">
                <a:solidFill>
                  <a:srgbClr val="404040"/>
                </a:solidFill>
                <a:latin typeface="Arial"/>
                <a:cs typeface="Arial"/>
              </a:rPr>
              <a:t>100 </a:t>
            </a:r>
            <a:r>
              <a:rPr sz="1200" b="1" spc="-5" dirty="0">
                <a:solidFill>
                  <a:srgbClr val="404040"/>
                </a:solidFill>
                <a:latin typeface="Arial"/>
                <a:cs typeface="Arial"/>
              </a:rPr>
              <a:t>000</a:t>
            </a:r>
            <a:r>
              <a:rPr sz="1200" b="1" spc="-60" dirty="0">
                <a:solidFill>
                  <a:srgbClr val="404040"/>
                </a:solidFill>
                <a:latin typeface="Arial"/>
                <a:cs typeface="Arial"/>
              </a:rPr>
              <a:t> </a:t>
            </a:r>
            <a:r>
              <a:rPr sz="1200" b="1" dirty="0">
                <a:solidFill>
                  <a:srgbClr val="404040"/>
                </a:solidFill>
                <a:latin typeface="Arial"/>
                <a:cs typeface="Arial"/>
              </a:rPr>
              <a:t>habitantes</a:t>
            </a:r>
            <a:endParaRPr sz="1200" dirty="0">
              <a:latin typeface="Arial"/>
              <a:cs typeface="Arial"/>
            </a:endParaRPr>
          </a:p>
          <a:p>
            <a:pPr marL="4226560" algn="ctr">
              <a:lnSpc>
                <a:spcPct val="100000"/>
              </a:lnSpc>
              <a:spcBef>
                <a:spcPts val="565"/>
              </a:spcBef>
            </a:pPr>
            <a:r>
              <a:rPr lang="es-CO" sz="2400" b="1" spc="-5" dirty="0" smtClean="0">
                <a:solidFill>
                  <a:srgbClr val="00AFEF"/>
                </a:solidFill>
                <a:latin typeface="Arial"/>
                <a:cs typeface="Arial"/>
              </a:rPr>
              <a:t>38,03</a:t>
            </a:r>
            <a:endParaRPr lang="es-CO" sz="2400" dirty="0">
              <a:latin typeface="Arial"/>
              <a:cs typeface="Arial"/>
            </a:endParaRPr>
          </a:p>
          <a:p>
            <a:pPr marL="4226560" algn="ctr">
              <a:lnSpc>
                <a:spcPct val="100000"/>
              </a:lnSpc>
              <a:spcBef>
                <a:spcPts val="565"/>
              </a:spcBef>
            </a:pPr>
            <a:r>
              <a:rPr sz="1000" spc="-5" dirty="0" smtClean="0">
                <a:solidFill>
                  <a:srgbClr val="585858"/>
                </a:solidFill>
                <a:latin typeface="Arial"/>
                <a:cs typeface="Arial"/>
              </a:rPr>
              <a:t>( </a:t>
            </a:r>
            <a:r>
              <a:rPr lang="es-CO" sz="1000" spc="-5" dirty="0" smtClean="0">
                <a:solidFill>
                  <a:srgbClr val="585858"/>
                </a:solidFill>
                <a:latin typeface="Arial"/>
                <a:cs typeface="Arial"/>
              </a:rPr>
              <a:t>403 </a:t>
            </a:r>
            <a:r>
              <a:rPr lang="es-CO" sz="1000" spc="-5" dirty="0" smtClean="0">
                <a:solidFill>
                  <a:srgbClr val="585858"/>
                </a:solidFill>
                <a:latin typeface="Arial"/>
                <a:cs typeface="Arial"/>
              </a:rPr>
              <a:t>x 100.000 / 1.059.626</a:t>
            </a:r>
            <a:r>
              <a:rPr sz="1000" spc="-5" dirty="0" smtClean="0">
                <a:solidFill>
                  <a:srgbClr val="585858"/>
                </a:solidFill>
                <a:latin typeface="Arial"/>
                <a:cs typeface="Arial"/>
              </a:rPr>
              <a:t>)</a:t>
            </a:r>
            <a:endParaRPr sz="1000" dirty="0" smtClean="0">
              <a:latin typeface="Arial"/>
              <a:cs typeface="Arial"/>
            </a:endParaRPr>
          </a:p>
          <a:p>
            <a:pPr marL="4367530" marR="5080" indent="-1905" algn="ctr">
              <a:lnSpc>
                <a:spcPct val="100000"/>
              </a:lnSpc>
              <a:spcBef>
                <a:spcPts val="944"/>
              </a:spcBef>
            </a:pPr>
            <a:r>
              <a:rPr sz="1200" b="1" dirty="0" err="1" smtClean="0">
                <a:solidFill>
                  <a:srgbClr val="404040"/>
                </a:solidFill>
                <a:latin typeface="Arial"/>
                <a:cs typeface="Arial"/>
              </a:rPr>
              <a:t>Incidencia</a:t>
            </a:r>
            <a:r>
              <a:rPr sz="1200" b="1" dirty="0" smtClean="0">
                <a:solidFill>
                  <a:srgbClr val="404040"/>
                </a:solidFill>
                <a:latin typeface="Arial"/>
                <a:cs typeface="Arial"/>
              </a:rPr>
              <a:t> </a:t>
            </a:r>
            <a:r>
              <a:rPr sz="1200" b="1" spc="-5" dirty="0">
                <a:solidFill>
                  <a:srgbClr val="404040"/>
                </a:solidFill>
                <a:latin typeface="Arial"/>
                <a:cs typeface="Arial"/>
              </a:rPr>
              <a:t>(casos nuevos </a:t>
            </a:r>
            <a:r>
              <a:rPr sz="1200" b="1" dirty="0">
                <a:solidFill>
                  <a:srgbClr val="404040"/>
                </a:solidFill>
                <a:latin typeface="Arial"/>
                <a:cs typeface="Arial"/>
              </a:rPr>
              <a:t>+ </a:t>
            </a:r>
            <a:r>
              <a:rPr sz="1200" b="1" spc="-5" dirty="0">
                <a:solidFill>
                  <a:srgbClr val="404040"/>
                </a:solidFill>
                <a:latin typeface="Arial"/>
                <a:cs typeface="Arial"/>
              </a:rPr>
              <a:t>tras  recaída) </a:t>
            </a:r>
            <a:r>
              <a:rPr sz="1200" b="1" dirty="0">
                <a:solidFill>
                  <a:srgbClr val="404040"/>
                </a:solidFill>
                <a:latin typeface="Arial"/>
                <a:cs typeface="Arial"/>
              </a:rPr>
              <a:t>de </a:t>
            </a:r>
            <a:r>
              <a:rPr sz="1200" b="1" spc="-5" dirty="0">
                <a:solidFill>
                  <a:srgbClr val="404040"/>
                </a:solidFill>
                <a:latin typeface="Arial"/>
                <a:cs typeface="Arial"/>
              </a:rPr>
              <a:t>tuberculosis</a:t>
            </a:r>
            <a:r>
              <a:rPr sz="1200" b="1" spc="-30" dirty="0">
                <a:solidFill>
                  <a:srgbClr val="404040"/>
                </a:solidFill>
                <a:latin typeface="Arial"/>
                <a:cs typeface="Arial"/>
              </a:rPr>
              <a:t> </a:t>
            </a:r>
            <a:r>
              <a:rPr sz="1200" b="1" dirty="0">
                <a:solidFill>
                  <a:srgbClr val="404040"/>
                </a:solidFill>
                <a:latin typeface="Arial"/>
                <a:cs typeface="Arial"/>
              </a:rPr>
              <a:t>pulmonar</a:t>
            </a:r>
            <a:endParaRPr sz="1200" dirty="0">
              <a:latin typeface="Arial"/>
              <a:cs typeface="Arial"/>
            </a:endParaRPr>
          </a:p>
          <a:p>
            <a:pPr marL="4351655" algn="ctr">
              <a:lnSpc>
                <a:spcPct val="100000"/>
              </a:lnSpc>
            </a:pPr>
            <a:r>
              <a:rPr sz="1200" b="1" spc="-5" dirty="0">
                <a:solidFill>
                  <a:srgbClr val="404040"/>
                </a:solidFill>
                <a:latin typeface="Arial"/>
                <a:cs typeface="Arial"/>
              </a:rPr>
              <a:t>* </a:t>
            </a:r>
            <a:r>
              <a:rPr sz="1200" b="1" dirty="0">
                <a:solidFill>
                  <a:srgbClr val="404040"/>
                </a:solidFill>
                <a:latin typeface="Arial"/>
                <a:cs typeface="Arial"/>
              </a:rPr>
              <a:t>100 </a:t>
            </a:r>
            <a:r>
              <a:rPr sz="1200" b="1" spc="-5" dirty="0">
                <a:solidFill>
                  <a:srgbClr val="404040"/>
                </a:solidFill>
                <a:latin typeface="Arial"/>
                <a:cs typeface="Arial"/>
              </a:rPr>
              <a:t>000</a:t>
            </a:r>
            <a:r>
              <a:rPr sz="1200" b="1" spc="-60" dirty="0">
                <a:solidFill>
                  <a:srgbClr val="404040"/>
                </a:solidFill>
                <a:latin typeface="Arial"/>
                <a:cs typeface="Arial"/>
              </a:rPr>
              <a:t> </a:t>
            </a:r>
            <a:r>
              <a:rPr sz="1200" b="1" dirty="0">
                <a:solidFill>
                  <a:srgbClr val="404040"/>
                </a:solidFill>
                <a:latin typeface="Arial"/>
                <a:cs typeface="Arial"/>
              </a:rPr>
              <a:t>habitantes</a:t>
            </a:r>
            <a:endParaRPr sz="1200" dirty="0">
              <a:latin typeface="Arial"/>
              <a:cs typeface="Arial"/>
            </a:endParaRPr>
          </a:p>
          <a:p>
            <a:pPr marL="4267200" algn="ctr">
              <a:lnSpc>
                <a:spcPct val="100000"/>
              </a:lnSpc>
              <a:spcBef>
                <a:spcPts val="620"/>
              </a:spcBef>
            </a:pPr>
            <a:r>
              <a:rPr lang="es-CO" sz="2400" b="1" spc="-5" dirty="0" smtClean="0">
                <a:solidFill>
                  <a:srgbClr val="00AFEF"/>
                </a:solidFill>
                <a:latin typeface="Arial"/>
                <a:cs typeface="Arial"/>
              </a:rPr>
              <a:t>33,50</a:t>
            </a:r>
            <a:endParaRPr lang="es-CO" sz="2400" b="1" spc="-5" dirty="0" smtClean="0">
              <a:solidFill>
                <a:srgbClr val="00AFEF"/>
              </a:solidFill>
              <a:latin typeface="Arial"/>
              <a:cs typeface="Arial"/>
            </a:endParaRPr>
          </a:p>
          <a:p>
            <a:pPr marL="4267200" algn="ctr">
              <a:lnSpc>
                <a:spcPct val="100000"/>
              </a:lnSpc>
              <a:spcBef>
                <a:spcPts val="620"/>
              </a:spcBef>
            </a:pPr>
            <a:r>
              <a:rPr sz="1000" spc="-5" dirty="0" smtClean="0">
                <a:solidFill>
                  <a:srgbClr val="585858"/>
                </a:solidFill>
                <a:latin typeface="Arial"/>
                <a:cs typeface="Arial"/>
              </a:rPr>
              <a:t>(</a:t>
            </a:r>
            <a:r>
              <a:rPr lang="es-CO" sz="1000" spc="-5" dirty="0" smtClean="0">
                <a:solidFill>
                  <a:srgbClr val="585858"/>
                </a:solidFill>
                <a:latin typeface="Arial"/>
                <a:cs typeface="Arial"/>
              </a:rPr>
              <a:t>355 </a:t>
            </a:r>
            <a:r>
              <a:rPr lang="es-CO" sz="1000" spc="-5" dirty="0">
                <a:solidFill>
                  <a:srgbClr val="585858"/>
                </a:solidFill>
                <a:latin typeface="Arial"/>
                <a:cs typeface="Arial"/>
              </a:rPr>
              <a:t>x 100.000 / 1.059.626</a:t>
            </a:r>
            <a:r>
              <a:rPr sz="1000" spc="-5" dirty="0" smtClean="0">
                <a:solidFill>
                  <a:srgbClr val="585858"/>
                </a:solidFill>
                <a:latin typeface="Arial"/>
                <a:cs typeface="Arial"/>
              </a:rPr>
              <a:t>)</a:t>
            </a:r>
            <a:endParaRPr sz="1000" dirty="0">
              <a:latin typeface="Arial"/>
              <a:cs typeface="Arial"/>
            </a:endParaRPr>
          </a:p>
        </p:txBody>
      </p:sp>
      <p:sp>
        <p:nvSpPr>
          <p:cNvPr id="104" name="object 36"/>
          <p:cNvSpPr/>
          <p:nvPr/>
        </p:nvSpPr>
        <p:spPr>
          <a:xfrm>
            <a:off x="3124200" y="9052800"/>
            <a:ext cx="1440000" cy="396000"/>
          </a:xfrm>
          <a:custGeom>
            <a:avLst/>
            <a:gdLst/>
            <a:ahLst/>
            <a:cxnLst/>
            <a:rect l="l" t="t" r="r" b="b"/>
            <a:pathLst>
              <a:path w="1728470" h="342900">
                <a:moveTo>
                  <a:pt x="1728216" y="0"/>
                </a:moveTo>
                <a:lnTo>
                  <a:pt x="0" y="0"/>
                </a:lnTo>
                <a:lnTo>
                  <a:pt x="0" y="342900"/>
                </a:lnTo>
                <a:lnTo>
                  <a:pt x="1728216" y="342900"/>
                </a:lnTo>
                <a:lnTo>
                  <a:pt x="1728216" y="0"/>
                </a:lnTo>
                <a:close/>
              </a:path>
            </a:pathLst>
          </a:custGeom>
          <a:solidFill>
            <a:srgbClr val="99FFCC"/>
          </a:solidFill>
          <a:ln>
            <a:solidFill>
              <a:schemeClr val="tx1">
                <a:lumMod val="95000"/>
                <a:lumOff val="5000"/>
              </a:schemeClr>
            </a:solidFill>
          </a:ln>
        </p:spPr>
        <p:txBody>
          <a:bodyPr wrap="square" lIns="0" tIns="0" rIns="0" bIns="0" rtlCol="0"/>
          <a:lstStyle/>
          <a:p>
            <a:endParaRPr/>
          </a:p>
        </p:txBody>
      </p:sp>
      <p:sp>
        <p:nvSpPr>
          <p:cNvPr id="105" name="object 38"/>
          <p:cNvSpPr/>
          <p:nvPr/>
        </p:nvSpPr>
        <p:spPr>
          <a:xfrm>
            <a:off x="1066800" y="9034814"/>
            <a:ext cx="1440000" cy="396000"/>
          </a:xfrm>
          <a:custGeom>
            <a:avLst/>
            <a:gdLst/>
            <a:ahLst/>
            <a:cxnLst/>
            <a:rect l="l" t="t" r="r" b="b"/>
            <a:pathLst>
              <a:path w="1577339" h="562609">
                <a:moveTo>
                  <a:pt x="1577340" y="0"/>
                </a:moveTo>
                <a:lnTo>
                  <a:pt x="0" y="0"/>
                </a:lnTo>
                <a:lnTo>
                  <a:pt x="0" y="562355"/>
                </a:lnTo>
                <a:lnTo>
                  <a:pt x="1577340" y="562355"/>
                </a:lnTo>
                <a:lnTo>
                  <a:pt x="1577340" y="0"/>
                </a:lnTo>
                <a:close/>
              </a:path>
            </a:pathLst>
          </a:custGeom>
          <a:solidFill>
            <a:srgbClr val="00CC99"/>
          </a:solidFill>
          <a:ln>
            <a:solidFill>
              <a:schemeClr val="tx1">
                <a:lumMod val="95000"/>
                <a:lumOff val="5000"/>
              </a:schemeClr>
            </a:solidFill>
          </a:ln>
        </p:spPr>
        <p:txBody>
          <a:bodyPr wrap="square" lIns="0" tIns="0" rIns="0" bIns="0" rtlCol="0"/>
          <a:lstStyle/>
          <a:p>
            <a:endParaRPr/>
          </a:p>
        </p:txBody>
      </p:sp>
      <p:sp>
        <p:nvSpPr>
          <p:cNvPr id="106" name="object 38"/>
          <p:cNvSpPr/>
          <p:nvPr/>
        </p:nvSpPr>
        <p:spPr>
          <a:xfrm>
            <a:off x="5113200" y="9052800"/>
            <a:ext cx="1440000" cy="396000"/>
          </a:xfrm>
          <a:custGeom>
            <a:avLst/>
            <a:gdLst/>
            <a:ahLst/>
            <a:cxnLst/>
            <a:rect l="l" t="t" r="r" b="b"/>
            <a:pathLst>
              <a:path w="1577339" h="562609">
                <a:moveTo>
                  <a:pt x="1577340" y="0"/>
                </a:moveTo>
                <a:lnTo>
                  <a:pt x="0" y="0"/>
                </a:lnTo>
                <a:lnTo>
                  <a:pt x="0" y="562355"/>
                </a:lnTo>
                <a:lnTo>
                  <a:pt x="1577340" y="562355"/>
                </a:lnTo>
                <a:lnTo>
                  <a:pt x="1577340" y="0"/>
                </a:lnTo>
                <a:close/>
              </a:path>
            </a:pathLst>
          </a:custGeom>
          <a:solidFill>
            <a:srgbClr val="00CC99"/>
          </a:solidFill>
          <a:ln>
            <a:solidFill>
              <a:schemeClr val="tx1">
                <a:lumMod val="95000"/>
                <a:lumOff val="5000"/>
              </a:schemeClr>
            </a:solidFill>
          </a:ln>
        </p:spPr>
        <p:txBody>
          <a:bodyPr wrap="square" lIns="0" tIns="0" rIns="0" bIns="0" rtlCol="0"/>
          <a:lstStyle/>
          <a:p>
            <a:endParaRPr/>
          </a:p>
        </p:txBody>
      </p:sp>
      <p:sp>
        <p:nvSpPr>
          <p:cNvPr id="69" name="Rectángulo 68"/>
          <p:cNvSpPr/>
          <p:nvPr/>
        </p:nvSpPr>
        <p:spPr>
          <a:xfrm>
            <a:off x="0" y="6477000"/>
            <a:ext cx="7391400" cy="215444"/>
          </a:xfrm>
          <a:prstGeom prst="rect">
            <a:avLst/>
          </a:prstGeom>
        </p:spPr>
        <p:txBody>
          <a:bodyPr wrap="square">
            <a:spAutoFit/>
          </a:bodyPr>
          <a:lstStyle/>
          <a:p>
            <a:pPr marL="977900">
              <a:lnSpc>
                <a:spcPct val="100000"/>
              </a:lnSpc>
              <a:spcBef>
                <a:spcPts val="550"/>
              </a:spcBef>
              <a:tabLst>
                <a:tab pos="3394710" algn="l"/>
                <a:tab pos="4291330" algn="l"/>
                <a:tab pos="5016500" algn="l"/>
              </a:tabLst>
            </a:pPr>
            <a:r>
              <a:rPr lang="es-ES" sz="1200" b="1" baseline="3472" dirty="0">
                <a:latin typeface="Arial"/>
                <a:cs typeface="Arial"/>
              </a:rPr>
              <a:t>Comportamiento </a:t>
            </a:r>
            <a:r>
              <a:rPr lang="es-ES" sz="1200" b="1" spc="-7" baseline="3472" dirty="0">
                <a:latin typeface="Arial"/>
                <a:cs typeface="Arial"/>
              </a:rPr>
              <a:t>2024 </a:t>
            </a:r>
            <a:r>
              <a:rPr lang="es-ES" sz="1200" b="1" baseline="3472" dirty="0">
                <a:latin typeface="Arial"/>
                <a:cs typeface="Arial"/>
              </a:rPr>
              <a:t>con </a:t>
            </a:r>
            <a:r>
              <a:rPr lang="es-ES" sz="1200" b="1" spc="-7" baseline="3472" dirty="0">
                <a:latin typeface="Arial"/>
                <a:cs typeface="Arial"/>
              </a:rPr>
              <a:t>respecto</a:t>
            </a:r>
            <a:r>
              <a:rPr lang="es-ES" sz="1200" b="1" spc="75" baseline="3472" dirty="0">
                <a:latin typeface="Arial"/>
                <a:cs typeface="Arial"/>
              </a:rPr>
              <a:t> </a:t>
            </a:r>
            <a:r>
              <a:rPr lang="es-ES" sz="1200" b="1" baseline="3472" dirty="0">
                <a:latin typeface="Arial"/>
                <a:cs typeface="Arial"/>
              </a:rPr>
              <a:t>a</a:t>
            </a:r>
            <a:r>
              <a:rPr lang="es-ES" sz="1200" b="1" spc="30" baseline="3472" dirty="0">
                <a:latin typeface="Arial"/>
                <a:cs typeface="Arial"/>
              </a:rPr>
              <a:t> </a:t>
            </a:r>
            <a:r>
              <a:rPr lang="es-ES" sz="1200" b="1" spc="-7" baseline="3472" dirty="0" smtClean="0">
                <a:latin typeface="Arial"/>
                <a:cs typeface="Arial"/>
              </a:rPr>
              <a:t>2023:</a:t>
            </a:r>
            <a:r>
              <a:rPr lang="es-ES" sz="1200" b="1" spc="-7" baseline="3472" dirty="0">
                <a:latin typeface="Arial"/>
                <a:cs typeface="Arial"/>
              </a:rPr>
              <a:t>	</a:t>
            </a:r>
            <a:r>
              <a:rPr lang="es-ES" sz="800" b="1" dirty="0" smtClean="0">
                <a:latin typeface="Arial"/>
                <a:cs typeface="Arial"/>
              </a:rPr>
              <a:t>Disminución   </a:t>
            </a:r>
            <a:r>
              <a:rPr lang="es-ES" sz="800" b="1" dirty="0">
                <a:latin typeface="Arial"/>
                <a:cs typeface="Arial"/>
              </a:rPr>
              <a:t>	</a:t>
            </a:r>
            <a:r>
              <a:rPr lang="es-ES" sz="800" b="1" spc="-10" dirty="0">
                <a:latin typeface="Arial"/>
                <a:cs typeface="Arial"/>
              </a:rPr>
              <a:t>Aumento	</a:t>
            </a:r>
            <a:r>
              <a:rPr lang="es-ES" sz="800" b="1" dirty="0">
                <a:latin typeface="Arial"/>
                <a:cs typeface="Arial"/>
              </a:rPr>
              <a:t>Sin</a:t>
            </a:r>
            <a:r>
              <a:rPr lang="es-ES" sz="800" b="1" spc="-10" dirty="0">
                <a:latin typeface="Arial"/>
                <a:cs typeface="Arial"/>
              </a:rPr>
              <a:t> </a:t>
            </a:r>
            <a:r>
              <a:rPr lang="es-ES" sz="800" b="1" dirty="0">
                <a:latin typeface="Arial"/>
                <a:cs typeface="Arial"/>
              </a:rPr>
              <a:t>cambio</a:t>
            </a:r>
            <a:endParaRPr lang="es-ES" sz="800" dirty="0">
              <a:latin typeface="Arial"/>
              <a:cs typeface="Arial"/>
            </a:endParaRPr>
          </a:p>
        </p:txBody>
      </p:sp>
      <p:sp>
        <p:nvSpPr>
          <p:cNvPr id="82" name="Rectángulo 81"/>
          <p:cNvSpPr/>
          <p:nvPr/>
        </p:nvSpPr>
        <p:spPr>
          <a:xfrm>
            <a:off x="1828800" y="6172200"/>
            <a:ext cx="3810000" cy="338554"/>
          </a:xfrm>
          <a:prstGeom prst="rect">
            <a:avLst/>
          </a:prstGeom>
        </p:spPr>
        <p:txBody>
          <a:bodyPr>
            <a:spAutoFit/>
          </a:bodyPr>
          <a:lstStyle/>
          <a:p>
            <a:pPr marR="147955" algn="ctr">
              <a:lnSpc>
                <a:spcPct val="100000"/>
              </a:lnSpc>
              <a:spcBef>
                <a:spcPts val="105"/>
              </a:spcBef>
            </a:pPr>
            <a:r>
              <a:rPr lang="es-CO" sz="1600" b="1" spc="-10" dirty="0">
                <a:solidFill>
                  <a:srgbClr val="28201F"/>
                </a:solidFill>
                <a:cs typeface="Calibri"/>
              </a:rPr>
              <a:t>Comportamientos </a:t>
            </a:r>
            <a:r>
              <a:rPr lang="es-CO" sz="1600" b="1" spc="-5" dirty="0">
                <a:solidFill>
                  <a:srgbClr val="28201F"/>
                </a:solidFill>
                <a:cs typeface="Calibri"/>
              </a:rPr>
              <a:t>variables de</a:t>
            </a:r>
            <a:r>
              <a:rPr lang="es-CO" sz="1600" b="1" spc="35" dirty="0">
                <a:solidFill>
                  <a:srgbClr val="28201F"/>
                </a:solidFill>
                <a:cs typeface="Calibri"/>
              </a:rPr>
              <a:t> </a:t>
            </a:r>
            <a:r>
              <a:rPr lang="es-CO" sz="1600" b="1" spc="-15" dirty="0">
                <a:solidFill>
                  <a:srgbClr val="28201F"/>
                </a:solidFill>
                <a:cs typeface="Calibri"/>
              </a:rPr>
              <a:t>interés</a:t>
            </a:r>
            <a:endParaRPr lang="es-CO" sz="1600" dirty="0">
              <a:cs typeface="Calibri"/>
            </a:endParaRPr>
          </a:p>
        </p:txBody>
      </p:sp>
      <p:sp>
        <p:nvSpPr>
          <p:cNvPr id="85" name="CuadroTexto 84"/>
          <p:cNvSpPr txBox="1"/>
          <p:nvPr/>
        </p:nvSpPr>
        <p:spPr>
          <a:xfrm>
            <a:off x="1143000" y="8790801"/>
            <a:ext cx="1524000" cy="261610"/>
          </a:xfrm>
          <a:prstGeom prst="rect">
            <a:avLst/>
          </a:prstGeom>
          <a:noFill/>
        </p:spPr>
        <p:txBody>
          <a:bodyPr wrap="square" rtlCol="0">
            <a:spAutoFit/>
          </a:bodyPr>
          <a:lstStyle/>
          <a:p>
            <a:r>
              <a:rPr lang="es-CO" sz="1100" dirty="0" smtClean="0">
                <a:latin typeface="Arial" panose="020B0604020202020204" pitchFamily="34" charset="0"/>
                <a:cs typeface="Arial" panose="020B0604020202020204" pitchFamily="34" charset="0"/>
              </a:rPr>
              <a:t>Afrocolombiano</a:t>
            </a:r>
            <a:endParaRPr lang="es-CO" sz="1100" dirty="0">
              <a:latin typeface="Arial" panose="020B0604020202020204" pitchFamily="34" charset="0"/>
              <a:cs typeface="Arial" panose="020B0604020202020204" pitchFamily="34" charset="0"/>
            </a:endParaRPr>
          </a:p>
        </p:txBody>
      </p:sp>
      <p:sp>
        <p:nvSpPr>
          <p:cNvPr id="113" name="CuadroTexto 112"/>
          <p:cNvSpPr txBox="1"/>
          <p:nvPr/>
        </p:nvSpPr>
        <p:spPr>
          <a:xfrm>
            <a:off x="3200400" y="8790801"/>
            <a:ext cx="1524000" cy="261610"/>
          </a:xfrm>
          <a:prstGeom prst="rect">
            <a:avLst/>
          </a:prstGeom>
          <a:noFill/>
        </p:spPr>
        <p:txBody>
          <a:bodyPr wrap="square" rtlCol="0">
            <a:spAutoFit/>
          </a:bodyPr>
          <a:lstStyle/>
          <a:p>
            <a:r>
              <a:rPr lang="es-CO" sz="1100" dirty="0" smtClean="0">
                <a:latin typeface="Arial" panose="020B0604020202020204" pitchFamily="34" charset="0"/>
                <a:cs typeface="Arial" panose="020B0604020202020204" pitchFamily="34" charset="0"/>
              </a:rPr>
              <a:t>Habitante de Calle</a:t>
            </a:r>
            <a:endParaRPr lang="es-CO" sz="1100" dirty="0">
              <a:latin typeface="Arial" panose="020B0604020202020204" pitchFamily="34" charset="0"/>
              <a:cs typeface="Arial" panose="020B0604020202020204" pitchFamily="34" charset="0"/>
            </a:endParaRPr>
          </a:p>
        </p:txBody>
      </p:sp>
      <p:sp>
        <p:nvSpPr>
          <p:cNvPr id="114" name="CuadroTexto 113"/>
          <p:cNvSpPr txBox="1"/>
          <p:nvPr/>
        </p:nvSpPr>
        <p:spPr>
          <a:xfrm>
            <a:off x="5105400" y="8790801"/>
            <a:ext cx="1524000" cy="261610"/>
          </a:xfrm>
          <a:prstGeom prst="rect">
            <a:avLst/>
          </a:prstGeom>
          <a:noFill/>
        </p:spPr>
        <p:txBody>
          <a:bodyPr wrap="square" rtlCol="0">
            <a:spAutoFit/>
          </a:bodyPr>
          <a:lstStyle/>
          <a:p>
            <a:r>
              <a:rPr lang="es-CO" sz="1100" dirty="0" smtClean="0">
                <a:latin typeface="Arial" panose="020B0604020202020204" pitchFamily="34" charset="0"/>
                <a:cs typeface="Arial" panose="020B0604020202020204" pitchFamily="34" charset="0"/>
              </a:rPr>
              <a:t>Privado de la libertad</a:t>
            </a:r>
            <a:endParaRPr lang="es-CO" sz="1100" dirty="0">
              <a:latin typeface="Arial" panose="020B0604020202020204" pitchFamily="34" charset="0"/>
              <a:cs typeface="Arial" panose="020B0604020202020204" pitchFamily="34" charset="0"/>
            </a:endParaRPr>
          </a:p>
        </p:txBody>
      </p:sp>
      <p:sp>
        <p:nvSpPr>
          <p:cNvPr id="115" name="CuadroTexto 114"/>
          <p:cNvSpPr txBox="1"/>
          <p:nvPr/>
        </p:nvSpPr>
        <p:spPr>
          <a:xfrm>
            <a:off x="5029200" y="9064823"/>
            <a:ext cx="1447800" cy="261610"/>
          </a:xfrm>
          <a:prstGeom prst="rect">
            <a:avLst/>
          </a:prstGeom>
          <a:noFill/>
        </p:spPr>
        <p:txBody>
          <a:bodyPr wrap="square" rtlCol="0">
            <a:spAutoFit/>
          </a:bodyPr>
          <a:lstStyle/>
          <a:p>
            <a:pPr algn="ctr"/>
            <a:r>
              <a:rPr lang="es-CO" sz="1100" b="1" dirty="0" smtClean="0">
                <a:latin typeface="Arial" panose="020B0604020202020204" pitchFamily="34" charset="0"/>
                <a:cs typeface="Arial" panose="020B0604020202020204" pitchFamily="34" charset="0"/>
              </a:rPr>
              <a:t>38%</a:t>
            </a:r>
            <a:endParaRPr lang="es-CO" sz="1100" b="1" dirty="0">
              <a:latin typeface="Arial" panose="020B0604020202020204" pitchFamily="34" charset="0"/>
              <a:cs typeface="Arial" panose="020B0604020202020204" pitchFamily="34" charset="0"/>
            </a:endParaRPr>
          </a:p>
        </p:txBody>
      </p:sp>
      <p:sp>
        <p:nvSpPr>
          <p:cNvPr id="116" name="CuadroTexto 115"/>
          <p:cNvSpPr txBox="1"/>
          <p:nvPr/>
        </p:nvSpPr>
        <p:spPr>
          <a:xfrm>
            <a:off x="3208200" y="9129000"/>
            <a:ext cx="1440000" cy="261610"/>
          </a:xfrm>
          <a:prstGeom prst="rect">
            <a:avLst/>
          </a:prstGeom>
          <a:noFill/>
        </p:spPr>
        <p:txBody>
          <a:bodyPr wrap="square" rtlCol="0">
            <a:spAutoFit/>
          </a:bodyPr>
          <a:lstStyle/>
          <a:p>
            <a:pPr algn="ctr"/>
            <a:r>
              <a:rPr lang="es-CO" sz="1100" b="1" dirty="0" smtClean="0">
                <a:latin typeface="Arial" panose="020B0604020202020204" pitchFamily="34" charset="0"/>
                <a:cs typeface="Arial" panose="020B0604020202020204" pitchFamily="34" charset="0"/>
              </a:rPr>
              <a:t>-</a:t>
            </a:r>
            <a:r>
              <a:rPr lang="es-CO" sz="1100" b="1" dirty="0" smtClean="0">
                <a:latin typeface="Arial" panose="020B0604020202020204" pitchFamily="34" charset="0"/>
                <a:cs typeface="Arial" panose="020B0604020202020204" pitchFamily="34" charset="0"/>
              </a:rPr>
              <a:t>35.7</a:t>
            </a:r>
            <a:r>
              <a:rPr lang="es-CO" sz="1100" b="1" dirty="0" smtClean="0">
                <a:latin typeface="Arial" panose="020B0604020202020204" pitchFamily="34" charset="0"/>
                <a:cs typeface="Arial" panose="020B0604020202020204" pitchFamily="34" charset="0"/>
              </a:rPr>
              <a:t>%</a:t>
            </a:r>
            <a:endParaRPr lang="es-CO" sz="1100" b="1" dirty="0">
              <a:latin typeface="Arial" panose="020B0604020202020204" pitchFamily="34" charset="0"/>
              <a:cs typeface="Arial" panose="020B0604020202020204" pitchFamily="34" charset="0"/>
            </a:endParaRPr>
          </a:p>
        </p:txBody>
      </p:sp>
      <p:sp>
        <p:nvSpPr>
          <p:cNvPr id="117" name="CuadroTexto 116"/>
          <p:cNvSpPr txBox="1"/>
          <p:nvPr/>
        </p:nvSpPr>
        <p:spPr>
          <a:xfrm>
            <a:off x="1143000" y="9064823"/>
            <a:ext cx="1447800" cy="261610"/>
          </a:xfrm>
          <a:prstGeom prst="rect">
            <a:avLst/>
          </a:prstGeom>
          <a:noFill/>
        </p:spPr>
        <p:txBody>
          <a:bodyPr wrap="square" rtlCol="0">
            <a:spAutoFit/>
          </a:bodyPr>
          <a:lstStyle/>
          <a:p>
            <a:pPr algn="ctr"/>
            <a:r>
              <a:rPr lang="es-CO" sz="1100" b="1" dirty="0" smtClean="0">
                <a:latin typeface="Arial" panose="020B0604020202020204" pitchFamily="34" charset="0"/>
                <a:cs typeface="Arial" panose="020B0604020202020204" pitchFamily="34" charset="0"/>
              </a:rPr>
              <a:t>-</a:t>
            </a:r>
            <a:r>
              <a:rPr lang="es-CO" sz="1100" b="1" dirty="0" smtClean="0">
                <a:latin typeface="Arial" panose="020B0604020202020204" pitchFamily="34" charset="0"/>
                <a:cs typeface="Arial" panose="020B0604020202020204" pitchFamily="34" charset="0"/>
              </a:rPr>
              <a:t>51%</a:t>
            </a:r>
            <a:endParaRPr lang="es-CO" sz="1100" b="1" dirty="0">
              <a:latin typeface="Arial" panose="020B0604020202020204" pitchFamily="34" charset="0"/>
              <a:cs typeface="Arial" panose="020B0604020202020204" pitchFamily="34" charset="0"/>
            </a:endParaRPr>
          </a:p>
        </p:txBody>
      </p:sp>
      <p:sp>
        <p:nvSpPr>
          <p:cNvPr id="118" name="object 36"/>
          <p:cNvSpPr/>
          <p:nvPr/>
        </p:nvSpPr>
        <p:spPr>
          <a:xfrm>
            <a:off x="3962400" y="7461000"/>
            <a:ext cx="1620000" cy="540000"/>
          </a:xfrm>
          <a:custGeom>
            <a:avLst/>
            <a:gdLst/>
            <a:ahLst/>
            <a:cxnLst/>
            <a:rect l="l" t="t" r="r" b="b"/>
            <a:pathLst>
              <a:path w="1728470" h="342900">
                <a:moveTo>
                  <a:pt x="1728216" y="0"/>
                </a:moveTo>
                <a:lnTo>
                  <a:pt x="0" y="0"/>
                </a:lnTo>
                <a:lnTo>
                  <a:pt x="0" y="342900"/>
                </a:lnTo>
                <a:lnTo>
                  <a:pt x="1728216" y="342900"/>
                </a:lnTo>
                <a:lnTo>
                  <a:pt x="1728216" y="0"/>
                </a:lnTo>
                <a:close/>
              </a:path>
            </a:pathLst>
          </a:custGeom>
          <a:solidFill>
            <a:srgbClr val="99FFCC"/>
          </a:solidFill>
          <a:ln w="6350">
            <a:solidFill>
              <a:schemeClr val="tx1">
                <a:lumMod val="85000"/>
                <a:lumOff val="15000"/>
              </a:schemeClr>
            </a:solidFill>
          </a:ln>
        </p:spPr>
        <p:txBody>
          <a:bodyPr wrap="square" lIns="0" tIns="0" rIns="0" bIns="0" rtlCol="0"/>
          <a:lstStyle/>
          <a:p>
            <a:endParaRPr/>
          </a:p>
        </p:txBody>
      </p:sp>
      <p:sp>
        <p:nvSpPr>
          <p:cNvPr id="119" name="object 38"/>
          <p:cNvSpPr/>
          <p:nvPr/>
        </p:nvSpPr>
        <p:spPr>
          <a:xfrm>
            <a:off x="5867400" y="7462839"/>
            <a:ext cx="1563624" cy="538161"/>
          </a:xfrm>
          <a:custGeom>
            <a:avLst/>
            <a:gdLst/>
            <a:ahLst/>
            <a:cxnLst/>
            <a:rect l="l" t="t" r="r" b="b"/>
            <a:pathLst>
              <a:path w="1577339" h="562609">
                <a:moveTo>
                  <a:pt x="1577340" y="0"/>
                </a:moveTo>
                <a:lnTo>
                  <a:pt x="0" y="0"/>
                </a:lnTo>
                <a:lnTo>
                  <a:pt x="0" y="562355"/>
                </a:lnTo>
                <a:lnTo>
                  <a:pt x="1577340" y="562355"/>
                </a:lnTo>
                <a:lnTo>
                  <a:pt x="1577340" y="0"/>
                </a:lnTo>
                <a:close/>
              </a:path>
            </a:pathLst>
          </a:custGeom>
          <a:solidFill>
            <a:srgbClr val="00CC99"/>
          </a:solidFill>
          <a:ln w="6350">
            <a:solidFill>
              <a:schemeClr val="tx1">
                <a:lumMod val="85000"/>
                <a:lumOff val="15000"/>
              </a:schemeClr>
            </a:solidFill>
          </a:ln>
        </p:spPr>
        <p:txBody>
          <a:bodyPr wrap="square" lIns="0" tIns="0" rIns="0" bIns="0" rtlCol="0"/>
          <a:lstStyle/>
          <a:p>
            <a:endParaRPr/>
          </a:p>
        </p:txBody>
      </p:sp>
      <p:sp>
        <p:nvSpPr>
          <p:cNvPr id="89" name="CuadroTexto 88"/>
          <p:cNvSpPr txBox="1"/>
          <p:nvPr/>
        </p:nvSpPr>
        <p:spPr>
          <a:xfrm>
            <a:off x="152400" y="7239000"/>
            <a:ext cx="1447800" cy="261610"/>
          </a:xfrm>
          <a:prstGeom prst="rect">
            <a:avLst/>
          </a:prstGeom>
          <a:noFill/>
        </p:spPr>
        <p:txBody>
          <a:bodyPr wrap="square" rtlCol="0">
            <a:spAutoFit/>
          </a:bodyPr>
          <a:lstStyle/>
          <a:p>
            <a:r>
              <a:rPr lang="es-CO" sz="1100" dirty="0" smtClean="0">
                <a:latin typeface="Arial" panose="020B0604020202020204" pitchFamily="34" charset="0"/>
                <a:cs typeface="Arial" panose="020B0604020202020204" pitchFamily="34" charset="0"/>
              </a:rPr>
              <a:t>Afiliación al SGSSS</a:t>
            </a:r>
            <a:endParaRPr lang="es-CO" sz="1100" dirty="0">
              <a:latin typeface="Arial" panose="020B0604020202020204" pitchFamily="34" charset="0"/>
              <a:cs typeface="Arial" panose="020B0604020202020204" pitchFamily="34" charset="0"/>
            </a:endParaRPr>
          </a:p>
        </p:txBody>
      </p:sp>
      <p:sp>
        <p:nvSpPr>
          <p:cNvPr id="103" name="CuadroTexto 102"/>
          <p:cNvSpPr txBox="1"/>
          <p:nvPr/>
        </p:nvSpPr>
        <p:spPr>
          <a:xfrm>
            <a:off x="2133600" y="7239000"/>
            <a:ext cx="1524000" cy="261610"/>
          </a:xfrm>
          <a:prstGeom prst="rect">
            <a:avLst/>
          </a:prstGeom>
          <a:noFill/>
        </p:spPr>
        <p:txBody>
          <a:bodyPr wrap="square" rtlCol="0">
            <a:spAutoFit/>
          </a:bodyPr>
          <a:lstStyle/>
          <a:p>
            <a:r>
              <a:rPr lang="es-CO" sz="1100" dirty="0" smtClean="0">
                <a:latin typeface="Arial" panose="020B0604020202020204" pitchFamily="34" charset="0"/>
                <a:cs typeface="Arial" panose="020B0604020202020204" pitchFamily="34" charset="0"/>
              </a:rPr>
              <a:t>Área de residencia</a:t>
            </a:r>
            <a:endParaRPr lang="es-CO" sz="1100" dirty="0">
              <a:latin typeface="Arial" panose="020B0604020202020204" pitchFamily="34" charset="0"/>
              <a:cs typeface="Arial" panose="020B0604020202020204" pitchFamily="34" charset="0"/>
            </a:endParaRPr>
          </a:p>
        </p:txBody>
      </p:sp>
      <p:sp>
        <p:nvSpPr>
          <p:cNvPr id="107" name="CuadroTexto 106"/>
          <p:cNvSpPr txBox="1"/>
          <p:nvPr/>
        </p:nvSpPr>
        <p:spPr>
          <a:xfrm>
            <a:off x="4038600" y="7239000"/>
            <a:ext cx="1447800" cy="261610"/>
          </a:xfrm>
          <a:prstGeom prst="rect">
            <a:avLst/>
          </a:prstGeom>
          <a:noFill/>
        </p:spPr>
        <p:txBody>
          <a:bodyPr wrap="square" rtlCol="0">
            <a:spAutoFit/>
          </a:bodyPr>
          <a:lstStyle/>
          <a:p>
            <a:r>
              <a:rPr lang="es-CO" sz="1100" dirty="0" smtClean="0">
                <a:latin typeface="Arial" panose="020B0604020202020204" pitchFamily="34" charset="0"/>
                <a:cs typeface="Arial" panose="020B0604020202020204" pitchFamily="34" charset="0"/>
              </a:rPr>
              <a:t>Pertenencia étnica</a:t>
            </a:r>
            <a:endParaRPr lang="es-CO" sz="1100" dirty="0">
              <a:latin typeface="Arial" panose="020B0604020202020204" pitchFamily="34" charset="0"/>
              <a:cs typeface="Arial" panose="020B0604020202020204" pitchFamily="34" charset="0"/>
            </a:endParaRPr>
          </a:p>
        </p:txBody>
      </p:sp>
      <p:sp>
        <p:nvSpPr>
          <p:cNvPr id="108" name="CuadroTexto 107"/>
          <p:cNvSpPr txBox="1"/>
          <p:nvPr/>
        </p:nvSpPr>
        <p:spPr>
          <a:xfrm>
            <a:off x="5791200" y="7239000"/>
            <a:ext cx="1676400" cy="261610"/>
          </a:xfrm>
          <a:prstGeom prst="rect">
            <a:avLst/>
          </a:prstGeom>
          <a:noFill/>
        </p:spPr>
        <p:txBody>
          <a:bodyPr wrap="square" rtlCol="0">
            <a:spAutoFit/>
          </a:bodyPr>
          <a:lstStyle/>
          <a:p>
            <a:r>
              <a:rPr lang="es-CO" sz="1100" dirty="0" smtClean="0">
                <a:latin typeface="Arial" panose="020B0604020202020204" pitchFamily="34" charset="0"/>
                <a:cs typeface="Arial" panose="020B0604020202020204" pitchFamily="34" charset="0"/>
              </a:rPr>
              <a:t>Trabajador de la salud</a:t>
            </a:r>
            <a:endParaRPr lang="es-CO" sz="1100" dirty="0">
              <a:latin typeface="Arial" panose="020B0604020202020204" pitchFamily="34" charset="0"/>
              <a:cs typeface="Arial" panose="020B0604020202020204" pitchFamily="34" charset="0"/>
            </a:endParaRPr>
          </a:p>
        </p:txBody>
      </p:sp>
      <p:sp>
        <p:nvSpPr>
          <p:cNvPr id="125" name="CuadroTexto 124"/>
          <p:cNvSpPr txBox="1"/>
          <p:nvPr/>
        </p:nvSpPr>
        <p:spPr>
          <a:xfrm>
            <a:off x="5867400" y="7586990"/>
            <a:ext cx="1524000" cy="261610"/>
          </a:xfrm>
          <a:prstGeom prst="rect">
            <a:avLst/>
          </a:prstGeom>
          <a:noFill/>
        </p:spPr>
        <p:txBody>
          <a:bodyPr wrap="square" rtlCol="0">
            <a:spAutoFit/>
          </a:bodyPr>
          <a:lstStyle/>
          <a:p>
            <a:pPr algn="ctr"/>
            <a:r>
              <a:rPr lang="es-CO" sz="1100" b="1" dirty="0" smtClean="0">
                <a:latin typeface="Arial" panose="020B0604020202020204" pitchFamily="34" charset="0"/>
                <a:cs typeface="Arial" panose="020B0604020202020204" pitchFamily="34" charset="0"/>
              </a:rPr>
              <a:t>29%</a:t>
            </a:r>
            <a:endParaRPr lang="es-CO" sz="1100" b="1" dirty="0">
              <a:latin typeface="Arial" panose="020B0604020202020204" pitchFamily="34" charset="0"/>
              <a:cs typeface="Arial" panose="020B0604020202020204" pitchFamily="34" charset="0"/>
            </a:endParaRPr>
          </a:p>
        </p:txBody>
      </p:sp>
      <p:sp>
        <p:nvSpPr>
          <p:cNvPr id="126" name="CuadroTexto 125"/>
          <p:cNvSpPr txBox="1"/>
          <p:nvPr/>
        </p:nvSpPr>
        <p:spPr>
          <a:xfrm>
            <a:off x="3962400" y="7543800"/>
            <a:ext cx="1600200" cy="430887"/>
          </a:xfrm>
          <a:prstGeom prst="rect">
            <a:avLst/>
          </a:prstGeom>
          <a:noFill/>
        </p:spPr>
        <p:txBody>
          <a:bodyPr wrap="square" rtlCol="0">
            <a:spAutoFit/>
          </a:bodyPr>
          <a:lstStyle/>
          <a:p>
            <a:pPr algn="ctr"/>
            <a:r>
              <a:rPr lang="es-CO" sz="1100" b="1" dirty="0" smtClean="0">
                <a:latin typeface="Arial" panose="020B0604020202020204" pitchFamily="34" charset="0"/>
                <a:cs typeface="Arial" panose="020B0604020202020204" pitchFamily="34" charset="0"/>
              </a:rPr>
              <a:t>Otro </a:t>
            </a:r>
          </a:p>
          <a:p>
            <a:pPr algn="ctr"/>
            <a:r>
              <a:rPr lang="es-CO" sz="1100" b="1" dirty="0">
                <a:latin typeface="Arial" panose="020B0604020202020204" pitchFamily="34" charset="0"/>
                <a:cs typeface="Arial" panose="020B0604020202020204" pitchFamily="34" charset="0"/>
              </a:rPr>
              <a:t>5</a:t>
            </a:r>
            <a:r>
              <a:rPr lang="es-CO" sz="1100" b="1" dirty="0" smtClean="0">
                <a:latin typeface="Arial" panose="020B0604020202020204" pitchFamily="34" charset="0"/>
                <a:cs typeface="Arial" panose="020B0604020202020204" pitchFamily="34" charset="0"/>
              </a:rPr>
              <a:t>%</a:t>
            </a:r>
            <a:endParaRPr lang="es-CO" sz="1100" b="1" dirty="0" smtClean="0">
              <a:latin typeface="Arial" panose="020B0604020202020204" pitchFamily="34" charset="0"/>
              <a:cs typeface="Arial" panose="020B0604020202020204" pitchFamily="34" charset="0"/>
            </a:endParaRPr>
          </a:p>
        </p:txBody>
      </p:sp>
      <p:sp>
        <p:nvSpPr>
          <p:cNvPr id="127" name="CuadroTexto 126"/>
          <p:cNvSpPr txBox="1"/>
          <p:nvPr/>
        </p:nvSpPr>
        <p:spPr>
          <a:xfrm>
            <a:off x="1981200" y="7543800"/>
            <a:ext cx="1600200" cy="430887"/>
          </a:xfrm>
          <a:prstGeom prst="rect">
            <a:avLst/>
          </a:prstGeom>
          <a:noFill/>
        </p:spPr>
        <p:txBody>
          <a:bodyPr wrap="square" rtlCol="0">
            <a:spAutoFit/>
          </a:bodyPr>
          <a:lstStyle/>
          <a:p>
            <a:pPr algn="ctr"/>
            <a:r>
              <a:rPr lang="es-CO" sz="1100" b="1" dirty="0" smtClean="0">
                <a:latin typeface="Arial" panose="020B0604020202020204" pitchFamily="34" charset="0"/>
                <a:cs typeface="Arial" panose="020B0604020202020204" pitchFamily="34" charset="0"/>
              </a:rPr>
              <a:t>Cabecera municipal</a:t>
            </a:r>
          </a:p>
          <a:p>
            <a:pPr algn="ctr"/>
            <a:r>
              <a:rPr lang="es-CO" sz="1100" b="1" dirty="0" smtClean="0">
                <a:latin typeface="Arial" panose="020B0604020202020204" pitchFamily="34" charset="0"/>
                <a:cs typeface="Arial" panose="020B0604020202020204" pitchFamily="34" charset="0"/>
              </a:rPr>
              <a:t>-2%</a:t>
            </a:r>
          </a:p>
        </p:txBody>
      </p:sp>
      <p:sp>
        <p:nvSpPr>
          <p:cNvPr id="128" name="CuadroTexto 127"/>
          <p:cNvSpPr txBox="1"/>
          <p:nvPr/>
        </p:nvSpPr>
        <p:spPr>
          <a:xfrm>
            <a:off x="76200" y="7570113"/>
            <a:ext cx="1600200" cy="430887"/>
          </a:xfrm>
          <a:prstGeom prst="rect">
            <a:avLst/>
          </a:prstGeom>
          <a:noFill/>
        </p:spPr>
        <p:txBody>
          <a:bodyPr wrap="square" rtlCol="0">
            <a:spAutoFit/>
          </a:bodyPr>
          <a:lstStyle/>
          <a:p>
            <a:pPr algn="ctr"/>
            <a:r>
              <a:rPr lang="es-CO" sz="1100" b="1" dirty="0" smtClean="0">
                <a:latin typeface="Arial" panose="020B0604020202020204" pitchFamily="34" charset="0"/>
                <a:cs typeface="Arial" panose="020B0604020202020204" pitchFamily="34" charset="0"/>
              </a:rPr>
              <a:t>Subsidiado</a:t>
            </a:r>
          </a:p>
          <a:p>
            <a:pPr algn="ctr"/>
            <a:r>
              <a:rPr lang="es-CO" sz="1100" b="1" dirty="0" smtClean="0">
                <a:latin typeface="Arial" panose="020B0604020202020204" pitchFamily="34" charset="0"/>
                <a:cs typeface="Arial" panose="020B0604020202020204" pitchFamily="34" charset="0"/>
              </a:rPr>
              <a:t>14%</a:t>
            </a:r>
            <a:endParaRPr lang="es-CO" sz="1100" b="1" dirty="0" smtClean="0">
              <a:latin typeface="Arial" panose="020B0604020202020204" pitchFamily="34" charset="0"/>
              <a:cs typeface="Arial" panose="020B0604020202020204" pitchFamily="34" charset="0"/>
            </a:endParaRPr>
          </a:p>
        </p:txBody>
      </p:sp>
      <p:sp>
        <p:nvSpPr>
          <p:cNvPr id="129" name="Conector 128"/>
          <p:cNvSpPr/>
          <p:nvPr/>
        </p:nvSpPr>
        <p:spPr>
          <a:xfrm>
            <a:off x="3352800" y="8458200"/>
            <a:ext cx="120663" cy="115064"/>
          </a:xfrm>
          <a:prstGeom prst="flowChartConnector">
            <a:avLst/>
          </a:prstGeom>
          <a:solidFill>
            <a:schemeClr val="bg2">
              <a:lumMod val="9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0" name="Conector 129"/>
          <p:cNvSpPr/>
          <p:nvPr/>
        </p:nvSpPr>
        <p:spPr>
          <a:xfrm>
            <a:off x="5257800" y="8458200"/>
            <a:ext cx="120663" cy="115064"/>
          </a:xfrm>
          <a:prstGeom prst="flowChartConnector">
            <a:avLst/>
          </a:prstGeom>
          <a:solidFill>
            <a:srgbClr val="FFFF0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2" name="Conector 131"/>
          <p:cNvSpPr/>
          <p:nvPr/>
        </p:nvSpPr>
        <p:spPr>
          <a:xfrm>
            <a:off x="6934200" y="7010400"/>
            <a:ext cx="120663" cy="115064"/>
          </a:xfrm>
          <a:prstGeom prst="flowChartConnector">
            <a:avLst/>
          </a:prstGeom>
          <a:solidFill>
            <a:srgbClr val="FFFF0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09" name="CuadroTexto 108"/>
          <p:cNvSpPr txBox="1"/>
          <p:nvPr/>
        </p:nvSpPr>
        <p:spPr>
          <a:xfrm>
            <a:off x="0" y="609600"/>
            <a:ext cx="3962400" cy="762000"/>
          </a:xfrm>
          <a:prstGeom prst="rect">
            <a:avLst/>
          </a:prstGeom>
          <a:gradFill flip="none" rotWithShape="1">
            <a:gsLst>
              <a:gs pos="0">
                <a:srgbClr val="336699">
                  <a:shade val="30000"/>
                  <a:satMod val="115000"/>
                </a:srgbClr>
              </a:gs>
              <a:gs pos="50000">
                <a:srgbClr val="336699">
                  <a:shade val="67500"/>
                  <a:satMod val="115000"/>
                </a:srgbClr>
              </a:gs>
              <a:gs pos="100000">
                <a:srgbClr val="336699">
                  <a:shade val="100000"/>
                  <a:satMod val="115000"/>
                </a:srgbClr>
              </a:gs>
            </a:gsLst>
            <a:lin ang="13500000" scaled="1"/>
            <a:tileRect/>
          </a:gradFill>
          <a:effectLst>
            <a:softEdge rad="63500"/>
          </a:effectLst>
        </p:spPr>
        <p:txBody>
          <a:bodyPr wrap="square" rtlCol="0">
            <a:spAutoFit/>
          </a:bodyPr>
          <a:lstStyle/>
          <a:p>
            <a:endParaRPr lang="es-CO" dirty="0"/>
          </a:p>
        </p:txBody>
      </p:sp>
      <p:sp>
        <p:nvSpPr>
          <p:cNvPr id="110" name="CuadroTexto 109"/>
          <p:cNvSpPr txBox="1"/>
          <p:nvPr/>
        </p:nvSpPr>
        <p:spPr>
          <a:xfrm>
            <a:off x="381000" y="990600"/>
            <a:ext cx="3352800" cy="369332"/>
          </a:xfrm>
          <a:prstGeom prst="rect">
            <a:avLst/>
          </a:prstGeom>
          <a:noFill/>
        </p:spPr>
        <p:txBody>
          <a:bodyPr wrap="square" rtlCol="0">
            <a:spAutoFit/>
          </a:bodyPr>
          <a:lstStyle/>
          <a:p>
            <a:r>
              <a:rPr lang="es-CO" dirty="0" smtClean="0">
                <a:solidFill>
                  <a:schemeClr val="bg1"/>
                </a:solidFill>
                <a:latin typeface="Arial" panose="020B0604020202020204" pitchFamily="34" charset="0"/>
                <a:cs typeface="Arial" panose="020B0604020202020204" pitchFamily="34" charset="0"/>
              </a:rPr>
              <a:t>BOLETIN EPIDEMIOLOGICO</a:t>
            </a:r>
            <a:endParaRPr lang="es-CO" dirty="0">
              <a:solidFill>
                <a:schemeClr val="bg1"/>
              </a:solidFill>
              <a:latin typeface="Arial" panose="020B0604020202020204" pitchFamily="34" charset="0"/>
              <a:cs typeface="Arial" panose="020B0604020202020204" pitchFamily="34" charset="0"/>
            </a:endParaRPr>
          </a:p>
        </p:txBody>
      </p:sp>
      <p:sp>
        <p:nvSpPr>
          <p:cNvPr id="135" name="object 49"/>
          <p:cNvSpPr txBox="1"/>
          <p:nvPr/>
        </p:nvSpPr>
        <p:spPr>
          <a:xfrm>
            <a:off x="1752600" y="14097000"/>
            <a:ext cx="3921760" cy="119905"/>
          </a:xfrm>
          <a:prstGeom prst="rect">
            <a:avLst/>
          </a:prstGeom>
        </p:spPr>
        <p:txBody>
          <a:bodyPr vert="horz" wrap="square" lIns="0" tIns="12065" rIns="0" bIns="0" rtlCol="0">
            <a:spAutoFit/>
          </a:bodyPr>
          <a:lstStyle/>
          <a:p>
            <a:pPr marL="1265555" marR="5080" indent="-1253490">
              <a:lnSpc>
                <a:spcPct val="100000"/>
              </a:lnSpc>
              <a:spcBef>
                <a:spcPts val="95"/>
              </a:spcBef>
            </a:pPr>
            <a:r>
              <a:rPr sz="700" i="1" spc="-10" dirty="0">
                <a:latin typeface="Arial"/>
                <a:cs typeface="Arial"/>
              </a:rPr>
              <a:t>Fuente: </a:t>
            </a:r>
            <a:r>
              <a:rPr sz="700" i="1" spc="-5" dirty="0">
                <a:latin typeface="Arial"/>
                <a:cs typeface="Arial"/>
              </a:rPr>
              <a:t>Proyecciones de población POS COVID </a:t>
            </a:r>
            <a:r>
              <a:rPr sz="700" i="1" spc="-10" dirty="0">
                <a:latin typeface="Arial"/>
                <a:cs typeface="Arial"/>
              </a:rPr>
              <a:t>(2020 </a:t>
            </a:r>
            <a:r>
              <a:rPr sz="700" i="1" spc="-5" dirty="0">
                <a:latin typeface="Arial"/>
                <a:cs typeface="Arial"/>
              </a:rPr>
              <a:t>– </a:t>
            </a:r>
            <a:r>
              <a:rPr sz="700" i="1" spc="-10" dirty="0">
                <a:latin typeface="Arial"/>
                <a:cs typeface="Arial"/>
              </a:rPr>
              <a:t>2024) </a:t>
            </a:r>
            <a:r>
              <a:rPr sz="700" i="1" spc="-5" dirty="0">
                <a:latin typeface="Arial"/>
                <a:cs typeface="Arial"/>
              </a:rPr>
              <a:t>y censo </a:t>
            </a:r>
            <a:r>
              <a:rPr sz="700" i="1" spc="-10" dirty="0">
                <a:latin typeface="Arial"/>
                <a:cs typeface="Arial"/>
              </a:rPr>
              <a:t>2018 </a:t>
            </a:r>
            <a:r>
              <a:rPr sz="700" i="1" spc="-5" dirty="0">
                <a:latin typeface="Arial"/>
                <a:cs typeface="Arial"/>
              </a:rPr>
              <a:t>DANE – </a:t>
            </a:r>
            <a:r>
              <a:rPr sz="700" i="1" spc="-5" dirty="0" err="1">
                <a:latin typeface="Arial"/>
                <a:cs typeface="Arial"/>
              </a:rPr>
              <a:t>Sivigila</a:t>
            </a:r>
            <a:r>
              <a:rPr sz="700" i="1" spc="-5" dirty="0">
                <a:latin typeface="Arial"/>
                <a:cs typeface="Arial"/>
              </a:rPr>
              <a:t> </a:t>
            </a:r>
            <a:r>
              <a:rPr lang="es-CO" sz="700" i="1" spc="-5" dirty="0" smtClean="0">
                <a:latin typeface="Arial"/>
                <a:cs typeface="Arial"/>
              </a:rPr>
              <a:t>2024</a:t>
            </a:r>
            <a:r>
              <a:rPr sz="700" i="1" spc="-5" dirty="0" smtClean="0">
                <a:latin typeface="Arial"/>
                <a:cs typeface="Arial"/>
              </a:rPr>
              <a:t> </a:t>
            </a:r>
            <a:endParaRPr sz="700" dirty="0">
              <a:latin typeface="Arial"/>
              <a:cs typeface="Arial"/>
            </a:endParaRPr>
          </a:p>
        </p:txBody>
      </p:sp>
      <p:sp>
        <p:nvSpPr>
          <p:cNvPr id="141" name="object 49"/>
          <p:cNvSpPr txBox="1"/>
          <p:nvPr/>
        </p:nvSpPr>
        <p:spPr>
          <a:xfrm>
            <a:off x="1752600" y="18364200"/>
            <a:ext cx="3921760" cy="119905"/>
          </a:xfrm>
          <a:prstGeom prst="rect">
            <a:avLst/>
          </a:prstGeom>
        </p:spPr>
        <p:txBody>
          <a:bodyPr vert="horz" wrap="square" lIns="0" tIns="12065" rIns="0" bIns="0" rtlCol="0">
            <a:spAutoFit/>
          </a:bodyPr>
          <a:lstStyle/>
          <a:p>
            <a:pPr marL="1265555" marR="5080" indent="-1253490">
              <a:lnSpc>
                <a:spcPct val="100000"/>
              </a:lnSpc>
              <a:spcBef>
                <a:spcPts val="95"/>
              </a:spcBef>
            </a:pPr>
            <a:r>
              <a:rPr sz="700" i="1" spc="-10" dirty="0">
                <a:latin typeface="Arial"/>
                <a:cs typeface="Arial"/>
              </a:rPr>
              <a:t>Fuente: </a:t>
            </a:r>
            <a:r>
              <a:rPr sz="700" i="1" spc="-5" dirty="0">
                <a:latin typeface="Arial"/>
                <a:cs typeface="Arial"/>
              </a:rPr>
              <a:t>Proyecciones de población POS COVID </a:t>
            </a:r>
            <a:r>
              <a:rPr sz="700" i="1" spc="-10" dirty="0">
                <a:latin typeface="Arial"/>
                <a:cs typeface="Arial"/>
              </a:rPr>
              <a:t>(2020 </a:t>
            </a:r>
            <a:r>
              <a:rPr sz="700" i="1" spc="-5" dirty="0">
                <a:latin typeface="Arial"/>
                <a:cs typeface="Arial"/>
              </a:rPr>
              <a:t>– </a:t>
            </a:r>
            <a:r>
              <a:rPr sz="700" i="1" spc="-10" dirty="0">
                <a:latin typeface="Arial"/>
                <a:cs typeface="Arial"/>
              </a:rPr>
              <a:t>2024) </a:t>
            </a:r>
            <a:r>
              <a:rPr sz="700" i="1" spc="-5" dirty="0">
                <a:latin typeface="Arial"/>
                <a:cs typeface="Arial"/>
              </a:rPr>
              <a:t>y censo </a:t>
            </a:r>
            <a:r>
              <a:rPr sz="700" i="1" spc="-10" dirty="0">
                <a:latin typeface="Arial"/>
                <a:cs typeface="Arial"/>
              </a:rPr>
              <a:t>2018 </a:t>
            </a:r>
            <a:r>
              <a:rPr sz="700" i="1" spc="-5" dirty="0">
                <a:latin typeface="Arial"/>
                <a:cs typeface="Arial"/>
              </a:rPr>
              <a:t>DANE – </a:t>
            </a:r>
            <a:r>
              <a:rPr sz="700" i="1" spc="-5" dirty="0" err="1">
                <a:latin typeface="Arial"/>
                <a:cs typeface="Arial"/>
              </a:rPr>
              <a:t>Sivigila</a:t>
            </a:r>
            <a:r>
              <a:rPr sz="700" i="1" spc="-5" dirty="0">
                <a:latin typeface="Arial"/>
                <a:cs typeface="Arial"/>
              </a:rPr>
              <a:t> </a:t>
            </a:r>
            <a:r>
              <a:rPr lang="es-CO" sz="700" i="1" spc="-5" dirty="0" smtClean="0">
                <a:latin typeface="Arial"/>
                <a:cs typeface="Arial"/>
              </a:rPr>
              <a:t>2024</a:t>
            </a:r>
            <a:r>
              <a:rPr sz="700" i="1" spc="-5" dirty="0" smtClean="0">
                <a:latin typeface="Arial"/>
                <a:cs typeface="Arial"/>
              </a:rPr>
              <a:t> </a:t>
            </a:r>
            <a:endParaRPr sz="700" dirty="0">
              <a:latin typeface="Arial"/>
              <a:cs typeface="Arial"/>
            </a:endParaRPr>
          </a:p>
        </p:txBody>
      </p:sp>
      <p:sp>
        <p:nvSpPr>
          <p:cNvPr id="121" name="Conector 120"/>
          <p:cNvSpPr/>
          <p:nvPr/>
        </p:nvSpPr>
        <p:spPr>
          <a:xfrm>
            <a:off x="1371600" y="7086600"/>
            <a:ext cx="120663" cy="115064"/>
          </a:xfrm>
          <a:prstGeom prst="flowChartConnector">
            <a:avLst/>
          </a:prstGeom>
          <a:solidFill>
            <a:srgbClr val="FFFF0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3" name="Conector 122"/>
          <p:cNvSpPr/>
          <p:nvPr/>
        </p:nvSpPr>
        <p:spPr>
          <a:xfrm>
            <a:off x="3276600" y="7010400"/>
            <a:ext cx="120663" cy="115064"/>
          </a:xfrm>
          <a:prstGeom prst="flowChartConnector">
            <a:avLst/>
          </a:prstGeom>
          <a:solidFill>
            <a:schemeClr val="bg2">
              <a:lumMod val="9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4" name="Conector 123"/>
          <p:cNvSpPr/>
          <p:nvPr/>
        </p:nvSpPr>
        <p:spPr>
          <a:xfrm>
            <a:off x="2133600" y="8610600"/>
            <a:ext cx="120663" cy="115064"/>
          </a:xfrm>
          <a:prstGeom prst="flowChartConnector">
            <a:avLst/>
          </a:prstGeom>
          <a:solidFill>
            <a:schemeClr val="bg1">
              <a:lumMod val="7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3" name="Conector 132"/>
          <p:cNvSpPr/>
          <p:nvPr/>
        </p:nvSpPr>
        <p:spPr>
          <a:xfrm>
            <a:off x="5105400" y="7010400"/>
            <a:ext cx="120663" cy="115064"/>
          </a:xfrm>
          <a:prstGeom prst="flowChartConnector">
            <a:avLst/>
          </a:prstGeom>
          <a:solidFill>
            <a:srgbClr val="FFFF0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6" name="Imagen 5"/>
          <p:cNvPicPr>
            <a:picLocks noChangeAspect="1"/>
          </p:cNvPicPr>
          <p:nvPr/>
        </p:nvPicPr>
        <p:blipFill>
          <a:blip r:embed="rId20"/>
          <a:stretch>
            <a:fillRect/>
          </a:stretch>
        </p:blipFill>
        <p:spPr>
          <a:xfrm>
            <a:off x="4724400" y="3581400"/>
            <a:ext cx="2779746" cy="1692000"/>
          </a:xfrm>
          <a:prstGeom prst="rect">
            <a:avLst/>
          </a:prstGeom>
        </p:spPr>
      </p:pic>
      <p:pic>
        <p:nvPicPr>
          <p:cNvPr id="10" name="Imagen 9"/>
          <p:cNvPicPr>
            <a:picLocks noChangeAspect="1"/>
          </p:cNvPicPr>
          <p:nvPr/>
        </p:nvPicPr>
        <p:blipFill>
          <a:blip r:embed="rId21"/>
          <a:stretch>
            <a:fillRect/>
          </a:stretch>
        </p:blipFill>
        <p:spPr>
          <a:xfrm>
            <a:off x="304800" y="3276600"/>
            <a:ext cx="4191196" cy="2016000"/>
          </a:xfrm>
          <a:prstGeom prst="rect">
            <a:avLst/>
          </a:prstGeom>
        </p:spPr>
      </p:pic>
      <p:pic>
        <p:nvPicPr>
          <p:cNvPr id="39" name="Imagen 38"/>
          <p:cNvPicPr>
            <a:picLocks noChangeAspect="1"/>
          </p:cNvPicPr>
          <p:nvPr/>
        </p:nvPicPr>
        <p:blipFill>
          <a:blip r:embed="rId22"/>
          <a:stretch>
            <a:fillRect/>
          </a:stretch>
        </p:blipFill>
        <p:spPr>
          <a:xfrm>
            <a:off x="76200" y="15163799"/>
            <a:ext cx="3657600" cy="1859579"/>
          </a:xfrm>
          <a:prstGeom prst="rect">
            <a:avLst/>
          </a:prstGeom>
        </p:spPr>
      </p:pic>
      <p:pic>
        <p:nvPicPr>
          <p:cNvPr id="42" name="Imagen 41"/>
          <p:cNvPicPr>
            <a:picLocks noChangeAspect="1"/>
          </p:cNvPicPr>
          <p:nvPr/>
        </p:nvPicPr>
        <p:blipFill>
          <a:blip r:embed="rId23"/>
          <a:stretch>
            <a:fillRect/>
          </a:stretch>
        </p:blipFill>
        <p:spPr>
          <a:xfrm>
            <a:off x="76200" y="17221200"/>
            <a:ext cx="3652887" cy="648000"/>
          </a:xfrm>
          <a:prstGeom prst="rect">
            <a:avLst/>
          </a:prstGeom>
        </p:spPr>
      </p:pic>
      <p:pic>
        <p:nvPicPr>
          <p:cNvPr id="44" name="Imagen 43"/>
          <p:cNvPicPr>
            <a:picLocks noChangeAspect="1"/>
          </p:cNvPicPr>
          <p:nvPr/>
        </p:nvPicPr>
        <p:blipFill>
          <a:blip r:embed="rId24"/>
          <a:stretch>
            <a:fillRect/>
          </a:stretch>
        </p:blipFill>
        <p:spPr>
          <a:xfrm>
            <a:off x="4789687" y="14881200"/>
            <a:ext cx="2144513" cy="2340000"/>
          </a:xfrm>
          <a:prstGeom prst="rect">
            <a:avLst/>
          </a:prstGeom>
        </p:spPr>
      </p:pic>
      <p:pic>
        <p:nvPicPr>
          <p:cNvPr id="45" name="Imagen 44"/>
          <p:cNvPicPr>
            <a:picLocks noChangeAspect="1"/>
          </p:cNvPicPr>
          <p:nvPr/>
        </p:nvPicPr>
        <p:blipFill>
          <a:blip r:embed="rId25"/>
          <a:stretch>
            <a:fillRect/>
          </a:stretch>
        </p:blipFill>
        <p:spPr>
          <a:xfrm>
            <a:off x="76200" y="12192000"/>
            <a:ext cx="3810000" cy="720000"/>
          </a:xfrm>
          <a:prstGeom prst="rect">
            <a:avLst/>
          </a:prstGeom>
        </p:spPr>
      </p:pic>
      <p:pic>
        <p:nvPicPr>
          <p:cNvPr id="46" name="Imagen 45"/>
          <p:cNvPicPr>
            <a:picLocks noChangeAspect="1"/>
          </p:cNvPicPr>
          <p:nvPr/>
        </p:nvPicPr>
        <p:blipFill>
          <a:blip r:embed="rId26"/>
          <a:stretch>
            <a:fillRect/>
          </a:stretch>
        </p:blipFill>
        <p:spPr>
          <a:xfrm>
            <a:off x="76200" y="10744200"/>
            <a:ext cx="3810000" cy="1038095"/>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 name="Picture 7"/>
          <p:cNvPicPr>
            <a:picLocks noChangeAspect="1" noChangeArrowheads="1"/>
          </p:cNvPicPr>
          <p:nvPr/>
        </p:nvPicPr>
        <p:blipFill rotWithShape="1">
          <a:blip r:embed="rId2">
            <a:extLst>
              <a:ext uri="{28A0092B-C50C-407E-A947-70E740481C1C}">
                <a14:useLocalDpi xmlns:a14="http://schemas.microsoft.com/office/drawing/2010/main" val="0"/>
              </a:ext>
            </a:extLst>
          </a:blip>
          <a:srcRect t="2668" b="86174"/>
          <a:stretch/>
        </p:blipFill>
        <p:spPr bwMode="auto">
          <a:xfrm>
            <a:off x="-19050" y="533400"/>
            <a:ext cx="7588250" cy="2013285"/>
          </a:xfrm>
          <a:prstGeom prst="rect">
            <a:avLst/>
          </a:prstGeom>
          <a:noFill/>
          <a:ln>
            <a:noFill/>
          </a:ln>
          <a:effectLst>
            <a:outerShdw dist="192186" dir="16655679" algn="ctr" rotWithShape="0">
              <a:srgbClr val="808080"/>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object 2"/>
          <p:cNvSpPr txBox="1"/>
          <p:nvPr/>
        </p:nvSpPr>
        <p:spPr>
          <a:xfrm>
            <a:off x="5104891" y="1027937"/>
            <a:ext cx="2242185" cy="612347"/>
          </a:xfrm>
          <a:prstGeom prst="rect">
            <a:avLst/>
          </a:prstGeom>
        </p:spPr>
        <p:txBody>
          <a:bodyPr vert="horz" wrap="square" lIns="0" tIns="47625" rIns="0" bIns="0" rtlCol="0">
            <a:spAutoFit/>
          </a:bodyPr>
          <a:lstStyle/>
          <a:p>
            <a:pPr marL="12700" marR="5080">
              <a:lnSpc>
                <a:spcPts val="2160"/>
              </a:lnSpc>
              <a:spcBef>
                <a:spcPts val="375"/>
              </a:spcBef>
            </a:pPr>
            <a:r>
              <a:rPr lang="es-CO" b="1" dirty="0">
                <a:latin typeface="Arial"/>
                <a:cs typeface="Arial"/>
              </a:rPr>
              <a:t>Semana Epidemiológica </a:t>
            </a:r>
            <a:r>
              <a:rPr lang="es-CO" b="1" dirty="0" smtClean="0">
                <a:latin typeface="Arial"/>
                <a:cs typeface="Arial"/>
              </a:rPr>
              <a:t>40</a:t>
            </a:r>
            <a:endParaRPr lang="es-CO" dirty="0">
              <a:latin typeface="Arial"/>
              <a:cs typeface="Arial"/>
            </a:endParaRPr>
          </a:p>
        </p:txBody>
      </p:sp>
      <p:sp>
        <p:nvSpPr>
          <p:cNvPr id="3" name="object 3"/>
          <p:cNvSpPr txBox="1"/>
          <p:nvPr/>
        </p:nvSpPr>
        <p:spPr>
          <a:xfrm>
            <a:off x="102514" y="1308862"/>
            <a:ext cx="3634104" cy="574040"/>
          </a:xfrm>
          <a:prstGeom prst="rect">
            <a:avLst/>
          </a:prstGeom>
        </p:spPr>
        <p:txBody>
          <a:bodyPr vert="horz" wrap="square" lIns="0" tIns="12700" rIns="0" bIns="0" rtlCol="0">
            <a:spAutoFit/>
          </a:bodyPr>
          <a:lstStyle/>
          <a:p>
            <a:pPr marL="12700">
              <a:lnSpc>
                <a:spcPct val="100000"/>
              </a:lnSpc>
              <a:spcBef>
                <a:spcPts val="100"/>
              </a:spcBef>
            </a:pPr>
            <a:r>
              <a:rPr sz="3600" b="1" spc="-5" dirty="0">
                <a:solidFill>
                  <a:srgbClr val="FFFFFF"/>
                </a:solidFill>
                <a:latin typeface="Arial"/>
                <a:cs typeface="Arial"/>
              </a:rPr>
              <a:t>TUBER</a:t>
            </a:r>
            <a:r>
              <a:rPr sz="3600" b="1" spc="5" dirty="0">
                <a:solidFill>
                  <a:srgbClr val="FFFFFF"/>
                </a:solidFill>
                <a:latin typeface="Arial"/>
                <a:cs typeface="Arial"/>
              </a:rPr>
              <a:t>C</a:t>
            </a:r>
            <a:r>
              <a:rPr sz="3600" b="1" dirty="0">
                <a:solidFill>
                  <a:srgbClr val="FFFFFF"/>
                </a:solidFill>
                <a:latin typeface="Arial"/>
                <a:cs typeface="Arial"/>
              </a:rPr>
              <a:t>ULOSIS</a:t>
            </a:r>
            <a:endParaRPr sz="3600" dirty="0">
              <a:latin typeface="Arial"/>
              <a:cs typeface="Arial"/>
            </a:endParaRPr>
          </a:p>
        </p:txBody>
      </p:sp>
      <p:sp>
        <p:nvSpPr>
          <p:cNvPr id="4" name="object 4"/>
          <p:cNvSpPr txBox="1"/>
          <p:nvPr/>
        </p:nvSpPr>
        <p:spPr>
          <a:xfrm>
            <a:off x="117220" y="1927860"/>
            <a:ext cx="2071370" cy="382905"/>
          </a:xfrm>
          <a:prstGeom prst="rect">
            <a:avLst/>
          </a:prstGeom>
          <a:solidFill>
            <a:srgbClr val="B0DDBD"/>
          </a:solidFill>
          <a:ln w="6350">
            <a:solidFill>
              <a:srgbClr val="B0DDBD"/>
            </a:solidFill>
          </a:ln>
        </p:spPr>
        <p:txBody>
          <a:bodyPr vert="horz" wrap="square" lIns="0" tIns="78740" rIns="0" bIns="0" rtlCol="0">
            <a:spAutoFit/>
          </a:bodyPr>
          <a:lstStyle/>
          <a:p>
            <a:pPr marL="601345">
              <a:lnSpc>
                <a:spcPct val="100000"/>
              </a:lnSpc>
              <a:spcBef>
                <a:spcPts val="620"/>
              </a:spcBef>
            </a:pPr>
            <a:r>
              <a:rPr sz="1400" b="1" spc="-5" dirty="0">
                <a:latin typeface="Arial"/>
                <a:cs typeface="Arial"/>
              </a:rPr>
              <a:t>No.</a:t>
            </a:r>
            <a:r>
              <a:rPr sz="1400" b="1" spc="-15" dirty="0">
                <a:latin typeface="Arial"/>
                <a:cs typeface="Arial"/>
              </a:rPr>
              <a:t> </a:t>
            </a:r>
            <a:r>
              <a:rPr sz="1400" b="1" spc="-5" dirty="0">
                <a:latin typeface="Arial"/>
                <a:cs typeface="Arial"/>
              </a:rPr>
              <a:t>Casos</a:t>
            </a:r>
            <a:endParaRPr sz="1400">
              <a:latin typeface="Arial"/>
              <a:cs typeface="Arial"/>
            </a:endParaRPr>
          </a:p>
        </p:txBody>
      </p:sp>
      <p:sp>
        <p:nvSpPr>
          <p:cNvPr id="5" name="object 5"/>
          <p:cNvSpPr txBox="1"/>
          <p:nvPr/>
        </p:nvSpPr>
        <p:spPr>
          <a:xfrm>
            <a:off x="2188591" y="1927860"/>
            <a:ext cx="1649095" cy="310983"/>
          </a:xfrm>
          <a:prstGeom prst="rect">
            <a:avLst/>
          </a:prstGeom>
          <a:solidFill>
            <a:srgbClr val="FFFFFF"/>
          </a:solidFill>
          <a:ln w="6350">
            <a:solidFill>
              <a:srgbClr val="B0DDBD"/>
            </a:solidFill>
          </a:ln>
        </p:spPr>
        <p:txBody>
          <a:bodyPr vert="horz" wrap="square" lIns="0" tIns="64135" rIns="0" bIns="0" rtlCol="0">
            <a:spAutoFit/>
          </a:bodyPr>
          <a:lstStyle/>
          <a:p>
            <a:pPr algn="ctr">
              <a:lnSpc>
                <a:spcPct val="100000"/>
              </a:lnSpc>
              <a:spcBef>
                <a:spcPts val="505"/>
              </a:spcBef>
            </a:pPr>
            <a:r>
              <a:rPr lang="es-CO" sz="1600" b="1" spc="-5" dirty="0" smtClean="0">
                <a:solidFill>
                  <a:srgbClr val="585858"/>
                </a:solidFill>
                <a:latin typeface="Arial"/>
                <a:cs typeface="Arial"/>
              </a:rPr>
              <a:t>403</a:t>
            </a:r>
            <a:endParaRPr sz="1600" dirty="0">
              <a:latin typeface="Arial"/>
              <a:cs typeface="Arial"/>
            </a:endParaRPr>
          </a:p>
        </p:txBody>
      </p:sp>
      <p:sp>
        <p:nvSpPr>
          <p:cNvPr id="6" name="object 6"/>
          <p:cNvSpPr/>
          <p:nvPr/>
        </p:nvSpPr>
        <p:spPr>
          <a:xfrm>
            <a:off x="27941" y="10210800"/>
            <a:ext cx="7592059" cy="19050"/>
          </a:xfrm>
          <a:custGeom>
            <a:avLst/>
            <a:gdLst/>
            <a:ahLst/>
            <a:cxnLst/>
            <a:rect l="l" t="t" r="r" b="b"/>
            <a:pathLst>
              <a:path w="7592059" h="19050">
                <a:moveTo>
                  <a:pt x="0" y="19050"/>
                </a:moveTo>
                <a:lnTo>
                  <a:pt x="7591805" y="19050"/>
                </a:lnTo>
                <a:lnTo>
                  <a:pt x="7591805" y="0"/>
                </a:lnTo>
                <a:lnTo>
                  <a:pt x="0" y="0"/>
                </a:lnTo>
                <a:lnTo>
                  <a:pt x="0" y="19050"/>
                </a:lnTo>
                <a:close/>
              </a:path>
            </a:pathLst>
          </a:custGeom>
          <a:solidFill>
            <a:srgbClr val="41B8D4"/>
          </a:solidFill>
        </p:spPr>
        <p:txBody>
          <a:bodyPr wrap="square" lIns="0" tIns="0" rIns="0" bIns="0" rtlCol="0"/>
          <a:lstStyle/>
          <a:p>
            <a:endParaRPr/>
          </a:p>
        </p:txBody>
      </p:sp>
      <p:sp>
        <p:nvSpPr>
          <p:cNvPr id="7" name="object 7"/>
          <p:cNvSpPr/>
          <p:nvPr/>
        </p:nvSpPr>
        <p:spPr>
          <a:xfrm>
            <a:off x="0" y="15468600"/>
            <a:ext cx="7620000" cy="0"/>
          </a:xfrm>
          <a:custGeom>
            <a:avLst/>
            <a:gdLst/>
            <a:ahLst/>
            <a:cxnLst/>
            <a:rect l="l" t="t" r="r" b="b"/>
            <a:pathLst>
              <a:path w="7620000">
                <a:moveTo>
                  <a:pt x="0" y="0"/>
                </a:moveTo>
                <a:lnTo>
                  <a:pt x="7620000" y="0"/>
                </a:lnTo>
              </a:path>
            </a:pathLst>
          </a:custGeom>
          <a:ln w="19050">
            <a:solidFill>
              <a:srgbClr val="41B8D4"/>
            </a:solidFill>
            <a:prstDash val="sysDash"/>
          </a:ln>
        </p:spPr>
        <p:txBody>
          <a:bodyPr wrap="square" lIns="0" tIns="0" rIns="0" bIns="0" rtlCol="0"/>
          <a:lstStyle/>
          <a:p>
            <a:endParaRPr/>
          </a:p>
        </p:txBody>
      </p:sp>
      <p:sp>
        <p:nvSpPr>
          <p:cNvPr id="9" name="object 9"/>
          <p:cNvSpPr/>
          <p:nvPr/>
        </p:nvSpPr>
        <p:spPr>
          <a:xfrm>
            <a:off x="3962400" y="15909538"/>
            <a:ext cx="3175" cy="2268000"/>
          </a:xfrm>
          <a:custGeom>
            <a:avLst/>
            <a:gdLst/>
            <a:ahLst/>
            <a:cxnLst/>
            <a:rect l="l" t="t" r="r" b="b"/>
            <a:pathLst>
              <a:path w="3175" h="1830705">
                <a:moveTo>
                  <a:pt x="0" y="0"/>
                </a:moveTo>
                <a:lnTo>
                  <a:pt x="3048" y="1830323"/>
                </a:lnTo>
              </a:path>
            </a:pathLst>
          </a:custGeom>
          <a:ln w="19050">
            <a:solidFill>
              <a:srgbClr val="41B8D4"/>
            </a:solidFill>
            <a:prstDash val="sysDash"/>
          </a:ln>
        </p:spPr>
        <p:txBody>
          <a:bodyPr wrap="square" lIns="0" tIns="0" rIns="0" bIns="0" rtlCol="0"/>
          <a:lstStyle/>
          <a:p>
            <a:endParaRPr/>
          </a:p>
        </p:txBody>
      </p:sp>
      <p:sp>
        <p:nvSpPr>
          <p:cNvPr id="30" name="object 30"/>
          <p:cNvSpPr txBox="1"/>
          <p:nvPr/>
        </p:nvSpPr>
        <p:spPr>
          <a:xfrm>
            <a:off x="2971800" y="13030200"/>
            <a:ext cx="1828800" cy="182742"/>
          </a:xfrm>
          <a:prstGeom prst="rect">
            <a:avLst/>
          </a:prstGeom>
        </p:spPr>
        <p:txBody>
          <a:bodyPr vert="horz" wrap="square" lIns="0" tIns="13335" rIns="0" bIns="0" rtlCol="0">
            <a:spAutoFit/>
          </a:bodyPr>
          <a:lstStyle/>
          <a:p>
            <a:pPr marL="12700">
              <a:lnSpc>
                <a:spcPct val="100000"/>
              </a:lnSpc>
              <a:spcBef>
                <a:spcPts val="105"/>
              </a:spcBef>
            </a:pPr>
            <a:r>
              <a:rPr sz="1100" b="1" spc="-5" dirty="0">
                <a:latin typeface="Arial"/>
                <a:cs typeface="Arial"/>
              </a:rPr>
              <a:t>Pruebas </a:t>
            </a:r>
            <a:r>
              <a:rPr sz="1100" b="1" dirty="0">
                <a:latin typeface="Arial"/>
                <a:cs typeface="Arial"/>
              </a:rPr>
              <a:t>de</a:t>
            </a:r>
            <a:r>
              <a:rPr sz="1100" b="1" spc="-65" dirty="0">
                <a:latin typeface="Arial"/>
                <a:cs typeface="Arial"/>
              </a:rPr>
              <a:t> </a:t>
            </a:r>
            <a:r>
              <a:rPr sz="1100" b="1" dirty="0">
                <a:latin typeface="Arial"/>
                <a:cs typeface="Arial"/>
              </a:rPr>
              <a:t>laboratorio</a:t>
            </a:r>
          </a:p>
        </p:txBody>
      </p:sp>
      <p:sp>
        <p:nvSpPr>
          <p:cNvPr id="35" name="object 35"/>
          <p:cNvSpPr/>
          <p:nvPr/>
        </p:nvSpPr>
        <p:spPr>
          <a:xfrm>
            <a:off x="3997452" y="1175003"/>
            <a:ext cx="719327" cy="693419"/>
          </a:xfrm>
          <a:prstGeom prst="rect">
            <a:avLst/>
          </a:prstGeom>
          <a:blipFill>
            <a:blip r:embed="rId3" cstate="print"/>
            <a:stretch>
              <a:fillRect/>
            </a:stretch>
          </a:blipFill>
        </p:spPr>
        <p:txBody>
          <a:bodyPr wrap="square" lIns="0" tIns="0" rIns="0" bIns="0" rtlCol="0"/>
          <a:lstStyle/>
          <a:p>
            <a:endParaRPr/>
          </a:p>
        </p:txBody>
      </p:sp>
      <p:sp>
        <p:nvSpPr>
          <p:cNvPr id="36" name="object 36"/>
          <p:cNvSpPr txBox="1"/>
          <p:nvPr/>
        </p:nvSpPr>
        <p:spPr>
          <a:xfrm>
            <a:off x="1676400" y="2971800"/>
            <a:ext cx="4734940" cy="182101"/>
          </a:xfrm>
          <a:prstGeom prst="rect">
            <a:avLst/>
          </a:prstGeom>
        </p:spPr>
        <p:txBody>
          <a:bodyPr vert="horz" wrap="square" lIns="0" tIns="12700" rIns="0" bIns="0" rtlCol="0">
            <a:spAutoFit/>
          </a:bodyPr>
          <a:lstStyle/>
          <a:p>
            <a:pPr marL="12700">
              <a:lnSpc>
                <a:spcPct val="100000"/>
              </a:lnSpc>
              <a:spcBef>
                <a:spcPts val="100"/>
              </a:spcBef>
            </a:pPr>
            <a:r>
              <a:rPr lang="es-CO" sz="1100" b="1" spc="-5" dirty="0" smtClean="0">
                <a:solidFill>
                  <a:srgbClr val="404040"/>
                </a:solidFill>
                <a:latin typeface="Arial"/>
                <a:cs typeface="Arial"/>
              </a:rPr>
              <a:t>Porcentaje de casos notificados según UPGD</a:t>
            </a:r>
            <a:r>
              <a:rPr lang="es-CO" sz="1100" b="1" dirty="0">
                <a:solidFill>
                  <a:srgbClr val="404040"/>
                </a:solidFill>
                <a:latin typeface="Arial"/>
                <a:cs typeface="Arial"/>
              </a:rPr>
              <a:t> </a:t>
            </a:r>
            <a:r>
              <a:rPr lang="es-CO" sz="1100" b="1" dirty="0" smtClean="0">
                <a:solidFill>
                  <a:srgbClr val="404040"/>
                </a:solidFill>
                <a:latin typeface="Arial"/>
                <a:cs typeface="Arial"/>
              </a:rPr>
              <a:t>y EAPB</a:t>
            </a:r>
            <a:r>
              <a:rPr sz="1100" b="1" dirty="0" smtClean="0">
                <a:solidFill>
                  <a:srgbClr val="404040"/>
                </a:solidFill>
                <a:latin typeface="Arial"/>
                <a:cs typeface="Arial"/>
              </a:rPr>
              <a:t> </a:t>
            </a:r>
            <a:endParaRPr sz="1100" dirty="0">
              <a:latin typeface="Arial"/>
              <a:cs typeface="Arial"/>
            </a:endParaRPr>
          </a:p>
        </p:txBody>
      </p:sp>
      <p:sp>
        <p:nvSpPr>
          <p:cNvPr id="50" name="CuadroTexto 49"/>
          <p:cNvSpPr txBox="1"/>
          <p:nvPr/>
        </p:nvSpPr>
        <p:spPr>
          <a:xfrm>
            <a:off x="0" y="609600"/>
            <a:ext cx="3962400" cy="762000"/>
          </a:xfrm>
          <a:prstGeom prst="rect">
            <a:avLst/>
          </a:prstGeom>
          <a:gradFill flip="none" rotWithShape="1">
            <a:gsLst>
              <a:gs pos="0">
                <a:srgbClr val="336699">
                  <a:shade val="30000"/>
                  <a:satMod val="115000"/>
                </a:srgbClr>
              </a:gs>
              <a:gs pos="50000">
                <a:srgbClr val="336699">
                  <a:shade val="67500"/>
                  <a:satMod val="115000"/>
                </a:srgbClr>
              </a:gs>
              <a:gs pos="100000">
                <a:srgbClr val="336699">
                  <a:shade val="100000"/>
                  <a:satMod val="115000"/>
                </a:srgbClr>
              </a:gs>
            </a:gsLst>
            <a:lin ang="13500000" scaled="1"/>
            <a:tileRect/>
          </a:gradFill>
          <a:effectLst>
            <a:softEdge rad="63500"/>
          </a:effectLst>
        </p:spPr>
        <p:txBody>
          <a:bodyPr wrap="square" rtlCol="0">
            <a:spAutoFit/>
          </a:bodyPr>
          <a:lstStyle/>
          <a:p>
            <a:endParaRPr lang="es-CO" dirty="0"/>
          </a:p>
        </p:txBody>
      </p:sp>
      <p:sp>
        <p:nvSpPr>
          <p:cNvPr id="51" name="CuadroTexto 50"/>
          <p:cNvSpPr txBox="1"/>
          <p:nvPr/>
        </p:nvSpPr>
        <p:spPr>
          <a:xfrm>
            <a:off x="381000" y="990600"/>
            <a:ext cx="3352800" cy="369332"/>
          </a:xfrm>
          <a:prstGeom prst="rect">
            <a:avLst/>
          </a:prstGeom>
          <a:noFill/>
        </p:spPr>
        <p:txBody>
          <a:bodyPr wrap="square" rtlCol="0">
            <a:spAutoFit/>
          </a:bodyPr>
          <a:lstStyle/>
          <a:p>
            <a:r>
              <a:rPr lang="es-CO" dirty="0" smtClean="0">
                <a:solidFill>
                  <a:schemeClr val="bg1"/>
                </a:solidFill>
                <a:latin typeface="Arial" panose="020B0604020202020204" pitchFamily="34" charset="0"/>
                <a:cs typeface="Arial" panose="020B0604020202020204" pitchFamily="34" charset="0"/>
              </a:rPr>
              <a:t>BOLETIN EPIDEMIOLOGICO</a:t>
            </a:r>
            <a:endParaRPr lang="es-CO" dirty="0">
              <a:solidFill>
                <a:schemeClr val="bg1"/>
              </a:solidFill>
              <a:latin typeface="Arial" panose="020B0604020202020204" pitchFamily="34" charset="0"/>
              <a:cs typeface="Arial" panose="020B0604020202020204" pitchFamily="34" charset="0"/>
            </a:endParaRPr>
          </a:p>
        </p:txBody>
      </p:sp>
      <p:sp>
        <p:nvSpPr>
          <p:cNvPr id="52" name="CuadroTexto 51"/>
          <p:cNvSpPr txBox="1"/>
          <p:nvPr/>
        </p:nvSpPr>
        <p:spPr>
          <a:xfrm>
            <a:off x="76200" y="685800"/>
            <a:ext cx="3962400" cy="762000"/>
          </a:xfrm>
          <a:prstGeom prst="rect">
            <a:avLst/>
          </a:prstGeom>
          <a:gradFill flip="none" rotWithShape="1">
            <a:gsLst>
              <a:gs pos="0">
                <a:srgbClr val="336699">
                  <a:shade val="30000"/>
                  <a:satMod val="115000"/>
                </a:srgbClr>
              </a:gs>
              <a:gs pos="50000">
                <a:srgbClr val="336699">
                  <a:shade val="67500"/>
                  <a:satMod val="115000"/>
                </a:srgbClr>
              </a:gs>
              <a:gs pos="100000">
                <a:srgbClr val="336699">
                  <a:shade val="100000"/>
                  <a:satMod val="115000"/>
                </a:srgbClr>
              </a:gs>
            </a:gsLst>
            <a:lin ang="13500000" scaled="1"/>
            <a:tileRect/>
          </a:gradFill>
          <a:effectLst>
            <a:softEdge rad="63500"/>
          </a:effectLst>
        </p:spPr>
        <p:txBody>
          <a:bodyPr wrap="square" rtlCol="0">
            <a:spAutoFit/>
          </a:bodyPr>
          <a:lstStyle/>
          <a:p>
            <a:endParaRPr lang="es-CO" dirty="0"/>
          </a:p>
        </p:txBody>
      </p:sp>
      <p:sp>
        <p:nvSpPr>
          <p:cNvPr id="53" name="CuadroTexto 52"/>
          <p:cNvSpPr txBox="1"/>
          <p:nvPr/>
        </p:nvSpPr>
        <p:spPr>
          <a:xfrm>
            <a:off x="304800" y="926068"/>
            <a:ext cx="3352800" cy="369332"/>
          </a:xfrm>
          <a:prstGeom prst="rect">
            <a:avLst/>
          </a:prstGeom>
          <a:noFill/>
        </p:spPr>
        <p:txBody>
          <a:bodyPr wrap="square" rtlCol="0">
            <a:spAutoFit/>
          </a:bodyPr>
          <a:lstStyle/>
          <a:p>
            <a:r>
              <a:rPr lang="es-CO" dirty="0" smtClean="0">
                <a:solidFill>
                  <a:schemeClr val="bg1"/>
                </a:solidFill>
                <a:latin typeface="Arial" panose="020B0604020202020204" pitchFamily="34" charset="0"/>
                <a:cs typeface="Arial" panose="020B0604020202020204" pitchFamily="34" charset="0"/>
              </a:rPr>
              <a:t>BOLETIN EPIDEMIOLOGICO</a:t>
            </a:r>
            <a:endParaRPr lang="es-CO" dirty="0">
              <a:solidFill>
                <a:schemeClr val="bg1"/>
              </a:solidFill>
              <a:latin typeface="Arial" panose="020B0604020202020204" pitchFamily="34" charset="0"/>
              <a:cs typeface="Arial" panose="020B0604020202020204" pitchFamily="34" charset="0"/>
            </a:endParaRPr>
          </a:p>
        </p:txBody>
      </p:sp>
      <p:cxnSp>
        <p:nvCxnSpPr>
          <p:cNvPr id="57" name="Conector recto 56"/>
          <p:cNvCxnSpPr/>
          <p:nvPr/>
        </p:nvCxnSpPr>
        <p:spPr>
          <a:xfrm>
            <a:off x="1447800" y="6477000"/>
            <a:ext cx="4495800" cy="0"/>
          </a:xfrm>
          <a:prstGeom prst="line">
            <a:avLst/>
          </a:prstGeom>
          <a:ln w="15875">
            <a:solidFill>
              <a:schemeClr val="accent3"/>
            </a:solidFill>
            <a:prstDash val="sysDash"/>
          </a:ln>
        </p:spPr>
        <p:style>
          <a:lnRef idx="1">
            <a:schemeClr val="accent1"/>
          </a:lnRef>
          <a:fillRef idx="0">
            <a:schemeClr val="accent1"/>
          </a:fillRef>
          <a:effectRef idx="0">
            <a:schemeClr val="accent1"/>
          </a:effectRef>
          <a:fontRef idx="minor">
            <a:schemeClr val="tx1"/>
          </a:fontRef>
        </p:style>
      </p:cxnSp>
      <p:sp>
        <p:nvSpPr>
          <p:cNvPr id="61" name="object 49"/>
          <p:cNvSpPr txBox="1"/>
          <p:nvPr/>
        </p:nvSpPr>
        <p:spPr>
          <a:xfrm>
            <a:off x="1752600" y="9906000"/>
            <a:ext cx="3921760" cy="119905"/>
          </a:xfrm>
          <a:prstGeom prst="rect">
            <a:avLst/>
          </a:prstGeom>
        </p:spPr>
        <p:txBody>
          <a:bodyPr vert="horz" wrap="square" lIns="0" tIns="12065" rIns="0" bIns="0" rtlCol="0">
            <a:spAutoFit/>
          </a:bodyPr>
          <a:lstStyle/>
          <a:p>
            <a:pPr marL="1265555" marR="5080" indent="-1253490" algn="ctr">
              <a:lnSpc>
                <a:spcPct val="100000"/>
              </a:lnSpc>
              <a:spcBef>
                <a:spcPts val="95"/>
              </a:spcBef>
            </a:pPr>
            <a:r>
              <a:rPr sz="700" i="1" spc="-10" dirty="0">
                <a:latin typeface="Arial"/>
                <a:cs typeface="Arial"/>
              </a:rPr>
              <a:t>Fuente: </a:t>
            </a:r>
            <a:r>
              <a:rPr sz="700" i="1" spc="-5" dirty="0" err="1" smtClean="0">
                <a:latin typeface="Arial"/>
                <a:cs typeface="Arial"/>
              </a:rPr>
              <a:t>Sivigila</a:t>
            </a:r>
            <a:r>
              <a:rPr sz="700" i="1" spc="-5" dirty="0" smtClean="0">
                <a:latin typeface="Arial"/>
                <a:cs typeface="Arial"/>
              </a:rPr>
              <a:t> </a:t>
            </a:r>
            <a:r>
              <a:rPr lang="es-CO" sz="700" i="1" spc="-5" dirty="0" smtClean="0">
                <a:latin typeface="Arial"/>
                <a:cs typeface="Arial"/>
              </a:rPr>
              <a:t>2024</a:t>
            </a:r>
            <a:r>
              <a:rPr sz="700" i="1" spc="-5" dirty="0" smtClean="0">
                <a:latin typeface="Arial"/>
                <a:cs typeface="Arial"/>
              </a:rPr>
              <a:t> </a:t>
            </a:r>
            <a:endParaRPr sz="700" dirty="0">
              <a:latin typeface="Arial"/>
              <a:cs typeface="Arial"/>
            </a:endParaRPr>
          </a:p>
        </p:txBody>
      </p:sp>
      <p:sp>
        <p:nvSpPr>
          <p:cNvPr id="62" name="object 49"/>
          <p:cNvSpPr txBox="1"/>
          <p:nvPr/>
        </p:nvSpPr>
        <p:spPr>
          <a:xfrm>
            <a:off x="1828800" y="6248400"/>
            <a:ext cx="3921760" cy="119905"/>
          </a:xfrm>
          <a:prstGeom prst="rect">
            <a:avLst/>
          </a:prstGeom>
        </p:spPr>
        <p:txBody>
          <a:bodyPr vert="horz" wrap="square" lIns="0" tIns="12065" rIns="0" bIns="0" rtlCol="0">
            <a:spAutoFit/>
          </a:bodyPr>
          <a:lstStyle/>
          <a:p>
            <a:pPr marL="1265555" marR="5080" indent="-1253490" algn="ctr">
              <a:lnSpc>
                <a:spcPct val="100000"/>
              </a:lnSpc>
              <a:spcBef>
                <a:spcPts val="95"/>
              </a:spcBef>
            </a:pPr>
            <a:r>
              <a:rPr sz="700" i="1" spc="-10" dirty="0">
                <a:latin typeface="Arial"/>
                <a:cs typeface="Arial"/>
              </a:rPr>
              <a:t>Fuente: </a:t>
            </a:r>
            <a:r>
              <a:rPr sz="700" i="1" spc="-5" dirty="0" err="1" smtClean="0">
                <a:latin typeface="Arial"/>
                <a:cs typeface="Arial"/>
              </a:rPr>
              <a:t>Sivigila</a:t>
            </a:r>
            <a:r>
              <a:rPr sz="700" i="1" spc="-5" dirty="0" smtClean="0">
                <a:latin typeface="Arial"/>
                <a:cs typeface="Arial"/>
              </a:rPr>
              <a:t> </a:t>
            </a:r>
            <a:r>
              <a:rPr lang="es-CO" sz="700" i="1" spc="-5" dirty="0" smtClean="0">
                <a:latin typeface="Arial"/>
                <a:cs typeface="Arial"/>
              </a:rPr>
              <a:t>2024</a:t>
            </a:r>
            <a:r>
              <a:rPr sz="700" i="1" spc="-5" dirty="0" smtClean="0">
                <a:latin typeface="Arial"/>
                <a:cs typeface="Arial"/>
              </a:rPr>
              <a:t> </a:t>
            </a:r>
            <a:endParaRPr sz="700" dirty="0">
              <a:latin typeface="Arial"/>
              <a:cs typeface="Arial"/>
            </a:endParaRPr>
          </a:p>
        </p:txBody>
      </p:sp>
      <p:sp>
        <p:nvSpPr>
          <p:cNvPr id="63" name="object 49"/>
          <p:cNvSpPr txBox="1"/>
          <p:nvPr/>
        </p:nvSpPr>
        <p:spPr>
          <a:xfrm>
            <a:off x="2057400" y="15196295"/>
            <a:ext cx="3921760" cy="119905"/>
          </a:xfrm>
          <a:prstGeom prst="rect">
            <a:avLst/>
          </a:prstGeom>
        </p:spPr>
        <p:txBody>
          <a:bodyPr vert="horz" wrap="square" lIns="0" tIns="12065" rIns="0" bIns="0" rtlCol="0">
            <a:spAutoFit/>
          </a:bodyPr>
          <a:lstStyle/>
          <a:p>
            <a:pPr marL="1265555" marR="5080" indent="-1253490" algn="ctr">
              <a:lnSpc>
                <a:spcPct val="100000"/>
              </a:lnSpc>
              <a:spcBef>
                <a:spcPts val="95"/>
              </a:spcBef>
            </a:pPr>
            <a:r>
              <a:rPr sz="700" i="1" spc="-10" dirty="0">
                <a:latin typeface="Arial"/>
                <a:cs typeface="Arial"/>
              </a:rPr>
              <a:t>Fuente: </a:t>
            </a:r>
            <a:r>
              <a:rPr sz="700" i="1" spc="-5" dirty="0" err="1" smtClean="0">
                <a:latin typeface="Arial"/>
                <a:cs typeface="Arial"/>
              </a:rPr>
              <a:t>Sivigila</a:t>
            </a:r>
            <a:r>
              <a:rPr sz="700" i="1" spc="-5" dirty="0" smtClean="0">
                <a:latin typeface="Arial"/>
                <a:cs typeface="Arial"/>
              </a:rPr>
              <a:t> </a:t>
            </a:r>
            <a:r>
              <a:rPr lang="es-CO" sz="700" i="1" spc="-5" dirty="0" smtClean="0">
                <a:latin typeface="Arial"/>
                <a:cs typeface="Arial"/>
              </a:rPr>
              <a:t>2024</a:t>
            </a:r>
            <a:r>
              <a:rPr sz="700" i="1" spc="-5" dirty="0" smtClean="0">
                <a:latin typeface="Arial"/>
                <a:cs typeface="Arial"/>
              </a:rPr>
              <a:t> </a:t>
            </a:r>
            <a:endParaRPr sz="700" dirty="0">
              <a:latin typeface="Arial"/>
              <a:cs typeface="Arial"/>
            </a:endParaRPr>
          </a:p>
        </p:txBody>
      </p:sp>
      <p:sp>
        <p:nvSpPr>
          <p:cNvPr id="64" name="CuadroTexto 63"/>
          <p:cNvSpPr txBox="1"/>
          <p:nvPr/>
        </p:nvSpPr>
        <p:spPr>
          <a:xfrm>
            <a:off x="838200" y="15653495"/>
            <a:ext cx="2133600" cy="261610"/>
          </a:xfrm>
          <a:prstGeom prst="rect">
            <a:avLst/>
          </a:prstGeom>
          <a:noFill/>
        </p:spPr>
        <p:txBody>
          <a:bodyPr wrap="square" rtlCol="0">
            <a:spAutoFit/>
          </a:bodyPr>
          <a:lstStyle/>
          <a:p>
            <a:r>
              <a:rPr lang="es-CO" sz="1100" b="1" dirty="0" smtClean="0">
                <a:latin typeface="Arial" panose="020B0604020202020204" pitchFamily="34" charset="0"/>
                <a:cs typeface="Arial" panose="020B0604020202020204" pitchFamily="34" charset="0"/>
              </a:rPr>
              <a:t>Clasificación de resistencia</a:t>
            </a:r>
            <a:endParaRPr lang="es-CO" sz="1100" b="1" dirty="0">
              <a:latin typeface="Arial" panose="020B0604020202020204" pitchFamily="34" charset="0"/>
              <a:cs typeface="Arial" panose="020B0604020202020204" pitchFamily="34" charset="0"/>
            </a:endParaRPr>
          </a:p>
        </p:txBody>
      </p:sp>
      <p:sp>
        <p:nvSpPr>
          <p:cNvPr id="65" name="CuadroTexto 64"/>
          <p:cNvSpPr txBox="1"/>
          <p:nvPr/>
        </p:nvSpPr>
        <p:spPr>
          <a:xfrm>
            <a:off x="4572000" y="15653495"/>
            <a:ext cx="2133600" cy="261610"/>
          </a:xfrm>
          <a:prstGeom prst="rect">
            <a:avLst/>
          </a:prstGeom>
          <a:noFill/>
        </p:spPr>
        <p:txBody>
          <a:bodyPr wrap="square" rtlCol="0">
            <a:spAutoFit/>
          </a:bodyPr>
          <a:lstStyle/>
          <a:p>
            <a:r>
              <a:rPr lang="es-CO" sz="1100" b="1" dirty="0" smtClean="0">
                <a:latin typeface="Arial" panose="020B0604020202020204" pitchFamily="34" charset="0"/>
                <a:cs typeface="Arial" panose="020B0604020202020204" pitchFamily="34" charset="0"/>
              </a:rPr>
              <a:t>Resistencia a Medicamentos</a:t>
            </a:r>
            <a:endParaRPr lang="es-CO" sz="1100" b="1" dirty="0">
              <a:latin typeface="Arial" panose="020B0604020202020204" pitchFamily="34" charset="0"/>
              <a:cs typeface="Arial" panose="020B0604020202020204" pitchFamily="34" charset="0"/>
            </a:endParaRPr>
          </a:p>
        </p:txBody>
      </p:sp>
      <p:sp>
        <p:nvSpPr>
          <p:cNvPr id="72" name="object 49"/>
          <p:cNvSpPr txBox="1"/>
          <p:nvPr/>
        </p:nvSpPr>
        <p:spPr>
          <a:xfrm>
            <a:off x="1981200" y="18701495"/>
            <a:ext cx="3921760" cy="119905"/>
          </a:xfrm>
          <a:prstGeom prst="rect">
            <a:avLst/>
          </a:prstGeom>
        </p:spPr>
        <p:txBody>
          <a:bodyPr vert="horz" wrap="square" lIns="0" tIns="12065" rIns="0" bIns="0" rtlCol="0">
            <a:spAutoFit/>
          </a:bodyPr>
          <a:lstStyle/>
          <a:p>
            <a:pPr marL="1265555" marR="5080" indent="-1253490" algn="ctr">
              <a:lnSpc>
                <a:spcPct val="100000"/>
              </a:lnSpc>
              <a:spcBef>
                <a:spcPts val="95"/>
              </a:spcBef>
            </a:pPr>
            <a:r>
              <a:rPr sz="700" i="1" spc="-10" dirty="0">
                <a:latin typeface="Arial"/>
                <a:cs typeface="Arial"/>
              </a:rPr>
              <a:t>Fuente: </a:t>
            </a:r>
            <a:r>
              <a:rPr sz="700" i="1" spc="-5" dirty="0" err="1" smtClean="0">
                <a:latin typeface="Arial"/>
                <a:cs typeface="Arial"/>
              </a:rPr>
              <a:t>Sivigila</a:t>
            </a:r>
            <a:r>
              <a:rPr sz="700" i="1" spc="-5" dirty="0" smtClean="0">
                <a:latin typeface="Arial"/>
                <a:cs typeface="Arial"/>
              </a:rPr>
              <a:t> </a:t>
            </a:r>
            <a:r>
              <a:rPr lang="es-CO" sz="700" i="1" spc="-5" dirty="0" smtClean="0">
                <a:latin typeface="Arial"/>
                <a:cs typeface="Arial"/>
              </a:rPr>
              <a:t>2024</a:t>
            </a:r>
            <a:r>
              <a:rPr sz="700" i="1" spc="-5" dirty="0" smtClean="0">
                <a:latin typeface="Arial"/>
                <a:cs typeface="Arial"/>
              </a:rPr>
              <a:t> </a:t>
            </a:r>
            <a:endParaRPr sz="700" dirty="0">
              <a:latin typeface="Arial"/>
              <a:cs typeface="Arial"/>
            </a:endParaRPr>
          </a:p>
        </p:txBody>
      </p:sp>
      <p:sp>
        <p:nvSpPr>
          <p:cNvPr id="74" name="Rectángulo 73"/>
          <p:cNvSpPr/>
          <p:nvPr/>
        </p:nvSpPr>
        <p:spPr>
          <a:xfrm>
            <a:off x="76200" y="17939495"/>
            <a:ext cx="3810000" cy="553998"/>
          </a:xfrm>
          <a:prstGeom prst="rect">
            <a:avLst/>
          </a:prstGeom>
        </p:spPr>
        <p:txBody>
          <a:bodyPr>
            <a:spAutoFit/>
          </a:bodyPr>
          <a:lstStyle/>
          <a:p>
            <a:pPr algn="just"/>
            <a:r>
              <a:rPr lang="es-ES" sz="1000" dirty="0"/>
              <a:t>Aclaración: la resistencia a otros medicamentos se activó en </a:t>
            </a:r>
            <a:r>
              <a:rPr lang="es-ES" sz="1000" dirty="0" err="1"/>
              <a:t>Sivigila</a:t>
            </a:r>
            <a:r>
              <a:rPr lang="es-ES" sz="1000" dirty="0"/>
              <a:t> a final del 2023, por eso no hay valores históricos en los años anteriores al 2024.</a:t>
            </a:r>
            <a:endParaRPr lang="es-CO" sz="1000" dirty="0"/>
          </a:p>
        </p:txBody>
      </p:sp>
      <p:sp>
        <p:nvSpPr>
          <p:cNvPr id="77" name="Rectángulo 76"/>
          <p:cNvSpPr/>
          <p:nvPr/>
        </p:nvSpPr>
        <p:spPr>
          <a:xfrm>
            <a:off x="4114800" y="17808714"/>
            <a:ext cx="3352800" cy="707886"/>
          </a:xfrm>
          <a:prstGeom prst="rect">
            <a:avLst/>
          </a:prstGeom>
        </p:spPr>
        <p:txBody>
          <a:bodyPr wrap="square">
            <a:spAutoFit/>
          </a:bodyPr>
          <a:lstStyle/>
          <a:p>
            <a:pPr algn="just"/>
            <a:r>
              <a:rPr lang="es-ES" sz="1000" dirty="0"/>
              <a:t>Aclaración: la resistencia a </a:t>
            </a:r>
            <a:r>
              <a:rPr lang="es-ES" sz="1000" dirty="0" err="1"/>
              <a:t>levofloxacina</a:t>
            </a:r>
            <a:r>
              <a:rPr lang="es-ES" sz="1000" dirty="0"/>
              <a:t>, </a:t>
            </a:r>
            <a:r>
              <a:rPr lang="es-ES" sz="1000" dirty="0" err="1"/>
              <a:t>moxifloxacina</a:t>
            </a:r>
            <a:r>
              <a:rPr lang="es-ES" sz="1000" dirty="0"/>
              <a:t>, </a:t>
            </a:r>
            <a:r>
              <a:rPr lang="es-ES" sz="1000" dirty="0" err="1"/>
              <a:t>clofazimina</a:t>
            </a:r>
            <a:r>
              <a:rPr lang="es-ES" sz="1000" dirty="0"/>
              <a:t> y </a:t>
            </a:r>
            <a:r>
              <a:rPr lang="es-ES" sz="1000" dirty="0" err="1"/>
              <a:t>delamanid</a:t>
            </a:r>
            <a:r>
              <a:rPr lang="es-ES" sz="1000" dirty="0"/>
              <a:t>, se activó en </a:t>
            </a:r>
            <a:r>
              <a:rPr lang="es-ES" sz="1000" dirty="0" err="1"/>
              <a:t>Sivigila</a:t>
            </a:r>
            <a:r>
              <a:rPr lang="es-ES" sz="1000" dirty="0"/>
              <a:t> a final del 2023, por eso no hay valores históricos en los años anteriores al 2024.</a:t>
            </a:r>
            <a:endParaRPr lang="es-CO" sz="1000" dirty="0"/>
          </a:p>
        </p:txBody>
      </p:sp>
      <p:sp>
        <p:nvSpPr>
          <p:cNvPr id="41" name="object 30"/>
          <p:cNvSpPr txBox="1"/>
          <p:nvPr/>
        </p:nvSpPr>
        <p:spPr>
          <a:xfrm>
            <a:off x="2057400" y="10363200"/>
            <a:ext cx="3886200" cy="182742"/>
          </a:xfrm>
          <a:prstGeom prst="rect">
            <a:avLst/>
          </a:prstGeom>
        </p:spPr>
        <p:txBody>
          <a:bodyPr vert="horz" wrap="square" lIns="0" tIns="13335" rIns="0" bIns="0" rtlCol="0">
            <a:spAutoFit/>
          </a:bodyPr>
          <a:lstStyle/>
          <a:p>
            <a:pPr marL="12700" algn="ctr">
              <a:lnSpc>
                <a:spcPct val="100000"/>
              </a:lnSpc>
              <a:spcBef>
                <a:spcPts val="105"/>
              </a:spcBef>
            </a:pPr>
            <a:r>
              <a:rPr lang="es-CO" sz="1100" b="1" spc="-5" dirty="0" smtClean="0">
                <a:latin typeface="Arial"/>
                <a:cs typeface="Arial"/>
              </a:rPr>
              <a:t>Poblaciones Priorizadas con Enfoque de Riesgo</a:t>
            </a:r>
            <a:endParaRPr sz="1100" b="1" dirty="0">
              <a:latin typeface="Arial"/>
              <a:cs typeface="Arial"/>
            </a:endParaRPr>
          </a:p>
        </p:txBody>
      </p:sp>
      <p:pic>
        <p:nvPicPr>
          <p:cNvPr id="18" name="Imagen 17"/>
          <p:cNvPicPr>
            <a:picLocks noChangeAspect="1"/>
          </p:cNvPicPr>
          <p:nvPr/>
        </p:nvPicPr>
        <p:blipFill>
          <a:blip r:embed="rId4"/>
          <a:stretch>
            <a:fillRect/>
          </a:stretch>
        </p:blipFill>
        <p:spPr>
          <a:xfrm>
            <a:off x="4115843" y="16289400"/>
            <a:ext cx="3383325" cy="1008000"/>
          </a:xfrm>
          <a:prstGeom prst="rect">
            <a:avLst/>
          </a:prstGeom>
        </p:spPr>
      </p:pic>
      <p:pic>
        <p:nvPicPr>
          <p:cNvPr id="8" name="Imagen 7"/>
          <p:cNvPicPr>
            <a:picLocks noChangeAspect="1"/>
          </p:cNvPicPr>
          <p:nvPr/>
        </p:nvPicPr>
        <p:blipFill>
          <a:blip r:embed="rId5"/>
          <a:stretch>
            <a:fillRect/>
          </a:stretch>
        </p:blipFill>
        <p:spPr>
          <a:xfrm>
            <a:off x="533400" y="3352800"/>
            <a:ext cx="6247619" cy="2733333"/>
          </a:xfrm>
          <a:prstGeom prst="rect">
            <a:avLst/>
          </a:prstGeom>
        </p:spPr>
      </p:pic>
      <p:pic>
        <p:nvPicPr>
          <p:cNvPr id="12" name="Imagen 11"/>
          <p:cNvPicPr>
            <a:picLocks noChangeAspect="1"/>
          </p:cNvPicPr>
          <p:nvPr/>
        </p:nvPicPr>
        <p:blipFill>
          <a:blip r:embed="rId6"/>
          <a:stretch>
            <a:fillRect/>
          </a:stretch>
        </p:blipFill>
        <p:spPr>
          <a:xfrm>
            <a:off x="533398" y="7010400"/>
            <a:ext cx="6387364" cy="2340000"/>
          </a:xfrm>
          <a:prstGeom prst="rect">
            <a:avLst/>
          </a:prstGeom>
        </p:spPr>
      </p:pic>
      <p:pic>
        <p:nvPicPr>
          <p:cNvPr id="13" name="Imagen 12"/>
          <p:cNvPicPr>
            <a:picLocks noChangeAspect="1"/>
          </p:cNvPicPr>
          <p:nvPr/>
        </p:nvPicPr>
        <p:blipFill>
          <a:blip r:embed="rId7"/>
          <a:stretch>
            <a:fillRect/>
          </a:stretch>
        </p:blipFill>
        <p:spPr>
          <a:xfrm>
            <a:off x="76200" y="16289400"/>
            <a:ext cx="3808262" cy="1008000"/>
          </a:xfrm>
          <a:prstGeom prst="rect">
            <a:avLst/>
          </a:prstGeom>
        </p:spPr>
      </p:pic>
      <p:pic>
        <p:nvPicPr>
          <p:cNvPr id="14" name="Imagen 13"/>
          <p:cNvPicPr>
            <a:picLocks noChangeAspect="1"/>
          </p:cNvPicPr>
          <p:nvPr/>
        </p:nvPicPr>
        <p:blipFill>
          <a:blip r:embed="rId8"/>
          <a:stretch>
            <a:fillRect/>
          </a:stretch>
        </p:blipFill>
        <p:spPr>
          <a:xfrm>
            <a:off x="457200" y="13335000"/>
            <a:ext cx="6712505" cy="1548000"/>
          </a:xfrm>
          <a:prstGeom prst="rect">
            <a:avLst/>
          </a:prstGeom>
        </p:spPr>
      </p:pic>
      <p:pic>
        <p:nvPicPr>
          <p:cNvPr id="17" name="Imagen 16"/>
          <p:cNvPicPr>
            <a:picLocks noChangeAspect="1"/>
          </p:cNvPicPr>
          <p:nvPr/>
        </p:nvPicPr>
        <p:blipFill>
          <a:blip r:embed="rId9"/>
          <a:stretch>
            <a:fillRect/>
          </a:stretch>
        </p:blipFill>
        <p:spPr>
          <a:xfrm>
            <a:off x="533400" y="10820400"/>
            <a:ext cx="6666667" cy="1952381"/>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 name="Picture 7"/>
          <p:cNvPicPr>
            <a:picLocks noChangeAspect="1" noChangeArrowheads="1"/>
          </p:cNvPicPr>
          <p:nvPr/>
        </p:nvPicPr>
        <p:blipFill rotWithShape="1">
          <a:blip r:embed="rId2">
            <a:extLst>
              <a:ext uri="{28A0092B-C50C-407E-A947-70E740481C1C}">
                <a14:useLocalDpi xmlns:a14="http://schemas.microsoft.com/office/drawing/2010/main" val="0"/>
              </a:ext>
            </a:extLst>
          </a:blip>
          <a:srcRect t="2668" b="86174"/>
          <a:stretch/>
        </p:blipFill>
        <p:spPr bwMode="auto">
          <a:xfrm>
            <a:off x="-19050" y="533400"/>
            <a:ext cx="7588250" cy="2013285"/>
          </a:xfrm>
          <a:prstGeom prst="rect">
            <a:avLst/>
          </a:prstGeom>
          <a:noFill/>
          <a:ln>
            <a:noFill/>
          </a:ln>
          <a:effectLst>
            <a:outerShdw dist="192186" dir="16655679" algn="ctr" rotWithShape="0">
              <a:srgbClr val="808080"/>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object 2"/>
          <p:cNvSpPr txBox="1"/>
          <p:nvPr/>
        </p:nvSpPr>
        <p:spPr>
          <a:xfrm>
            <a:off x="5104891" y="1027937"/>
            <a:ext cx="2242185" cy="612347"/>
          </a:xfrm>
          <a:prstGeom prst="rect">
            <a:avLst/>
          </a:prstGeom>
        </p:spPr>
        <p:txBody>
          <a:bodyPr vert="horz" wrap="square" lIns="0" tIns="47625" rIns="0" bIns="0" rtlCol="0">
            <a:spAutoFit/>
          </a:bodyPr>
          <a:lstStyle/>
          <a:p>
            <a:pPr marL="12700" marR="5080">
              <a:lnSpc>
                <a:spcPts val="2160"/>
              </a:lnSpc>
              <a:spcBef>
                <a:spcPts val="375"/>
              </a:spcBef>
            </a:pPr>
            <a:r>
              <a:rPr lang="es-CO" b="1" dirty="0">
                <a:latin typeface="Arial"/>
                <a:cs typeface="Arial"/>
              </a:rPr>
              <a:t>Semana Epidemiológica </a:t>
            </a:r>
            <a:r>
              <a:rPr lang="es-CO" b="1" dirty="0" smtClean="0">
                <a:latin typeface="Arial"/>
                <a:cs typeface="Arial"/>
              </a:rPr>
              <a:t>40</a:t>
            </a:r>
            <a:endParaRPr lang="es-CO" dirty="0">
              <a:latin typeface="Arial"/>
              <a:cs typeface="Arial"/>
            </a:endParaRPr>
          </a:p>
        </p:txBody>
      </p:sp>
      <p:sp>
        <p:nvSpPr>
          <p:cNvPr id="3" name="object 3"/>
          <p:cNvSpPr txBox="1"/>
          <p:nvPr/>
        </p:nvSpPr>
        <p:spPr>
          <a:xfrm>
            <a:off x="102514" y="1308862"/>
            <a:ext cx="3634104" cy="443711"/>
          </a:xfrm>
          <a:prstGeom prst="rect">
            <a:avLst/>
          </a:prstGeom>
        </p:spPr>
        <p:txBody>
          <a:bodyPr vert="horz" wrap="square" lIns="0" tIns="12700" rIns="0" bIns="0" rtlCol="0">
            <a:spAutoFit/>
          </a:bodyPr>
          <a:lstStyle/>
          <a:p>
            <a:pPr marL="12700" algn="ctr">
              <a:lnSpc>
                <a:spcPct val="100000"/>
              </a:lnSpc>
              <a:spcBef>
                <a:spcPts val="100"/>
              </a:spcBef>
            </a:pPr>
            <a:r>
              <a:rPr lang="es-CO" sz="2800" b="1" spc="-5" dirty="0" smtClean="0">
                <a:solidFill>
                  <a:srgbClr val="FFFFFF"/>
                </a:solidFill>
                <a:latin typeface="Arial"/>
                <a:cs typeface="Arial"/>
              </a:rPr>
              <a:t>LEPRA</a:t>
            </a:r>
            <a:endParaRPr sz="2800" dirty="0">
              <a:latin typeface="Arial"/>
              <a:cs typeface="Arial"/>
            </a:endParaRPr>
          </a:p>
        </p:txBody>
      </p:sp>
      <p:sp>
        <p:nvSpPr>
          <p:cNvPr id="4" name="object 4"/>
          <p:cNvSpPr txBox="1"/>
          <p:nvPr/>
        </p:nvSpPr>
        <p:spPr>
          <a:xfrm>
            <a:off x="117220" y="1927860"/>
            <a:ext cx="2071370" cy="382905"/>
          </a:xfrm>
          <a:prstGeom prst="rect">
            <a:avLst/>
          </a:prstGeom>
          <a:solidFill>
            <a:srgbClr val="B0DDBD"/>
          </a:solidFill>
          <a:ln w="6350">
            <a:solidFill>
              <a:srgbClr val="B0DDBD"/>
            </a:solidFill>
          </a:ln>
        </p:spPr>
        <p:txBody>
          <a:bodyPr vert="horz" wrap="square" lIns="0" tIns="78740" rIns="0" bIns="0" rtlCol="0">
            <a:spAutoFit/>
          </a:bodyPr>
          <a:lstStyle/>
          <a:p>
            <a:pPr marL="601345">
              <a:lnSpc>
                <a:spcPct val="100000"/>
              </a:lnSpc>
              <a:spcBef>
                <a:spcPts val="620"/>
              </a:spcBef>
            </a:pPr>
            <a:r>
              <a:rPr sz="1400" b="1" spc="-5" dirty="0">
                <a:latin typeface="Arial"/>
                <a:cs typeface="Arial"/>
              </a:rPr>
              <a:t>No.</a:t>
            </a:r>
            <a:r>
              <a:rPr sz="1400" b="1" spc="-15" dirty="0">
                <a:latin typeface="Arial"/>
                <a:cs typeface="Arial"/>
              </a:rPr>
              <a:t> </a:t>
            </a:r>
            <a:r>
              <a:rPr sz="1400" b="1" spc="-5" dirty="0">
                <a:latin typeface="Arial"/>
                <a:cs typeface="Arial"/>
              </a:rPr>
              <a:t>Casos</a:t>
            </a:r>
            <a:endParaRPr sz="1400">
              <a:latin typeface="Arial"/>
              <a:cs typeface="Arial"/>
            </a:endParaRPr>
          </a:p>
        </p:txBody>
      </p:sp>
      <p:sp>
        <p:nvSpPr>
          <p:cNvPr id="5" name="object 5"/>
          <p:cNvSpPr txBox="1"/>
          <p:nvPr/>
        </p:nvSpPr>
        <p:spPr>
          <a:xfrm>
            <a:off x="2188591" y="1927860"/>
            <a:ext cx="1649095" cy="310983"/>
          </a:xfrm>
          <a:prstGeom prst="rect">
            <a:avLst/>
          </a:prstGeom>
          <a:solidFill>
            <a:srgbClr val="FFFFFF"/>
          </a:solidFill>
          <a:ln w="6350">
            <a:solidFill>
              <a:srgbClr val="B0DDBD"/>
            </a:solidFill>
          </a:ln>
        </p:spPr>
        <p:txBody>
          <a:bodyPr vert="horz" wrap="square" lIns="0" tIns="64135" rIns="0" bIns="0" rtlCol="0">
            <a:spAutoFit/>
          </a:bodyPr>
          <a:lstStyle/>
          <a:p>
            <a:pPr algn="ctr">
              <a:lnSpc>
                <a:spcPct val="100000"/>
              </a:lnSpc>
              <a:spcBef>
                <a:spcPts val="505"/>
              </a:spcBef>
            </a:pPr>
            <a:r>
              <a:rPr lang="es-CO" sz="1600" b="1" spc="-5" dirty="0">
                <a:solidFill>
                  <a:schemeClr val="tx1">
                    <a:lumMod val="95000"/>
                    <a:lumOff val="5000"/>
                  </a:schemeClr>
                </a:solidFill>
                <a:latin typeface="Arial"/>
                <a:cs typeface="Arial"/>
              </a:rPr>
              <a:t>3</a:t>
            </a:r>
            <a:endParaRPr sz="1600" dirty="0">
              <a:solidFill>
                <a:schemeClr val="tx1">
                  <a:lumMod val="95000"/>
                  <a:lumOff val="5000"/>
                </a:schemeClr>
              </a:solidFill>
              <a:latin typeface="Arial"/>
              <a:cs typeface="Arial"/>
            </a:endParaRPr>
          </a:p>
        </p:txBody>
      </p:sp>
      <p:sp>
        <p:nvSpPr>
          <p:cNvPr id="7" name="object 7"/>
          <p:cNvSpPr/>
          <p:nvPr/>
        </p:nvSpPr>
        <p:spPr>
          <a:xfrm>
            <a:off x="0" y="6400800"/>
            <a:ext cx="7620000" cy="0"/>
          </a:xfrm>
          <a:custGeom>
            <a:avLst/>
            <a:gdLst/>
            <a:ahLst/>
            <a:cxnLst/>
            <a:rect l="l" t="t" r="r" b="b"/>
            <a:pathLst>
              <a:path w="7620000">
                <a:moveTo>
                  <a:pt x="0" y="0"/>
                </a:moveTo>
                <a:lnTo>
                  <a:pt x="7620000" y="0"/>
                </a:lnTo>
              </a:path>
            </a:pathLst>
          </a:custGeom>
          <a:ln w="19050">
            <a:solidFill>
              <a:srgbClr val="41B8D4"/>
            </a:solidFill>
            <a:prstDash val="sysDash"/>
          </a:ln>
        </p:spPr>
        <p:txBody>
          <a:bodyPr wrap="square" lIns="0" tIns="0" rIns="0" bIns="0" rtlCol="0"/>
          <a:lstStyle/>
          <a:p>
            <a:endParaRPr/>
          </a:p>
        </p:txBody>
      </p:sp>
      <p:sp>
        <p:nvSpPr>
          <p:cNvPr id="50" name="CuadroTexto 49"/>
          <p:cNvSpPr txBox="1"/>
          <p:nvPr/>
        </p:nvSpPr>
        <p:spPr>
          <a:xfrm>
            <a:off x="0" y="609600"/>
            <a:ext cx="3962400" cy="762000"/>
          </a:xfrm>
          <a:prstGeom prst="rect">
            <a:avLst/>
          </a:prstGeom>
          <a:gradFill flip="none" rotWithShape="1">
            <a:gsLst>
              <a:gs pos="0">
                <a:srgbClr val="336699">
                  <a:shade val="30000"/>
                  <a:satMod val="115000"/>
                </a:srgbClr>
              </a:gs>
              <a:gs pos="50000">
                <a:srgbClr val="336699">
                  <a:shade val="67500"/>
                  <a:satMod val="115000"/>
                </a:srgbClr>
              </a:gs>
              <a:gs pos="100000">
                <a:srgbClr val="336699">
                  <a:shade val="100000"/>
                  <a:satMod val="115000"/>
                </a:srgbClr>
              </a:gs>
            </a:gsLst>
            <a:lin ang="13500000" scaled="1"/>
            <a:tileRect/>
          </a:gradFill>
          <a:effectLst>
            <a:softEdge rad="63500"/>
          </a:effectLst>
        </p:spPr>
        <p:txBody>
          <a:bodyPr wrap="square" rtlCol="0">
            <a:spAutoFit/>
          </a:bodyPr>
          <a:lstStyle/>
          <a:p>
            <a:endParaRPr lang="es-CO" dirty="0"/>
          </a:p>
        </p:txBody>
      </p:sp>
      <p:sp>
        <p:nvSpPr>
          <p:cNvPr id="51" name="CuadroTexto 50"/>
          <p:cNvSpPr txBox="1"/>
          <p:nvPr/>
        </p:nvSpPr>
        <p:spPr>
          <a:xfrm>
            <a:off x="381000" y="990600"/>
            <a:ext cx="3352800" cy="369332"/>
          </a:xfrm>
          <a:prstGeom prst="rect">
            <a:avLst/>
          </a:prstGeom>
          <a:noFill/>
        </p:spPr>
        <p:txBody>
          <a:bodyPr wrap="square" rtlCol="0">
            <a:spAutoFit/>
          </a:bodyPr>
          <a:lstStyle/>
          <a:p>
            <a:r>
              <a:rPr lang="es-CO" dirty="0" smtClean="0">
                <a:solidFill>
                  <a:schemeClr val="bg1"/>
                </a:solidFill>
                <a:latin typeface="Arial" panose="020B0604020202020204" pitchFamily="34" charset="0"/>
                <a:cs typeface="Arial" panose="020B0604020202020204" pitchFamily="34" charset="0"/>
              </a:rPr>
              <a:t>BOLETIN EPIDEMIOLOGICO</a:t>
            </a:r>
            <a:endParaRPr lang="es-CO" dirty="0">
              <a:solidFill>
                <a:schemeClr val="bg1"/>
              </a:solidFill>
              <a:latin typeface="Arial" panose="020B0604020202020204" pitchFamily="34" charset="0"/>
              <a:cs typeface="Arial" panose="020B0604020202020204" pitchFamily="34" charset="0"/>
            </a:endParaRPr>
          </a:p>
        </p:txBody>
      </p:sp>
      <p:sp>
        <p:nvSpPr>
          <p:cNvPr id="52" name="CuadroTexto 51"/>
          <p:cNvSpPr txBox="1"/>
          <p:nvPr/>
        </p:nvSpPr>
        <p:spPr>
          <a:xfrm>
            <a:off x="152400" y="609600"/>
            <a:ext cx="3962400" cy="762000"/>
          </a:xfrm>
          <a:prstGeom prst="rect">
            <a:avLst/>
          </a:prstGeom>
          <a:gradFill flip="none" rotWithShape="1">
            <a:gsLst>
              <a:gs pos="0">
                <a:srgbClr val="336699">
                  <a:shade val="30000"/>
                  <a:satMod val="115000"/>
                </a:srgbClr>
              </a:gs>
              <a:gs pos="50000">
                <a:srgbClr val="336699">
                  <a:shade val="67500"/>
                  <a:satMod val="115000"/>
                </a:srgbClr>
              </a:gs>
              <a:gs pos="100000">
                <a:srgbClr val="336699">
                  <a:shade val="100000"/>
                  <a:satMod val="115000"/>
                </a:srgbClr>
              </a:gs>
            </a:gsLst>
            <a:lin ang="13500000" scaled="1"/>
            <a:tileRect/>
          </a:gradFill>
          <a:effectLst>
            <a:softEdge rad="63500"/>
          </a:effectLst>
        </p:spPr>
        <p:txBody>
          <a:bodyPr wrap="square" rtlCol="0">
            <a:spAutoFit/>
          </a:bodyPr>
          <a:lstStyle/>
          <a:p>
            <a:endParaRPr lang="es-CO" dirty="0"/>
          </a:p>
        </p:txBody>
      </p:sp>
      <p:sp>
        <p:nvSpPr>
          <p:cNvPr id="53" name="CuadroTexto 52"/>
          <p:cNvSpPr txBox="1"/>
          <p:nvPr/>
        </p:nvSpPr>
        <p:spPr>
          <a:xfrm>
            <a:off x="381000" y="990600"/>
            <a:ext cx="3352800" cy="369332"/>
          </a:xfrm>
          <a:prstGeom prst="rect">
            <a:avLst/>
          </a:prstGeom>
          <a:noFill/>
        </p:spPr>
        <p:txBody>
          <a:bodyPr wrap="square" rtlCol="0">
            <a:spAutoFit/>
          </a:bodyPr>
          <a:lstStyle/>
          <a:p>
            <a:r>
              <a:rPr lang="es-CO" dirty="0" smtClean="0">
                <a:solidFill>
                  <a:schemeClr val="bg1"/>
                </a:solidFill>
                <a:latin typeface="Arial" panose="020B0604020202020204" pitchFamily="34" charset="0"/>
                <a:cs typeface="Arial" panose="020B0604020202020204" pitchFamily="34" charset="0"/>
              </a:rPr>
              <a:t>BOLETIN EPIDEMIOLOGICO</a:t>
            </a:r>
            <a:endParaRPr lang="es-CO" dirty="0">
              <a:solidFill>
                <a:schemeClr val="bg1"/>
              </a:solidFill>
              <a:latin typeface="Arial" panose="020B0604020202020204" pitchFamily="34" charset="0"/>
              <a:cs typeface="Arial" panose="020B0604020202020204" pitchFamily="34" charset="0"/>
            </a:endParaRPr>
          </a:p>
        </p:txBody>
      </p:sp>
      <p:sp>
        <p:nvSpPr>
          <p:cNvPr id="41" name="Elipse 40"/>
          <p:cNvSpPr/>
          <p:nvPr/>
        </p:nvSpPr>
        <p:spPr>
          <a:xfrm>
            <a:off x="3733800" y="1066800"/>
            <a:ext cx="838200" cy="762000"/>
          </a:xfrm>
          <a:prstGeom prst="ellipse">
            <a:avLst/>
          </a:prstGeom>
          <a:blipFill dpi="0" rotWithShape="1">
            <a:blip r:embed="rId3">
              <a:extLst>
                <a:ext uri="{28A0092B-C50C-407E-A947-70E740481C1C}">
                  <a14:useLocalDpi xmlns:a14="http://schemas.microsoft.com/office/drawing/2010/main" val="0"/>
                </a:ext>
              </a:extLst>
            </a:blip>
            <a:srcRect/>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47" name="object 5"/>
          <p:cNvSpPr/>
          <p:nvPr/>
        </p:nvSpPr>
        <p:spPr>
          <a:xfrm>
            <a:off x="4648199" y="3048001"/>
            <a:ext cx="45719" cy="2514600"/>
          </a:xfrm>
          <a:custGeom>
            <a:avLst/>
            <a:gdLst/>
            <a:ahLst/>
            <a:cxnLst/>
            <a:rect l="l" t="t" r="r" b="b"/>
            <a:pathLst>
              <a:path h="2813685">
                <a:moveTo>
                  <a:pt x="0" y="0"/>
                </a:moveTo>
                <a:lnTo>
                  <a:pt x="0" y="2813304"/>
                </a:lnTo>
              </a:path>
            </a:pathLst>
          </a:custGeom>
          <a:ln w="19050">
            <a:solidFill>
              <a:srgbClr val="41B8D4"/>
            </a:solidFill>
            <a:prstDash val="sysDash"/>
          </a:ln>
        </p:spPr>
        <p:txBody>
          <a:bodyPr wrap="square" lIns="0" tIns="0" rIns="0" bIns="0" rtlCol="0"/>
          <a:lstStyle/>
          <a:p>
            <a:endParaRPr/>
          </a:p>
        </p:txBody>
      </p:sp>
      <p:sp>
        <p:nvSpPr>
          <p:cNvPr id="48" name="object 5"/>
          <p:cNvSpPr/>
          <p:nvPr/>
        </p:nvSpPr>
        <p:spPr>
          <a:xfrm>
            <a:off x="4648199" y="3048001"/>
            <a:ext cx="45719" cy="2514600"/>
          </a:xfrm>
          <a:custGeom>
            <a:avLst/>
            <a:gdLst/>
            <a:ahLst/>
            <a:cxnLst/>
            <a:rect l="l" t="t" r="r" b="b"/>
            <a:pathLst>
              <a:path h="2813685">
                <a:moveTo>
                  <a:pt x="0" y="0"/>
                </a:moveTo>
                <a:lnTo>
                  <a:pt x="0" y="2813304"/>
                </a:lnTo>
              </a:path>
            </a:pathLst>
          </a:custGeom>
          <a:ln w="19050">
            <a:solidFill>
              <a:srgbClr val="41B8D4"/>
            </a:solidFill>
            <a:prstDash val="sysDash"/>
          </a:ln>
        </p:spPr>
        <p:txBody>
          <a:bodyPr wrap="square" lIns="0" tIns="0" rIns="0" bIns="0" rtlCol="0"/>
          <a:lstStyle/>
          <a:p>
            <a:endParaRPr/>
          </a:p>
        </p:txBody>
      </p:sp>
      <p:sp>
        <p:nvSpPr>
          <p:cNvPr id="54" name="object 48"/>
          <p:cNvSpPr txBox="1"/>
          <p:nvPr/>
        </p:nvSpPr>
        <p:spPr>
          <a:xfrm>
            <a:off x="168960" y="2818002"/>
            <a:ext cx="4453255" cy="268662"/>
          </a:xfrm>
          <a:prstGeom prst="rect">
            <a:avLst/>
          </a:prstGeom>
        </p:spPr>
        <p:txBody>
          <a:bodyPr vert="horz" wrap="square" lIns="0" tIns="14604" rIns="0" bIns="0" rtlCol="0">
            <a:spAutoFit/>
          </a:bodyPr>
          <a:lstStyle/>
          <a:p>
            <a:pPr marL="12700">
              <a:lnSpc>
                <a:spcPct val="100000"/>
              </a:lnSpc>
              <a:spcBef>
                <a:spcPts val="114"/>
              </a:spcBef>
            </a:pPr>
            <a:r>
              <a:rPr sz="1650" b="1" spc="-25" dirty="0">
                <a:solidFill>
                  <a:srgbClr val="28201F"/>
                </a:solidFill>
                <a:latin typeface="Calibri"/>
                <a:cs typeface="Calibri"/>
              </a:rPr>
              <a:t>Tasa </a:t>
            </a:r>
            <a:r>
              <a:rPr sz="1650" b="1" spc="5" dirty="0">
                <a:solidFill>
                  <a:srgbClr val="28201F"/>
                </a:solidFill>
                <a:latin typeface="Calibri"/>
                <a:cs typeface="Calibri"/>
              </a:rPr>
              <a:t>de incidencia de </a:t>
            </a:r>
            <a:r>
              <a:rPr lang="es-CO" sz="1650" b="1" dirty="0" smtClean="0">
                <a:solidFill>
                  <a:srgbClr val="28201F"/>
                </a:solidFill>
                <a:latin typeface="Calibri"/>
                <a:cs typeface="Calibri"/>
              </a:rPr>
              <a:t>Lepra</a:t>
            </a:r>
            <a:r>
              <a:rPr sz="1650" b="1" dirty="0" smtClean="0">
                <a:solidFill>
                  <a:srgbClr val="28201F"/>
                </a:solidFill>
                <a:latin typeface="Calibri"/>
                <a:cs typeface="Calibri"/>
              </a:rPr>
              <a:t>, </a:t>
            </a:r>
            <a:r>
              <a:rPr lang="es-CO" sz="1650" b="1" spc="10" dirty="0" smtClean="0">
                <a:solidFill>
                  <a:srgbClr val="28201F"/>
                </a:solidFill>
                <a:latin typeface="Calibri"/>
                <a:cs typeface="Calibri"/>
              </a:rPr>
              <a:t>Cartagena</a:t>
            </a:r>
            <a:r>
              <a:rPr sz="1650" b="1" spc="10" dirty="0" smtClean="0">
                <a:solidFill>
                  <a:srgbClr val="28201F"/>
                </a:solidFill>
                <a:latin typeface="Calibri"/>
                <a:cs typeface="Calibri"/>
              </a:rPr>
              <a:t>,</a:t>
            </a:r>
            <a:r>
              <a:rPr sz="1650" b="1" spc="-114" dirty="0" smtClean="0">
                <a:solidFill>
                  <a:srgbClr val="28201F"/>
                </a:solidFill>
                <a:latin typeface="Calibri"/>
                <a:cs typeface="Calibri"/>
              </a:rPr>
              <a:t> </a:t>
            </a:r>
            <a:r>
              <a:rPr sz="1650" b="1" spc="5" dirty="0">
                <a:solidFill>
                  <a:srgbClr val="28201F"/>
                </a:solidFill>
                <a:latin typeface="Calibri"/>
                <a:cs typeface="Calibri"/>
              </a:rPr>
              <a:t>2024</a:t>
            </a:r>
            <a:endParaRPr sz="1650" dirty="0">
              <a:latin typeface="Calibri"/>
              <a:cs typeface="Calibri"/>
            </a:endParaRPr>
          </a:p>
        </p:txBody>
      </p:sp>
      <p:sp>
        <p:nvSpPr>
          <p:cNvPr id="55" name="object 50"/>
          <p:cNvSpPr txBox="1"/>
          <p:nvPr/>
        </p:nvSpPr>
        <p:spPr>
          <a:xfrm>
            <a:off x="5105400" y="2971800"/>
            <a:ext cx="2181860" cy="361315"/>
          </a:xfrm>
          <a:prstGeom prst="rect">
            <a:avLst/>
          </a:prstGeom>
        </p:spPr>
        <p:txBody>
          <a:bodyPr vert="horz" wrap="square" lIns="0" tIns="12700" rIns="0" bIns="0" rtlCol="0">
            <a:spAutoFit/>
          </a:bodyPr>
          <a:lstStyle/>
          <a:p>
            <a:pPr marL="12700" marR="5080" indent="27305" algn="ctr">
              <a:lnSpc>
                <a:spcPct val="100000"/>
              </a:lnSpc>
              <a:spcBef>
                <a:spcPts val="100"/>
              </a:spcBef>
            </a:pPr>
            <a:r>
              <a:rPr sz="1100" b="1" spc="-5" dirty="0">
                <a:solidFill>
                  <a:srgbClr val="28201F"/>
                </a:solidFill>
                <a:latin typeface="Calibri"/>
                <a:cs typeface="Calibri"/>
              </a:rPr>
              <a:t>Variación porcentual de casos </a:t>
            </a:r>
            <a:r>
              <a:rPr sz="1100" b="1" dirty="0">
                <a:solidFill>
                  <a:srgbClr val="28201F"/>
                </a:solidFill>
                <a:latin typeface="Calibri"/>
                <a:cs typeface="Calibri"/>
              </a:rPr>
              <a:t>y </a:t>
            </a:r>
            <a:r>
              <a:rPr sz="1100" b="1" spc="-5" dirty="0">
                <a:solidFill>
                  <a:srgbClr val="28201F"/>
                </a:solidFill>
                <a:latin typeface="Calibri"/>
                <a:cs typeface="Calibri"/>
              </a:rPr>
              <a:t>tasa  de </a:t>
            </a:r>
            <a:r>
              <a:rPr sz="1100" b="1" dirty="0">
                <a:solidFill>
                  <a:srgbClr val="28201F"/>
                </a:solidFill>
                <a:latin typeface="Calibri"/>
                <a:cs typeface="Calibri"/>
              </a:rPr>
              <a:t>incidencia </a:t>
            </a:r>
            <a:r>
              <a:rPr sz="1100" b="1" spc="-5" dirty="0">
                <a:solidFill>
                  <a:srgbClr val="28201F"/>
                </a:solidFill>
                <a:latin typeface="Calibri"/>
                <a:cs typeface="Calibri"/>
              </a:rPr>
              <a:t>de </a:t>
            </a:r>
            <a:r>
              <a:rPr lang="es-CO" sz="1100" b="1" spc="-5" dirty="0" smtClean="0">
                <a:solidFill>
                  <a:srgbClr val="28201F"/>
                </a:solidFill>
                <a:latin typeface="Calibri"/>
                <a:cs typeface="Calibri"/>
              </a:rPr>
              <a:t>Lepra</a:t>
            </a:r>
            <a:r>
              <a:rPr sz="1100" b="1" spc="-5" dirty="0" smtClean="0">
                <a:solidFill>
                  <a:srgbClr val="28201F"/>
                </a:solidFill>
                <a:latin typeface="Calibri"/>
                <a:cs typeface="Calibri"/>
              </a:rPr>
              <a:t> </a:t>
            </a:r>
            <a:r>
              <a:rPr sz="1100" b="1" spc="-5" dirty="0">
                <a:solidFill>
                  <a:srgbClr val="28201F"/>
                </a:solidFill>
                <a:latin typeface="Calibri"/>
                <a:cs typeface="Calibri"/>
              </a:rPr>
              <a:t>por</a:t>
            </a:r>
            <a:r>
              <a:rPr sz="1100" b="1" spc="-60" dirty="0">
                <a:solidFill>
                  <a:srgbClr val="28201F"/>
                </a:solidFill>
                <a:latin typeface="Calibri"/>
                <a:cs typeface="Calibri"/>
              </a:rPr>
              <a:t> </a:t>
            </a:r>
            <a:r>
              <a:rPr sz="1100" b="1" spc="-5" dirty="0">
                <a:solidFill>
                  <a:srgbClr val="28201F"/>
                </a:solidFill>
                <a:latin typeface="Calibri"/>
                <a:cs typeface="Calibri"/>
              </a:rPr>
              <a:t>año</a:t>
            </a:r>
            <a:endParaRPr sz="1100" dirty="0">
              <a:latin typeface="Calibri"/>
              <a:cs typeface="Calibri"/>
            </a:endParaRPr>
          </a:p>
        </p:txBody>
      </p:sp>
      <p:sp>
        <p:nvSpPr>
          <p:cNvPr id="27" name="object 49"/>
          <p:cNvSpPr txBox="1"/>
          <p:nvPr/>
        </p:nvSpPr>
        <p:spPr>
          <a:xfrm>
            <a:off x="1905000" y="6019800"/>
            <a:ext cx="3921760" cy="119905"/>
          </a:xfrm>
          <a:prstGeom prst="rect">
            <a:avLst/>
          </a:prstGeom>
        </p:spPr>
        <p:txBody>
          <a:bodyPr vert="horz" wrap="square" lIns="0" tIns="12065" rIns="0" bIns="0" rtlCol="0">
            <a:spAutoFit/>
          </a:bodyPr>
          <a:lstStyle/>
          <a:p>
            <a:pPr marL="1265555" marR="5080" indent="-1253490">
              <a:lnSpc>
                <a:spcPct val="100000"/>
              </a:lnSpc>
              <a:spcBef>
                <a:spcPts val="95"/>
              </a:spcBef>
            </a:pPr>
            <a:r>
              <a:rPr sz="700" i="1" spc="-10" dirty="0">
                <a:latin typeface="Arial"/>
                <a:cs typeface="Arial"/>
              </a:rPr>
              <a:t>Fuente: </a:t>
            </a:r>
            <a:r>
              <a:rPr sz="700" i="1" spc="-5" dirty="0">
                <a:latin typeface="Arial"/>
                <a:cs typeface="Arial"/>
              </a:rPr>
              <a:t>Proyecciones de población POS COVID </a:t>
            </a:r>
            <a:r>
              <a:rPr sz="700" i="1" spc="-10" dirty="0">
                <a:latin typeface="Arial"/>
                <a:cs typeface="Arial"/>
              </a:rPr>
              <a:t>(2020 </a:t>
            </a:r>
            <a:r>
              <a:rPr sz="700" i="1" spc="-5" dirty="0">
                <a:latin typeface="Arial"/>
                <a:cs typeface="Arial"/>
              </a:rPr>
              <a:t>– </a:t>
            </a:r>
            <a:r>
              <a:rPr sz="700" i="1" spc="-10" dirty="0">
                <a:latin typeface="Arial"/>
                <a:cs typeface="Arial"/>
              </a:rPr>
              <a:t>2024) </a:t>
            </a:r>
            <a:r>
              <a:rPr sz="700" i="1" spc="-5" dirty="0">
                <a:latin typeface="Arial"/>
                <a:cs typeface="Arial"/>
              </a:rPr>
              <a:t>y censo </a:t>
            </a:r>
            <a:r>
              <a:rPr sz="700" i="1" spc="-10" dirty="0">
                <a:latin typeface="Arial"/>
                <a:cs typeface="Arial"/>
              </a:rPr>
              <a:t>2018 </a:t>
            </a:r>
            <a:r>
              <a:rPr sz="700" i="1" spc="-5" dirty="0">
                <a:latin typeface="Arial"/>
                <a:cs typeface="Arial"/>
              </a:rPr>
              <a:t>DANE – </a:t>
            </a:r>
            <a:r>
              <a:rPr sz="700" i="1" spc="-5" dirty="0" err="1">
                <a:latin typeface="Arial"/>
                <a:cs typeface="Arial"/>
              </a:rPr>
              <a:t>Sivigila</a:t>
            </a:r>
            <a:r>
              <a:rPr sz="700" i="1" spc="-5" dirty="0">
                <a:latin typeface="Arial"/>
                <a:cs typeface="Arial"/>
              </a:rPr>
              <a:t> </a:t>
            </a:r>
            <a:r>
              <a:rPr lang="es-CO" sz="700" i="1" spc="-5" dirty="0" smtClean="0">
                <a:latin typeface="Arial"/>
                <a:cs typeface="Arial"/>
              </a:rPr>
              <a:t>2024</a:t>
            </a:r>
            <a:r>
              <a:rPr sz="700" i="1" spc="-5" dirty="0" smtClean="0">
                <a:latin typeface="Arial"/>
                <a:cs typeface="Arial"/>
              </a:rPr>
              <a:t> </a:t>
            </a:r>
            <a:endParaRPr sz="700" dirty="0">
              <a:latin typeface="Arial"/>
              <a:cs typeface="Arial"/>
            </a:endParaRPr>
          </a:p>
        </p:txBody>
      </p:sp>
      <p:sp>
        <p:nvSpPr>
          <p:cNvPr id="28" name="Rectángulo 27"/>
          <p:cNvSpPr/>
          <p:nvPr/>
        </p:nvSpPr>
        <p:spPr>
          <a:xfrm>
            <a:off x="1828800" y="6553200"/>
            <a:ext cx="3810000" cy="338554"/>
          </a:xfrm>
          <a:prstGeom prst="rect">
            <a:avLst/>
          </a:prstGeom>
        </p:spPr>
        <p:txBody>
          <a:bodyPr>
            <a:spAutoFit/>
          </a:bodyPr>
          <a:lstStyle/>
          <a:p>
            <a:pPr marR="147955" algn="ctr">
              <a:lnSpc>
                <a:spcPct val="100000"/>
              </a:lnSpc>
              <a:spcBef>
                <a:spcPts val="105"/>
              </a:spcBef>
            </a:pPr>
            <a:r>
              <a:rPr lang="es-CO" sz="1600" b="1" spc="-10" dirty="0">
                <a:solidFill>
                  <a:srgbClr val="28201F"/>
                </a:solidFill>
                <a:cs typeface="Calibri"/>
              </a:rPr>
              <a:t>Comportamientos </a:t>
            </a:r>
            <a:r>
              <a:rPr lang="es-CO" sz="1600" b="1" spc="-5" dirty="0">
                <a:solidFill>
                  <a:srgbClr val="28201F"/>
                </a:solidFill>
                <a:cs typeface="Calibri"/>
              </a:rPr>
              <a:t>variables de</a:t>
            </a:r>
            <a:r>
              <a:rPr lang="es-CO" sz="1600" b="1" spc="35" dirty="0">
                <a:solidFill>
                  <a:srgbClr val="28201F"/>
                </a:solidFill>
                <a:cs typeface="Calibri"/>
              </a:rPr>
              <a:t> </a:t>
            </a:r>
            <a:r>
              <a:rPr lang="es-CO" sz="1600" b="1" spc="-15" dirty="0">
                <a:solidFill>
                  <a:srgbClr val="28201F"/>
                </a:solidFill>
                <a:cs typeface="Calibri"/>
              </a:rPr>
              <a:t>interés</a:t>
            </a:r>
            <a:endParaRPr lang="es-CO" sz="1600" dirty="0">
              <a:cs typeface="Calibri"/>
            </a:endParaRPr>
          </a:p>
        </p:txBody>
      </p:sp>
      <p:sp>
        <p:nvSpPr>
          <p:cNvPr id="29" name="object 8"/>
          <p:cNvSpPr/>
          <p:nvPr/>
        </p:nvSpPr>
        <p:spPr>
          <a:xfrm>
            <a:off x="3989070" y="7200393"/>
            <a:ext cx="9525" cy="3945890"/>
          </a:xfrm>
          <a:custGeom>
            <a:avLst/>
            <a:gdLst/>
            <a:ahLst/>
            <a:cxnLst/>
            <a:rect l="l" t="t" r="r" b="b"/>
            <a:pathLst>
              <a:path w="9525" h="3945890">
                <a:moveTo>
                  <a:pt x="0" y="0"/>
                </a:moveTo>
                <a:lnTo>
                  <a:pt x="9144" y="3945636"/>
                </a:lnTo>
              </a:path>
            </a:pathLst>
          </a:custGeom>
          <a:ln w="19050">
            <a:solidFill>
              <a:srgbClr val="41B8D4"/>
            </a:solidFill>
            <a:prstDash val="sysDash"/>
          </a:ln>
        </p:spPr>
        <p:txBody>
          <a:bodyPr wrap="square" lIns="0" tIns="0" rIns="0" bIns="0" rtlCol="0"/>
          <a:lstStyle/>
          <a:p>
            <a:endParaRPr/>
          </a:p>
        </p:txBody>
      </p:sp>
      <p:sp>
        <p:nvSpPr>
          <p:cNvPr id="30" name="object 47"/>
          <p:cNvSpPr txBox="1"/>
          <p:nvPr/>
        </p:nvSpPr>
        <p:spPr>
          <a:xfrm>
            <a:off x="5334000" y="6858000"/>
            <a:ext cx="1045844" cy="280035"/>
          </a:xfrm>
          <a:prstGeom prst="rect">
            <a:avLst/>
          </a:prstGeom>
        </p:spPr>
        <p:txBody>
          <a:bodyPr vert="horz" wrap="square" lIns="0" tIns="14604" rIns="0" bIns="0" rtlCol="0">
            <a:spAutoFit/>
          </a:bodyPr>
          <a:lstStyle/>
          <a:p>
            <a:pPr marL="12700">
              <a:lnSpc>
                <a:spcPct val="100000"/>
              </a:lnSpc>
              <a:spcBef>
                <a:spcPts val="114"/>
              </a:spcBef>
            </a:pPr>
            <a:r>
              <a:rPr sz="1650" b="1" dirty="0">
                <a:solidFill>
                  <a:srgbClr val="28201F"/>
                </a:solidFill>
                <a:latin typeface="Calibri"/>
                <a:cs typeface="Calibri"/>
              </a:rPr>
              <a:t>Indicadores</a:t>
            </a:r>
            <a:endParaRPr sz="1650" dirty="0">
              <a:latin typeface="Calibri"/>
              <a:cs typeface="Calibri"/>
            </a:endParaRPr>
          </a:p>
        </p:txBody>
      </p:sp>
      <p:sp>
        <p:nvSpPr>
          <p:cNvPr id="31" name="object 51"/>
          <p:cNvSpPr/>
          <p:nvPr/>
        </p:nvSpPr>
        <p:spPr>
          <a:xfrm>
            <a:off x="4191000" y="8534400"/>
            <a:ext cx="2918460" cy="76200"/>
          </a:xfrm>
          <a:custGeom>
            <a:avLst/>
            <a:gdLst/>
            <a:ahLst/>
            <a:cxnLst/>
            <a:rect l="l" t="t" r="r" b="b"/>
            <a:pathLst>
              <a:path w="2918459" h="76200">
                <a:moveTo>
                  <a:pt x="2879979" y="0"/>
                </a:moveTo>
                <a:lnTo>
                  <a:pt x="2865131" y="2988"/>
                </a:lnTo>
                <a:lnTo>
                  <a:pt x="2853023" y="11144"/>
                </a:lnTo>
                <a:lnTo>
                  <a:pt x="2844867" y="23252"/>
                </a:lnTo>
                <a:lnTo>
                  <a:pt x="2841879" y="38100"/>
                </a:lnTo>
                <a:lnTo>
                  <a:pt x="2844867" y="52947"/>
                </a:lnTo>
                <a:lnTo>
                  <a:pt x="2853023" y="65055"/>
                </a:lnTo>
                <a:lnTo>
                  <a:pt x="2865131" y="73211"/>
                </a:lnTo>
                <a:lnTo>
                  <a:pt x="2879979" y="76200"/>
                </a:lnTo>
                <a:lnTo>
                  <a:pt x="2894826" y="73211"/>
                </a:lnTo>
                <a:lnTo>
                  <a:pt x="2906934" y="65055"/>
                </a:lnTo>
                <a:lnTo>
                  <a:pt x="2915090" y="52947"/>
                </a:lnTo>
                <a:lnTo>
                  <a:pt x="2916161" y="47625"/>
                </a:lnTo>
                <a:lnTo>
                  <a:pt x="2879979" y="47625"/>
                </a:lnTo>
                <a:lnTo>
                  <a:pt x="2879979" y="28575"/>
                </a:lnTo>
                <a:lnTo>
                  <a:pt x="2916161" y="28575"/>
                </a:lnTo>
                <a:lnTo>
                  <a:pt x="2915090" y="23252"/>
                </a:lnTo>
                <a:lnTo>
                  <a:pt x="2906934" y="11144"/>
                </a:lnTo>
                <a:lnTo>
                  <a:pt x="2894826" y="2988"/>
                </a:lnTo>
                <a:lnTo>
                  <a:pt x="2879979" y="0"/>
                </a:lnTo>
                <a:close/>
              </a:path>
              <a:path w="2918459" h="76200">
                <a:moveTo>
                  <a:pt x="2843796" y="28575"/>
                </a:moveTo>
                <a:lnTo>
                  <a:pt x="0" y="28575"/>
                </a:lnTo>
                <a:lnTo>
                  <a:pt x="0" y="47625"/>
                </a:lnTo>
                <a:lnTo>
                  <a:pt x="2843796" y="47625"/>
                </a:lnTo>
                <a:lnTo>
                  <a:pt x="2841879" y="38100"/>
                </a:lnTo>
                <a:lnTo>
                  <a:pt x="2843796" y="28575"/>
                </a:lnTo>
                <a:close/>
              </a:path>
              <a:path w="2918459" h="76200">
                <a:moveTo>
                  <a:pt x="2916161" y="28575"/>
                </a:moveTo>
                <a:lnTo>
                  <a:pt x="2879979" y="28575"/>
                </a:lnTo>
                <a:lnTo>
                  <a:pt x="2879979" y="47625"/>
                </a:lnTo>
                <a:lnTo>
                  <a:pt x="2916161" y="47625"/>
                </a:lnTo>
                <a:lnTo>
                  <a:pt x="2918079" y="38100"/>
                </a:lnTo>
                <a:lnTo>
                  <a:pt x="2916161" y="28575"/>
                </a:lnTo>
                <a:close/>
              </a:path>
            </a:pathLst>
          </a:custGeom>
          <a:solidFill>
            <a:srgbClr val="4471C4"/>
          </a:solidFill>
        </p:spPr>
        <p:txBody>
          <a:bodyPr wrap="square" lIns="0" tIns="0" rIns="0" bIns="0" rtlCol="0"/>
          <a:lstStyle/>
          <a:p>
            <a:endParaRPr/>
          </a:p>
        </p:txBody>
      </p:sp>
      <p:sp>
        <p:nvSpPr>
          <p:cNvPr id="32" name="object 52"/>
          <p:cNvSpPr txBox="1"/>
          <p:nvPr/>
        </p:nvSpPr>
        <p:spPr>
          <a:xfrm>
            <a:off x="4478273" y="10121519"/>
            <a:ext cx="2553970" cy="1179810"/>
          </a:xfrm>
          <a:prstGeom prst="rect">
            <a:avLst/>
          </a:prstGeom>
        </p:spPr>
        <p:txBody>
          <a:bodyPr vert="horz" wrap="square" lIns="0" tIns="12700" rIns="0" bIns="0" rtlCol="0">
            <a:spAutoFit/>
          </a:bodyPr>
          <a:lstStyle/>
          <a:p>
            <a:pPr marL="12700" marR="5080" indent="3810" algn="ctr">
              <a:spcBef>
                <a:spcPts val="100"/>
              </a:spcBef>
            </a:pPr>
            <a:r>
              <a:rPr lang="es-CO" sz="1200" b="1" dirty="0">
                <a:solidFill>
                  <a:srgbClr val="404040"/>
                </a:solidFill>
                <a:latin typeface="Arial"/>
                <a:cs typeface="Arial"/>
              </a:rPr>
              <a:t>Incidencia </a:t>
            </a:r>
            <a:r>
              <a:rPr lang="es-CO" sz="1200" b="1" spc="-5" dirty="0">
                <a:solidFill>
                  <a:srgbClr val="404040"/>
                </a:solidFill>
                <a:latin typeface="Arial"/>
                <a:cs typeface="Arial"/>
              </a:rPr>
              <a:t>Casos de lepra </a:t>
            </a:r>
            <a:r>
              <a:rPr lang="es-CO" sz="1200" b="1" spc="-5" dirty="0" err="1" smtClean="0">
                <a:solidFill>
                  <a:srgbClr val="404040"/>
                </a:solidFill>
                <a:latin typeface="Arial"/>
                <a:cs typeface="Arial"/>
              </a:rPr>
              <a:t>Multibacilar</a:t>
            </a:r>
            <a:endParaRPr lang="es-CO" sz="1200" dirty="0">
              <a:latin typeface="Arial"/>
              <a:cs typeface="Arial"/>
            </a:endParaRPr>
          </a:p>
          <a:p>
            <a:pPr marL="12700" marR="5080" indent="3810" algn="ctr">
              <a:lnSpc>
                <a:spcPct val="100000"/>
              </a:lnSpc>
              <a:spcBef>
                <a:spcPts val="100"/>
              </a:spcBef>
            </a:pPr>
            <a:r>
              <a:rPr sz="1200" b="1" spc="-5" dirty="0" smtClean="0">
                <a:solidFill>
                  <a:srgbClr val="404040"/>
                </a:solidFill>
                <a:latin typeface="Arial"/>
                <a:cs typeface="Arial"/>
              </a:rPr>
              <a:t>*</a:t>
            </a:r>
            <a:r>
              <a:rPr sz="1200" b="1" spc="-5" dirty="0">
                <a:solidFill>
                  <a:srgbClr val="404040"/>
                </a:solidFill>
                <a:latin typeface="Arial"/>
                <a:cs typeface="Arial"/>
              </a:rPr>
              <a:t>100 000</a:t>
            </a:r>
            <a:r>
              <a:rPr sz="1200" b="1" spc="-125" dirty="0">
                <a:solidFill>
                  <a:srgbClr val="404040"/>
                </a:solidFill>
                <a:latin typeface="Arial"/>
                <a:cs typeface="Arial"/>
              </a:rPr>
              <a:t> </a:t>
            </a:r>
            <a:r>
              <a:rPr sz="1200" b="1" dirty="0">
                <a:solidFill>
                  <a:srgbClr val="404040"/>
                </a:solidFill>
                <a:latin typeface="Arial"/>
                <a:cs typeface="Arial"/>
              </a:rPr>
              <a:t>habitantes</a:t>
            </a:r>
            <a:endParaRPr sz="1200" dirty="0">
              <a:latin typeface="Arial"/>
              <a:cs typeface="Arial"/>
            </a:endParaRPr>
          </a:p>
          <a:p>
            <a:pPr marR="67945" algn="ctr">
              <a:lnSpc>
                <a:spcPct val="100000"/>
              </a:lnSpc>
              <a:spcBef>
                <a:spcPts val="455"/>
              </a:spcBef>
            </a:pPr>
            <a:r>
              <a:rPr lang="es-CO" sz="2400" b="1" spc="-5" dirty="0" smtClean="0">
                <a:solidFill>
                  <a:srgbClr val="00AFEF"/>
                </a:solidFill>
                <a:latin typeface="Arial"/>
                <a:cs typeface="Arial"/>
              </a:rPr>
              <a:t>0,19</a:t>
            </a:r>
            <a:endParaRPr sz="2400" dirty="0">
              <a:latin typeface="Arial"/>
              <a:cs typeface="Arial"/>
            </a:endParaRPr>
          </a:p>
          <a:p>
            <a:pPr marL="58419" algn="ctr">
              <a:lnSpc>
                <a:spcPct val="100000"/>
              </a:lnSpc>
              <a:spcBef>
                <a:spcPts val="145"/>
              </a:spcBef>
            </a:pPr>
            <a:r>
              <a:rPr sz="1000" spc="-5" dirty="0" smtClean="0">
                <a:solidFill>
                  <a:srgbClr val="585858"/>
                </a:solidFill>
                <a:latin typeface="Arial"/>
                <a:cs typeface="Arial"/>
              </a:rPr>
              <a:t>(</a:t>
            </a:r>
            <a:r>
              <a:rPr lang="es-CO" sz="1000" spc="-5" dirty="0">
                <a:solidFill>
                  <a:srgbClr val="585858"/>
                </a:solidFill>
                <a:latin typeface="Arial"/>
                <a:cs typeface="Arial"/>
              </a:rPr>
              <a:t>2</a:t>
            </a:r>
            <a:r>
              <a:rPr lang="es-CO" sz="1000" spc="-5" dirty="0" smtClean="0">
                <a:solidFill>
                  <a:srgbClr val="585858"/>
                </a:solidFill>
                <a:latin typeface="Arial"/>
                <a:cs typeface="Arial"/>
              </a:rPr>
              <a:t> </a:t>
            </a:r>
            <a:r>
              <a:rPr lang="es-CO" sz="1000" spc="-5" dirty="0">
                <a:solidFill>
                  <a:srgbClr val="585858"/>
                </a:solidFill>
                <a:latin typeface="Arial"/>
                <a:cs typeface="Arial"/>
              </a:rPr>
              <a:t>x 100.000 / 1.059.626</a:t>
            </a:r>
            <a:r>
              <a:rPr sz="1000" spc="-5" dirty="0" smtClean="0">
                <a:solidFill>
                  <a:srgbClr val="585858"/>
                </a:solidFill>
                <a:latin typeface="Arial"/>
                <a:cs typeface="Arial"/>
              </a:rPr>
              <a:t>)</a:t>
            </a:r>
            <a:endParaRPr sz="1000" dirty="0">
              <a:latin typeface="Arial"/>
              <a:cs typeface="Arial"/>
            </a:endParaRPr>
          </a:p>
        </p:txBody>
      </p:sp>
      <p:sp>
        <p:nvSpPr>
          <p:cNvPr id="33" name="object 61"/>
          <p:cNvSpPr/>
          <p:nvPr/>
        </p:nvSpPr>
        <p:spPr>
          <a:xfrm>
            <a:off x="4225290" y="11336529"/>
            <a:ext cx="2918460" cy="76200"/>
          </a:xfrm>
          <a:custGeom>
            <a:avLst/>
            <a:gdLst/>
            <a:ahLst/>
            <a:cxnLst/>
            <a:rect l="l" t="t" r="r" b="b"/>
            <a:pathLst>
              <a:path w="2918459" h="76200">
                <a:moveTo>
                  <a:pt x="2879979" y="0"/>
                </a:moveTo>
                <a:lnTo>
                  <a:pt x="2865131" y="2988"/>
                </a:lnTo>
                <a:lnTo>
                  <a:pt x="2853023" y="11144"/>
                </a:lnTo>
                <a:lnTo>
                  <a:pt x="2844867" y="23252"/>
                </a:lnTo>
                <a:lnTo>
                  <a:pt x="2841879" y="38100"/>
                </a:lnTo>
                <a:lnTo>
                  <a:pt x="2844867" y="52947"/>
                </a:lnTo>
                <a:lnTo>
                  <a:pt x="2853023" y="65055"/>
                </a:lnTo>
                <a:lnTo>
                  <a:pt x="2865131" y="73211"/>
                </a:lnTo>
                <a:lnTo>
                  <a:pt x="2879979" y="76200"/>
                </a:lnTo>
                <a:lnTo>
                  <a:pt x="2894826" y="73211"/>
                </a:lnTo>
                <a:lnTo>
                  <a:pt x="2906934" y="65055"/>
                </a:lnTo>
                <a:lnTo>
                  <a:pt x="2915090" y="52947"/>
                </a:lnTo>
                <a:lnTo>
                  <a:pt x="2916161" y="47625"/>
                </a:lnTo>
                <a:lnTo>
                  <a:pt x="2879979" y="47625"/>
                </a:lnTo>
                <a:lnTo>
                  <a:pt x="2879979" y="28575"/>
                </a:lnTo>
                <a:lnTo>
                  <a:pt x="2916161" y="28575"/>
                </a:lnTo>
                <a:lnTo>
                  <a:pt x="2915090" y="23252"/>
                </a:lnTo>
                <a:lnTo>
                  <a:pt x="2906934" y="11144"/>
                </a:lnTo>
                <a:lnTo>
                  <a:pt x="2894826" y="2988"/>
                </a:lnTo>
                <a:lnTo>
                  <a:pt x="2879979" y="0"/>
                </a:lnTo>
                <a:close/>
              </a:path>
              <a:path w="2918459" h="76200">
                <a:moveTo>
                  <a:pt x="2843796" y="28575"/>
                </a:moveTo>
                <a:lnTo>
                  <a:pt x="0" y="28575"/>
                </a:lnTo>
                <a:lnTo>
                  <a:pt x="0" y="47625"/>
                </a:lnTo>
                <a:lnTo>
                  <a:pt x="2843796" y="47625"/>
                </a:lnTo>
                <a:lnTo>
                  <a:pt x="2841879" y="38100"/>
                </a:lnTo>
                <a:lnTo>
                  <a:pt x="2843796" y="28575"/>
                </a:lnTo>
                <a:close/>
              </a:path>
              <a:path w="2918459" h="76200">
                <a:moveTo>
                  <a:pt x="2916161" y="28575"/>
                </a:moveTo>
                <a:lnTo>
                  <a:pt x="2879979" y="28575"/>
                </a:lnTo>
                <a:lnTo>
                  <a:pt x="2879979" y="47625"/>
                </a:lnTo>
                <a:lnTo>
                  <a:pt x="2916161" y="47625"/>
                </a:lnTo>
                <a:lnTo>
                  <a:pt x="2918079" y="38100"/>
                </a:lnTo>
                <a:lnTo>
                  <a:pt x="2916161" y="28575"/>
                </a:lnTo>
                <a:close/>
              </a:path>
            </a:pathLst>
          </a:custGeom>
          <a:solidFill>
            <a:srgbClr val="4471C4"/>
          </a:solidFill>
        </p:spPr>
        <p:txBody>
          <a:bodyPr wrap="square" lIns="0" tIns="0" rIns="0" bIns="0" rtlCol="0"/>
          <a:lstStyle/>
          <a:p>
            <a:endParaRPr/>
          </a:p>
        </p:txBody>
      </p:sp>
      <p:sp>
        <p:nvSpPr>
          <p:cNvPr id="34" name="object 62"/>
          <p:cNvSpPr/>
          <p:nvPr/>
        </p:nvSpPr>
        <p:spPr>
          <a:xfrm>
            <a:off x="4237482" y="9987788"/>
            <a:ext cx="2918460" cy="76200"/>
          </a:xfrm>
          <a:custGeom>
            <a:avLst/>
            <a:gdLst/>
            <a:ahLst/>
            <a:cxnLst/>
            <a:rect l="l" t="t" r="r" b="b"/>
            <a:pathLst>
              <a:path w="2918459" h="76200">
                <a:moveTo>
                  <a:pt x="2879979" y="0"/>
                </a:moveTo>
                <a:lnTo>
                  <a:pt x="2865131" y="2988"/>
                </a:lnTo>
                <a:lnTo>
                  <a:pt x="2853023" y="11144"/>
                </a:lnTo>
                <a:lnTo>
                  <a:pt x="2844867" y="23252"/>
                </a:lnTo>
                <a:lnTo>
                  <a:pt x="2841879" y="38100"/>
                </a:lnTo>
                <a:lnTo>
                  <a:pt x="2844867" y="52947"/>
                </a:lnTo>
                <a:lnTo>
                  <a:pt x="2853023" y="65055"/>
                </a:lnTo>
                <a:lnTo>
                  <a:pt x="2865131" y="73211"/>
                </a:lnTo>
                <a:lnTo>
                  <a:pt x="2879979" y="76200"/>
                </a:lnTo>
                <a:lnTo>
                  <a:pt x="2894826" y="73211"/>
                </a:lnTo>
                <a:lnTo>
                  <a:pt x="2906934" y="65055"/>
                </a:lnTo>
                <a:lnTo>
                  <a:pt x="2915090" y="52947"/>
                </a:lnTo>
                <a:lnTo>
                  <a:pt x="2916161" y="47625"/>
                </a:lnTo>
                <a:lnTo>
                  <a:pt x="2879979" y="47625"/>
                </a:lnTo>
                <a:lnTo>
                  <a:pt x="2879979" y="28575"/>
                </a:lnTo>
                <a:lnTo>
                  <a:pt x="2916161" y="28575"/>
                </a:lnTo>
                <a:lnTo>
                  <a:pt x="2915090" y="23252"/>
                </a:lnTo>
                <a:lnTo>
                  <a:pt x="2906934" y="11144"/>
                </a:lnTo>
                <a:lnTo>
                  <a:pt x="2894826" y="2988"/>
                </a:lnTo>
                <a:lnTo>
                  <a:pt x="2879979" y="0"/>
                </a:lnTo>
                <a:close/>
              </a:path>
              <a:path w="2918459" h="76200">
                <a:moveTo>
                  <a:pt x="2843796" y="28575"/>
                </a:moveTo>
                <a:lnTo>
                  <a:pt x="0" y="28575"/>
                </a:lnTo>
                <a:lnTo>
                  <a:pt x="0" y="47625"/>
                </a:lnTo>
                <a:lnTo>
                  <a:pt x="2843796" y="47625"/>
                </a:lnTo>
                <a:lnTo>
                  <a:pt x="2841879" y="38100"/>
                </a:lnTo>
                <a:lnTo>
                  <a:pt x="2843796" y="28575"/>
                </a:lnTo>
                <a:close/>
              </a:path>
              <a:path w="2918459" h="76200">
                <a:moveTo>
                  <a:pt x="2916161" y="28575"/>
                </a:moveTo>
                <a:lnTo>
                  <a:pt x="2879979" y="28575"/>
                </a:lnTo>
                <a:lnTo>
                  <a:pt x="2879979" y="47625"/>
                </a:lnTo>
                <a:lnTo>
                  <a:pt x="2916161" y="47625"/>
                </a:lnTo>
                <a:lnTo>
                  <a:pt x="2918079" y="38100"/>
                </a:lnTo>
                <a:lnTo>
                  <a:pt x="2916161" y="28575"/>
                </a:lnTo>
                <a:close/>
              </a:path>
            </a:pathLst>
          </a:custGeom>
          <a:solidFill>
            <a:srgbClr val="4471C4"/>
          </a:solidFill>
        </p:spPr>
        <p:txBody>
          <a:bodyPr wrap="square" lIns="0" tIns="0" rIns="0" bIns="0" rtlCol="0"/>
          <a:lstStyle/>
          <a:p>
            <a:endParaRPr/>
          </a:p>
        </p:txBody>
      </p:sp>
      <p:sp>
        <p:nvSpPr>
          <p:cNvPr id="35" name="object 101"/>
          <p:cNvSpPr txBox="1"/>
          <p:nvPr/>
        </p:nvSpPr>
        <p:spPr>
          <a:xfrm>
            <a:off x="152400" y="7202679"/>
            <a:ext cx="7013651" cy="2619948"/>
          </a:xfrm>
          <a:prstGeom prst="rect">
            <a:avLst/>
          </a:prstGeom>
        </p:spPr>
        <p:txBody>
          <a:bodyPr vert="horz" wrap="square" lIns="0" tIns="41910" rIns="0" bIns="0" rtlCol="0">
            <a:spAutoFit/>
          </a:bodyPr>
          <a:lstStyle/>
          <a:p>
            <a:pPr marL="4411345" marR="154940" indent="-3175" algn="ctr">
              <a:lnSpc>
                <a:spcPct val="100000"/>
              </a:lnSpc>
              <a:spcBef>
                <a:spcPts val="235"/>
              </a:spcBef>
            </a:pPr>
            <a:r>
              <a:rPr sz="1200" b="1" dirty="0" err="1" smtClean="0">
                <a:solidFill>
                  <a:srgbClr val="404040"/>
                </a:solidFill>
                <a:latin typeface="Arial"/>
                <a:cs typeface="Arial"/>
              </a:rPr>
              <a:t>Incidencia</a:t>
            </a:r>
            <a:r>
              <a:rPr sz="1200" b="1" dirty="0" smtClean="0">
                <a:solidFill>
                  <a:srgbClr val="404040"/>
                </a:solidFill>
                <a:latin typeface="Arial"/>
                <a:cs typeface="Arial"/>
              </a:rPr>
              <a:t> </a:t>
            </a:r>
            <a:r>
              <a:rPr lang="es-CO" sz="1200" b="1" spc="-5" dirty="0" smtClean="0">
                <a:solidFill>
                  <a:srgbClr val="404040"/>
                </a:solidFill>
                <a:latin typeface="Arial"/>
                <a:cs typeface="Arial"/>
              </a:rPr>
              <a:t>Casos de Lepra </a:t>
            </a:r>
            <a:r>
              <a:rPr sz="1200" b="1" dirty="0" smtClean="0">
                <a:solidFill>
                  <a:srgbClr val="404040"/>
                </a:solidFill>
                <a:latin typeface="Arial"/>
                <a:cs typeface="Arial"/>
              </a:rPr>
              <a:t>general</a:t>
            </a:r>
            <a:endParaRPr sz="1200" dirty="0">
              <a:latin typeface="Arial"/>
              <a:cs typeface="Arial"/>
            </a:endParaRPr>
          </a:p>
          <a:p>
            <a:pPr marL="4246880" algn="ctr">
              <a:lnSpc>
                <a:spcPct val="100000"/>
              </a:lnSpc>
            </a:pPr>
            <a:r>
              <a:rPr sz="1200" b="1" spc="-5" dirty="0">
                <a:solidFill>
                  <a:srgbClr val="404040"/>
                </a:solidFill>
                <a:latin typeface="Arial"/>
                <a:cs typeface="Arial"/>
              </a:rPr>
              <a:t>* </a:t>
            </a:r>
            <a:r>
              <a:rPr sz="1200" b="1" dirty="0">
                <a:solidFill>
                  <a:srgbClr val="404040"/>
                </a:solidFill>
                <a:latin typeface="Arial"/>
                <a:cs typeface="Arial"/>
              </a:rPr>
              <a:t>100 </a:t>
            </a:r>
            <a:r>
              <a:rPr sz="1200" b="1" spc="-5" dirty="0">
                <a:solidFill>
                  <a:srgbClr val="404040"/>
                </a:solidFill>
                <a:latin typeface="Arial"/>
                <a:cs typeface="Arial"/>
              </a:rPr>
              <a:t>000</a:t>
            </a:r>
            <a:r>
              <a:rPr sz="1200" b="1" spc="-60" dirty="0">
                <a:solidFill>
                  <a:srgbClr val="404040"/>
                </a:solidFill>
                <a:latin typeface="Arial"/>
                <a:cs typeface="Arial"/>
              </a:rPr>
              <a:t> </a:t>
            </a:r>
            <a:r>
              <a:rPr sz="1200" b="1" dirty="0">
                <a:solidFill>
                  <a:srgbClr val="404040"/>
                </a:solidFill>
                <a:latin typeface="Arial"/>
                <a:cs typeface="Arial"/>
              </a:rPr>
              <a:t>habitantes</a:t>
            </a:r>
            <a:endParaRPr sz="1200" dirty="0">
              <a:latin typeface="Arial"/>
              <a:cs typeface="Arial"/>
            </a:endParaRPr>
          </a:p>
          <a:p>
            <a:pPr marL="4226560" algn="ctr">
              <a:lnSpc>
                <a:spcPct val="100000"/>
              </a:lnSpc>
              <a:spcBef>
                <a:spcPts val="565"/>
              </a:spcBef>
            </a:pPr>
            <a:r>
              <a:rPr lang="es-CO" sz="2400" b="1" spc="-5" dirty="0" smtClean="0">
                <a:solidFill>
                  <a:srgbClr val="00AFEF"/>
                </a:solidFill>
                <a:latin typeface="Arial"/>
                <a:cs typeface="Arial"/>
              </a:rPr>
              <a:t>0,28</a:t>
            </a:r>
            <a:endParaRPr lang="es-CO" sz="2400" dirty="0">
              <a:latin typeface="Arial"/>
              <a:cs typeface="Arial"/>
            </a:endParaRPr>
          </a:p>
          <a:p>
            <a:pPr marL="4226560" algn="ctr">
              <a:lnSpc>
                <a:spcPct val="100000"/>
              </a:lnSpc>
              <a:spcBef>
                <a:spcPts val="565"/>
              </a:spcBef>
            </a:pPr>
            <a:r>
              <a:rPr sz="1000" spc="-5" dirty="0" smtClean="0">
                <a:solidFill>
                  <a:srgbClr val="585858"/>
                </a:solidFill>
                <a:latin typeface="Arial"/>
                <a:cs typeface="Arial"/>
              </a:rPr>
              <a:t>( </a:t>
            </a:r>
            <a:r>
              <a:rPr lang="es-CO" sz="1000" spc="-5" dirty="0">
                <a:solidFill>
                  <a:srgbClr val="585858"/>
                </a:solidFill>
                <a:latin typeface="Arial"/>
                <a:cs typeface="Arial"/>
              </a:rPr>
              <a:t>3</a:t>
            </a:r>
            <a:r>
              <a:rPr lang="es-CO" sz="1000" spc="-5" dirty="0" smtClean="0">
                <a:solidFill>
                  <a:srgbClr val="585858"/>
                </a:solidFill>
                <a:latin typeface="Arial"/>
                <a:cs typeface="Arial"/>
              </a:rPr>
              <a:t> x 100.000 / 1.059.626</a:t>
            </a:r>
            <a:r>
              <a:rPr sz="1000" spc="-5" dirty="0" smtClean="0">
                <a:solidFill>
                  <a:srgbClr val="585858"/>
                </a:solidFill>
                <a:latin typeface="Arial"/>
                <a:cs typeface="Arial"/>
              </a:rPr>
              <a:t>)</a:t>
            </a:r>
            <a:endParaRPr sz="1000" dirty="0" smtClean="0">
              <a:latin typeface="Arial"/>
              <a:cs typeface="Arial"/>
            </a:endParaRPr>
          </a:p>
          <a:p>
            <a:pPr marL="4367530" marR="5080" indent="-1905" algn="ctr">
              <a:lnSpc>
                <a:spcPct val="100000"/>
              </a:lnSpc>
              <a:spcBef>
                <a:spcPts val="944"/>
              </a:spcBef>
            </a:pPr>
            <a:r>
              <a:rPr sz="1200" b="1" dirty="0" err="1" smtClean="0">
                <a:solidFill>
                  <a:srgbClr val="404040"/>
                </a:solidFill>
                <a:latin typeface="Arial"/>
                <a:cs typeface="Arial"/>
              </a:rPr>
              <a:t>Incidencia</a:t>
            </a:r>
            <a:r>
              <a:rPr sz="1200" b="1" dirty="0" smtClean="0">
                <a:solidFill>
                  <a:srgbClr val="404040"/>
                </a:solidFill>
                <a:latin typeface="Arial"/>
                <a:cs typeface="Arial"/>
              </a:rPr>
              <a:t> </a:t>
            </a:r>
            <a:r>
              <a:rPr lang="es-CO" sz="1200" b="1" spc="-5" dirty="0" smtClean="0">
                <a:solidFill>
                  <a:srgbClr val="404040"/>
                </a:solidFill>
                <a:latin typeface="Arial"/>
                <a:cs typeface="Arial"/>
              </a:rPr>
              <a:t>Casos de lepra </a:t>
            </a:r>
            <a:r>
              <a:rPr lang="es-CO" sz="1200" b="1" spc="-5" dirty="0" err="1" smtClean="0">
                <a:solidFill>
                  <a:srgbClr val="404040"/>
                </a:solidFill>
                <a:latin typeface="Arial"/>
                <a:cs typeface="Arial"/>
              </a:rPr>
              <a:t>Paucibacilar</a:t>
            </a:r>
            <a:endParaRPr sz="1200" dirty="0">
              <a:latin typeface="Arial"/>
              <a:cs typeface="Arial"/>
            </a:endParaRPr>
          </a:p>
          <a:p>
            <a:pPr marL="4351655" algn="ctr">
              <a:lnSpc>
                <a:spcPct val="100000"/>
              </a:lnSpc>
            </a:pPr>
            <a:r>
              <a:rPr sz="1200" b="1" spc="-5" dirty="0">
                <a:solidFill>
                  <a:srgbClr val="404040"/>
                </a:solidFill>
                <a:latin typeface="Arial"/>
                <a:cs typeface="Arial"/>
              </a:rPr>
              <a:t>* </a:t>
            </a:r>
            <a:r>
              <a:rPr sz="1200" b="1" dirty="0">
                <a:solidFill>
                  <a:srgbClr val="404040"/>
                </a:solidFill>
                <a:latin typeface="Arial"/>
                <a:cs typeface="Arial"/>
              </a:rPr>
              <a:t>100 </a:t>
            </a:r>
            <a:r>
              <a:rPr sz="1200" b="1" spc="-5" dirty="0">
                <a:solidFill>
                  <a:srgbClr val="404040"/>
                </a:solidFill>
                <a:latin typeface="Arial"/>
                <a:cs typeface="Arial"/>
              </a:rPr>
              <a:t>000</a:t>
            </a:r>
            <a:r>
              <a:rPr sz="1200" b="1" spc="-60" dirty="0">
                <a:solidFill>
                  <a:srgbClr val="404040"/>
                </a:solidFill>
                <a:latin typeface="Arial"/>
                <a:cs typeface="Arial"/>
              </a:rPr>
              <a:t> </a:t>
            </a:r>
            <a:r>
              <a:rPr sz="1200" b="1" dirty="0">
                <a:solidFill>
                  <a:srgbClr val="404040"/>
                </a:solidFill>
                <a:latin typeface="Arial"/>
                <a:cs typeface="Arial"/>
              </a:rPr>
              <a:t>habitantes</a:t>
            </a:r>
            <a:endParaRPr sz="1200" dirty="0">
              <a:latin typeface="Arial"/>
              <a:cs typeface="Arial"/>
            </a:endParaRPr>
          </a:p>
          <a:p>
            <a:pPr marL="4267200" algn="ctr">
              <a:lnSpc>
                <a:spcPct val="100000"/>
              </a:lnSpc>
              <a:spcBef>
                <a:spcPts val="620"/>
              </a:spcBef>
            </a:pPr>
            <a:r>
              <a:rPr lang="es-CO" sz="2400" b="1" spc="-5" dirty="0" smtClean="0">
                <a:solidFill>
                  <a:srgbClr val="00AFEF"/>
                </a:solidFill>
                <a:latin typeface="Arial"/>
                <a:cs typeface="Arial"/>
              </a:rPr>
              <a:t>0,09</a:t>
            </a:r>
          </a:p>
          <a:p>
            <a:pPr marL="4267200" algn="ctr">
              <a:lnSpc>
                <a:spcPct val="100000"/>
              </a:lnSpc>
              <a:spcBef>
                <a:spcPts val="620"/>
              </a:spcBef>
            </a:pPr>
            <a:r>
              <a:rPr sz="1000" spc="-5" dirty="0" smtClean="0">
                <a:solidFill>
                  <a:srgbClr val="585858"/>
                </a:solidFill>
                <a:latin typeface="Arial"/>
                <a:cs typeface="Arial"/>
              </a:rPr>
              <a:t>(</a:t>
            </a:r>
            <a:r>
              <a:rPr lang="es-CO" sz="1000" spc="-5" dirty="0">
                <a:solidFill>
                  <a:srgbClr val="585858"/>
                </a:solidFill>
                <a:latin typeface="Arial"/>
                <a:cs typeface="Arial"/>
              </a:rPr>
              <a:t>1</a:t>
            </a:r>
            <a:r>
              <a:rPr lang="es-CO" sz="1000" spc="-5" dirty="0" smtClean="0">
                <a:solidFill>
                  <a:srgbClr val="585858"/>
                </a:solidFill>
                <a:latin typeface="Arial"/>
                <a:cs typeface="Arial"/>
              </a:rPr>
              <a:t> </a:t>
            </a:r>
            <a:r>
              <a:rPr lang="es-CO" sz="1000" spc="-5" dirty="0">
                <a:solidFill>
                  <a:srgbClr val="585858"/>
                </a:solidFill>
                <a:latin typeface="Arial"/>
                <a:cs typeface="Arial"/>
              </a:rPr>
              <a:t>x 100.000 / 1.059.626</a:t>
            </a:r>
            <a:r>
              <a:rPr sz="1000" spc="-5" dirty="0" smtClean="0">
                <a:solidFill>
                  <a:srgbClr val="585858"/>
                </a:solidFill>
                <a:latin typeface="Arial"/>
                <a:cs typeface="Arial"/>
              </a:rPr>
              <a:t>)</a:t>
            </a:r>
            <a:endParaRPr sz="1000" dirty="0">
              <a:latin typeface="Arial"/>
              <a:cs typeface="Arial"/>
            </a:endParaRPr>
          </a:p>
        </p:txBody>
      </p:sp>
      <p:sp>
        <p:nvSpPr>
          <p:cNvPr id="36" name="object 49"/>
          <p:cNvSpPr txBox="1"/>
          <p:nvPr/>
        </p:nvSpPr>
        <p:spPr>
          <a:xfrm>
            <a:off x="1752600" y="11614895"/>
            <a:ext cx="3921760" cy="119905"/>
          </a:xfrm>
          <a:prstGeom prst="rect">
            <a:avLst/>
          </a:prstGeom>
        </p:spPr>
        <p:txBody>
          <a:bodyPr vert="horz" wrap="square" lIns="0" tIns="12065" rIns="0" bIns="0" rtlCol="0">
            <a:spAutoFit/>
          </a:bodyPr>
          <a:lstStyle/>
          <a:p>
            <a:pPr marL="1265555" marR="5080" indent="-1253490">
              <a:lnSpc>
                <a:spcPct val="100000"/>
              </a:lnSpc>
              <a:spcBef>
                <a:spcPts val="95"/>
              </a:spcBef>
            </a:pPr>
            <a:r>
              <a:rPr sz="700" i="1" spc="-10" dirty="0">
                <a:latin typeface="Arial"/>
                <a:cs typeface="Arial"/>
              </a:rPr>
              <a:t>Fuente: </a:t>
            </a:r>
            <a:r>
              <a:rPr sz="700" i="1" spc="-5" dirty="0">
                <a:latin typeface="Arial"/>
                <a:cs typeface="Arial"/>
              </a:rPr>
              <a:t>Proyecciones de población POS COVID </a:t>
            </a:r>
            <a:r>
              <a:rPr sz="700" i="1" spc="-10" dirty="0">
                <a:latin typeface="Arial"/>
                <a:cs typeface="Arial"/>
              </a:rPr>
              <a:t>(2020 </a:t>
            </a:r>
            <a:r>
              <a:rPr sz="700" i="1" spc="-5" dirty="0">
                <a:latin typeface="Arial"/>
                <a:cs typeface="Arial"/>
              </a:rPr>
              <a:t>– </a:t>
            </a:r>
            <a:r>
              <a:rPr sz="700" i="1" spc="-10" dirty="0">
                <a:latin typeface="Arial"/>
                <a:cs typeface="Arial"/>
              </a:rPr>
              <a:t>2024) </a:t>
            </a:r>
            <a:r>
              <a:rPr sz="700" i="1" spc="-5" dirty="0">
                <a:latin typeface="Arial"/>
                <a:cs typeface="Arial"/>
              </a:rPr>
              <a:t>y censo </a:t>
            </a:r>
            <a:r>
              <a:rPr sz="700" i="1" spc="-10" dirty="0">
                <a:latin typeface="Arial"/>
                <a:cs typeface="Arial"/>
              </a:rPr>
              <a:t>2018 </a:t>
            </a:r>
            <a:r>
              <a:rPr sz="700" i="1" spc="-5" dirty="0">
                <a:latin typeface="Arial"/>
                <a:cs typeface="Arial"/>
              </a:rPr>
              <a:t>DANE – </a:t>
            </a:r>
            <a:r>
              <a:rPr sz="700" i="1" spc="-5" dirty="0" err="1">
                <a:latin typeface="Arial"/>
                <a:cs typeface="Arial"/>
              </a:rPr>
              <a:t>Sivigila</a:t>
            </a:r>
            <a:r>
              <a:rPr sz="700" i="1" spc="-5" dirty="0">
                <a:latin typeface="Arial"/>
                <a:cs typeface="Arial"/>
              </a:rPr>
              <a:t> </a:t>
            </a:r>
            <a:r>
              <a:rPr lang="es-CO" sz="700" i="1" spc="-5" dirty="0" smtClean="0">
                <a:latin typeface="Arial"/>
                <a:cs typeface="Arial"/>
              </a:rPr>
              <a:t>2024</a:t>
            </a:r>
            <a:r>
              <a:rPr sz="700" i="1" spc="-5" dirty="0" smtClean="0">
                <a:latin typeface="Arial"/>
                <a:cs typeface="Arial"/>
              </a:rPr>
              <a:t> </a:t>
            </a:r>
            <a:endParaRPr sz="700" dirty="0">
              <a:latin typeface="Arial"/>
              <a:cs typeface="Arial"/>
            </a:endParaRPr>
          </a:p>
        </p:txBody>
      </p:sp>
      <p:sp>
        <p:nvSpPr>
          <p:cNvPr id="44" name="object 80"/>
          <p:cNvSpPr txBox="1"/>
          <p:nvPr/>
        </p:nvSpPr>
        <p:spPr>
          <a:xfrm>
            <a:off x="1828800" y="12192000"/>
            <a:ext cx="3487420" cy="522578"/>
          </a:xfrm>
          <a:prstGeom prst="rect">
            <a:avLst/>
          </a:prstGeom>
        </p:spPr>
        <p:txBody>
          <a:bodyPr vert="horz" wrap="square" lIns="0" tIns="14604" rIns="0" bIns="0" rtlCol="0">
            <a:spAutoFit/>
          </a:bodyPr>
          <a:lstStyle/>
          <a:p>
            <a:pPr marL="12700" algn="ctr">
              <a:lnSpc>
                <a:spcPct val="100000"/>
              </a:lnSpc>
              <a:spcBef>
                <a:spcPts val="114"/>
              </a:spcBef>
            </a:pPr>
            <a:r>
              <a:rPr lang="es-CO" sz="1650" b="1" spc="5" dirty="0" smtClean="0">
                <a:solidFill>
                  <a:srgbClr val="28201F"/>
                </a:solidFill>
                <a:latin typeface="Calibri"/>
                <a:cs typeface="Calibri"/>
              </a:rPr>
              <a:t>Barrios y localidades</a:t>
            </a:r>
            <a:r>
              <a:rPr sz="1650" b="1" spc="5" dirty="0" smtClean="0">
                <a:solidFill>
                  <a:srgbClr val="28201F"/>
                </a:solidFill>
                <a:latin typeface="Calibri"/>
                <a:cs typeface="Calibri"/>
              </a:rPr>
              <a:t> </a:t>
            </a:r>
            <a:r>
              <a:rPr sz="1650" b="1" dirty="0">
                <a:solidFill>
                  <a:srgbClr val="28201F"/>
                </a:solidFill>
                <a:latin typeface="Calibri"/>
                <a:cs typeface="Calibri"/>
              </a:rPr>
              <a:t>con mayor número </a:t>
            </a:r>
            <a:r>
              <a:rPr sz="1650" b="1" spc="5" dirty="0">
                <a:solidFill>
                  <a:srgbClr val="28201F"/>
                </a:solidFill>
                <a:latin typeface="Calibri"/>
                <a:cs typeface="Calibri"/>
              </a:rPr>
              <a:t>de</a:t>
            </a:r>
            <a:r>
              <a:rPr sz="1650" b="1" spc="-114" dirty="0">
                <a:solidFill>
                  <a:srgbClr val="28201F"/>
                </a:solidFill>
                <a:latin typeface="Calibri"/>
                <a:cs typeface="Calibri"/>
              </a:rPr>
              <a:t> </a:t>
            </a:r>
            <a:r>
              <a:rPr sz="1650" b="1" spc="5" dirty="0">
                <a:solidFill>
                  <a:srgbClr val="28201F"/>
                </a:solidFill>
                <a:latin typeface="Calibri"/>
                <a:cs typeface="Calibri"/>
              </a:rPr>
              <a:t>casos</a:t>
            </a:r>
            <a:endParaRPr sz="1650" dirty="0">
              <a:latin typeface="Calibri"/>
              <a:cs typeface="Calibri"/>
            </a:endParaRPr>
          </a:p>
        </p:txBody>
      </p:sp>
      <p:cxnSp>
        <p:nvCxnSpPr>
          <p:cNvPr id="45" name="Conector recto 44"/>
          <p:cNvCxnSpPr/>
          <p:nvPr/>
        </p:nvCxnSpPr>
        <p:spPr>
          <a:xfrm>
            <a:off x="1447800" y="11963400"/>
            <a:ext cx="4495800" cy="0"/>
          </a:xfrm>
          <a:prstGeom prst="line">
            <a:avLst/>
          </a:prstGeom>
          <a:ln w="15875">
            <a:solidFill>
              <a:schemeClr val="accent3"/>
            </a:solidFill>
            <a:prstDash val="sysDash"/>
          </a:ln>
        </p:spPr>
        <p:style>
          <a:lnRef idx="1">
            <a:schemeClr val="accent1"/>
          </a:lnRef>
          <a:fillRef idx="0">
            <a:schemeClr val="accent1"/>
          </a:fillRef>
          <a:effectRef idx="0">
            <a:schemeClr val="accent1"/>
          </a:effectRef>
          <a:fontRef idx="minor">
            <a:schemeClr val="tx1"/>
          </a:fontRef>
        </p:style>
      </p:cxnSp>
      <p:sp>
        <p:nvSpPr>
          <p:cNvPr id="18" name="CuadroTexto 17"/>
          <p:cNvSpPr txBox="1"/>
          <p:nvPr/>
        </p:nvSpPr>
        <p:spPr>
          <a:xfrm>
            <a:off x="228600" y="7239000"/>
            <a:ext cx="3429000" cy="600164"/>
          </a:xfrm>
          <a:prstGeom prst="rect">
            <a:avLst/>
          </a:prstGeom>
          <a:noFill/>
        </p:spPr>
        <p:txBody>
          <a:bodyPr wrap="square" rtlCol="0">
            <a:spAutoFit/>
          </a:bodyPr>
          <a:lstStyle/>
          <a:p>
            <a:pPr algn="ctr"/>
            <a:r>
              <a:rPr lang="es-ES" sz="1100" b="1" spc="-5" dirty="0">
                <a:solidFill>
                  <a:srgbClr val="28201F"/>
                </a:solidFill>
                <a:cs typeface="Calibri"/>
              </a:rPr>
              <a:t>Comportamiento Según Tipo de Caso, </a:t>
            </a:r>
            <a:r>
              <a:rPr lang="es-ES" sz="1100" b="1" spc="-5" dirty="0" smtClean="0">
                <a:solidFill>
                  <a:srgbClr val="28201F"/>
                </a:solidFill>
                <a:cs typeface="Calibri"/>
              </a:rPr>
              <a:t>Clasificación Clínica y grado de Discapacidad</a:t>
            </a:r>
            <a:endParaRPr lang="es-ES" sz="1100" dirty="0">
              <a:cs typeface="Calibri"/>
            </a:endParaRPr>
          </a:p>
          <a:p>
            <a:pPr algn="ctr"/>
            <a:endParaRPr lang="es-CO" sz="1100" dirty="0"/>
          </a:p>
        </p:txBody>
      </p:sp>
      <p:sp>
        <p:nvSpPr>
          <p:cNvPr id="56" name="object 49"/>
          <p:cNvSpPr txBox="1"/>
          <p:nvPr/>
        </p:nvSpPr>
        <p:spPr>
          <a:xfrm>
            <a:off x="1676400" y="16992600"/>
            <a:ext cx="3921760" cy="119905"/>
          </a:xfrm>
          <a:prstGeom prst="rect">
            <a:avLst/>
          </a:prstGeom>
        </p:spPr>
        <p:txBody>
          <a:bodyPr vert="horz" wrap="square" lIns="0" tIns="12065" rIns="0" bIns="0" rtlCol="0">
            <a:spAutoFit/>
          </a:bodyPr>
          <a:lstStyle/>
          <a:p>
            <a:pPr marL="1265555" marR="5080" indent="-1253490">
              <a:lnSpc>
                <a:spcPct val="100000"/>
              </a:lnSpc>
              <a:spcBef>
                <a:spcPts val="95"/>
              </a:spcBef>
            </a:pPr>
            <a:r>
              <a:rPr sz="700" i="1" spc="-10" dirty="0">
                <a:latin typeface="Arial"/>
                <a:cs typeface="Arial"/>
              </a:rPr>
              <a:t>Fuente: </a:t>
            </a:r>
            <a:r>
              <a:rPr sz="700" i="1" spc="-5" dirty="0">
                <a:latin typeface="Arial"/>
                <a:cs typeface="Arial"/>
              </a:rPr>
              <a:t>Proyecciones de población POS COVID </a:t>
            </a:r>
            <a:r>
              <a:rPr sz="700" i="1" spc="-10" dirty="0">
                <a:latin typeface="Arial"/>
                <a:cs typeface="Arial"/>
              </a:rPr>
              <a:t>(2020 </a:t>
            </a:r>
            <a:r>
              <a:rPr sz="700" i="1" spc="-5" dirty="0">
                <a:latin typeface="Arial"/>
                <a:cs typeface="Arial"/>
              </a:rPr>
              <a:t>– </a:t>
            </a:r>
            <a:r>
              <a:rPr sz="700" i="1" spc="-10" dirty="0">
                <a:latin typeface="Arial"/>
                <a:cs typeface="Arial"/>
              </a:rPr>
              <a:t>2024) </a:t>
            </a:r>
            <a:r>
              <a:rPr sz="700" i="1" spc="-5" dirty="0">
                <a:latin typeface="Arial"/>
                <a:cs typeface="Arial"/>
              </a:rPr>
              <a:t>y censo </a:t>
            </a:r>
            <a:r>
              <a:rPr sz="700" i="1" spc="-10" dirty="0">
                <a:latin typeface="Arial"/>
                <a:cs typeface="Arial"/>
              </a:rPr>
              <a:t>2018 </a:t>
            </a:r>
            <a:r>
              <a:rPr sz="700" i="1" spc="-5" dirty="0">
                <a:latin typeface="Arial"/>
                <a:cs typeface="Arial"/>
              </a:rPr>
              <a:t>DANE – </a:t>
            </a:r>
            <a:r>
              <a:rPr sz="700" i="1" spc="-5" dirty="0" err="1">
                <a:latin typeface="Arial"/>
                <a:cs typeface="Arial"/>
              </a:rPr>
              <a:t>Sivigila</a:t>
            </a:r>
            <a:r>
              <a:rPr sz="700" i="1" spc="-5" dirty="0">
                <a:latin typeface="Arial"/>
                <a:cs typeface="Arial"/>
              </a:rPr>
              <a:t> </a:t>
            </a:r>
            <a:r>
              <a:rPr lang="es-CO" sz="700" i="1" spc="-5" dirty="0" smtClean="0">
                <a:latin typeface="Arial"/>
                <a:cs typeface="Arial"/>
              </a:rPr>
              <a:t>2024</a:t>
            </a:r>
            <a:r>
              <a:rPr sz="700" i="1" spc="-5" dirty="0" smtClean="0">
                <a:latin typeface="Arial"/>
                <a:cs typeface="Arial"/>
              </a:rPr>
              <a:t> </a:t>
            </a:r>
            <a:endParaRPr sz="700" dirty="0">
              <a:latin typeface="Arial"/>
              <a:cs typeface="Arial"/>
            </a:endParaRPr>
          </a:p>
        </p:txBody>
      </p:sp>
      <p:pic>
        <p:nvPicPr>
          <p:cNvPr id="6" name="Imagen 5"/>
          <p:cNvPicPr>
            <a:picLocks noChangeAspect="1"/>
          </p:cNvPicPr>
          <p:nvPr/>
        </p:nvPicPr>
        <p:blipFill>
          <a:blip r:embed="rId4"/>
          <a:stretch>
            <a:fillRect/>
          </a:stretch>
        </p:blipFill>
        <p:spPr>
          <a:xfrm>
            <a:off x="4800600" y="3657600"/>
            <a:ext cx="2612720" cy="1584000"/>
          </a:xfrm>
          <a:prstGeom prst="rect">
            <a:avLst/>
          </a:prstGeom>
        </p:spPr>
      </p:pic>
      <p:pic>
        <p:nvPicPr>
          <p:cNvPr id="8" name="Imagen 7"/>
          <p:cNvPicPr>
            <a:picLocks noChangeAspect="1"/>
          </p:cNvPicPr>
          <p:nvPr/>
        </p:nvPicPr>
        <p:blipFill>
          <a:blip r:embed="rId5"/>
          <a:stretch>
            <a:fillRect/>
          </a:stretch>
        </p:blipFill>
        <p:spPr>
          <a:xfrm>
            <a:off x="152400" y="3505200"/>
            <a:ext cx="4353730" cy="1872000"/>
          </a:xfrm>
          <a:prstGeom prst="rect">
            <a:avLst/>
          </a:prstGeom>
        </p:spPr>
      </p:pic>
      <p:pic>
        <p:nvPicPr>
          <p:cNvPr id="10" name="Imagen 9"/>
          <p:cNvPicPr>
            <a:picLocks noChangeAspect="1"/>
          </p:cNvPicPr>
          <p:nvPr/>
        </p:nvPicPr>
        <p:blipFill>
          <a:blip r:embed="rId6"/>
          <a:stretch>
            <a:fillRect/>
          </a:stretch>
        </p:blipFill>
        <p:spPr>
          <a:xfrm>
            <a:off x="914400" y="12877800"/>
            <a:ext cx="5301863" cy="2484000"/>
          </a:xfrm>
          <a:prstGeom prst="rect">
            <a:avLst/>
          </a:prstGeom>
        </p:spPr>
      </p:pic>
      <p:pic>
        <p:nvPicPr>
          <p:cNvPr id="12" name="Imagen 11"/>
          <p:cNvPicPr>
            <a:picLocks noChangeAspect="1"/>
          </p:cNvPicPr>
          <p:nvPr/>
        </p:nvPicPr>
        <p:blipFill>
          <a:blip r:embed="rId7"/>
          <a:stretch>
            <a:fillRect/>
          </a:stretch>
        </p:blipFill>
        <p:spPr>
          <a:xfrm>
            <a:off x="457200" y="15621000"/>
            <a:ext cx="6373638" cy="900000"/>
          </a:xfrm>
          <a:prstGeom prst="rect">
            <a:avLst/>
          </a:prstGeom>
        </p:spPr>
      </p:pic>
      <p:pic>
        <p:nvPicPr>
          <p:cNvPr id="13" name="Imagen 12"/>
          <p:cNvPicPr>
            <a:picLocks noChangeAspect="1"/>
          </p:cNvPicPr>
          <p:nvPr/>
        </p:nvPicPr>
        <p:blipFill>
          <a:blip r:embed="rId8"/>
          <a:stretch>
            <a:fillRect/>
          </a:stretch>
        </p:blipFill>
        <p:spPr>
          <a:xfrm>
            <a:off x="152401" y="9067800"/>
            <a:ext cx="3733800" cy="638095"/>
          </a:xfrm>
          <a:prstGeom prst="rect">
            <a:avLst/>
          </a:prstGeom>
        </p:spPr>
      </p:pic>
      <p:pic>
        <p:nvPicPr>
          <p:cNvPr id="15" name="Imagen 14"/>
          <p:cNvPicPr>
            <a:picLocks noChangeAspect="1"/>
          </p:cNvPicPr>
          <p:nvPr/>
        </p:nvPicPr>
        <p:blipFill>
          <a:blip r:embed="rId9"/>
          <a:stretch>
            <a:fillRect/>
          </a:stretch>
        </p:blipFill>
        <p:spPr>
          <a:xfrm>
            <a:off x="152400" y="8153400"/>
            <a:ext cx="3733800" cy="638095"/>
          </a:xfrm>
          <a:prstGeom prst="rect">
            <a:avLst/>
          </a:prstGeom>
        </p:spPr>
      </p:pic>
      <p:pic>
        <p:nvPicPr>
          <p:cNvPr id="22" name="Imagen 21"/>
          <p:cNvPicPr>
            <a:picLocks noChangeAspect="1"/>
          </p:cNvPicPr>
          <p:nvPr/>
        </p:nvPicPr>
        <p:blipFill>
          <a:blip r:embed="rId10"/>
          <a:stretch>
            <a:fillRect/>
          </a:stretch>
        </p:blipFill>
        <p:spPr>
          <a:xfrm>
            <a:off x="152400" y="9982200"/>
            <a:ext cx="3733800" cy="847619"/>
          </a:xfrm>
          <a:prstGeom prst="rect">
            <a:avLst/>
          </a:prstGeom>
        </p:spPr>
      </p:pic>
    </p:spTree>
    <p:extLst>
      <p:ext uri="{BB962C8B-B14F-4D97-AF65-F5344CB8AC3E}">
        <p14:creationId xmlns:p14="http://schemas.microsoft.com/office/powerpoint/2010/main" val="28896719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 name="Picture 7"/>
          <p:cNvPicPr>
            <a:picLocks noChangeAspect="1" noChangeArrowheads="1"/>
          </p:cNvPicPr>
          <p:nvPr/>
        </p:nvPicPr>
        <p:blipFill rotWithShape="1">
          <a:blip r:embed="rId2">
            <a:extLst>
              <a:ext uri="{28A0092B-C50C-407E-A947-70E740481C1C}">
                <a14:useLocalDpi xmlns:a14="http://schemas.microsoft.com/office/drawing/2010/main" val="0"/>
              </a:ext>
            </a:extLst>
          </a:blip>
          <a:srcRect t="2668" b="86174"/>
          <a:stretch/>
        </p:blipFill>
        <p:spPr bwMode="auto">
          <a:xfrm>
            <a:off x="-19050" y="533400"/>
            <a:ext cx="7588250" cy="2013285"/>
          </a:xfrm>
          <a:prstGeom prst="rect">
            <a:avLst/>
          </a:prstGeom>
          <a:noFill/>
          <a:ln>
            <a:noFill/>
          </a:ln>
          <a:effectLst>
            <a:outerShdw dist="192186" dir="16655679" algn="ctr" rotWithShape="0">
              <a:srgbClr val="808080"/>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object 2"/>
          <p:cNvSpPr txBox="1"/>
          <p:nvPr/>
        </p:nvSpPr>
        <p:spPr>
          <a:xfrm>
            <a:off x="5104891" y="1027937"/>
            <a:ext cx="2242185" cy="612347"/>
          </a:xfrm>
          <a:prstGeom prst="rect">
            <a:avLst/>
          </a:prstGeom>
        </p:spPr>
        <p:txBody>
          <a:bodyPr vert="horz" wrap="square" lIns="0" tIns="47625" rIns="0" bIns="0" rtlCol="0">
            <a:spAutoFit/>
          </a:bodyPr>
          <a:lstStyle/>
          <a:p>
            <a:pPr marL="12700" marR="5080">
              <a:lnSpc>
                <a:spcPts val="2160"/>
              </a:lnSpc>
              <a:spcBef>
                <a:spcPts val="375"/>
              </a:spcBef>
            </a:pPr>
            <a:r>
              <a:rPr lang="es-CO" b="1" dirty="0">
                <a:latin typeface="Arial"/>
                <a:cs typeface="Arial"/>
              </a:rPr>
              <a:t>Semana Epidemiológica </a:t>
            </a:r>
            <a:r>
              <a:rPr lang="es-CO" b="1" dirty="0" smtClean="0">
                <a:latin typeface="Arial"/>
                <a:cs typeface="Arial"/>
              </a:rPr>
              <a:t>40</a:t>
            </a:r>
            <a:endParaRPr lang="es-CO" dirty="0">
              <a:latin typeface="Arial"/>
              <a:cs typeface="Arial"/>
            </a:endParaRPr>
          </a:p>
        </p:txBody>
      </p:sp>
      <p:sp>
        <p:nvSpPr>
          <p:cNvPr id="3" name="object 3"/>
          <p:cNvSpPr txBox="1"/>
          <p:nvPr/>
        </p:nvSpPr>
        <p:spPr>
          <a:xfrm>
            <a:off x="102514" y="1308862"/>
            <a:ext cx="3634104" cy="443711"/>
          </a:xfrm>
          <a:prstGeom prst="rect">
            <a:avLst/>
          </a:prstGeom>
        </p:spPr>
        <p:txBody>
          <a:bodyPr vert="horz" wrap="square" lIns="0" tIns="12700" rIns="0" bIns="0" rtlCol="0">
            <a:spAutoFit/>
          </a:bodyPr>
          <a:lstStyle/>
          <a:p>
            <a:pPr marL="12700" algn="ctr">
              <a:lnSpc>
                <a:spcPct val="100000"/>
              </a:lnSpc>
              <a:spcBef>
                <a:spcPts val="100"/>
              </a:spcBef>
            </a:pPr>
            <a:r>
              <a:rPr lang="es-CO" sz="2800" b="1" spc="-5" dirty="0" smtClean="0">
                <a:solidFill>
                  <a:srgbClr val="FFFFFF"/>
                </a:solidFill>
                <a:latin typeface="Arial"/>
                <a:cs typeface="Arial"/>
              </a:rPr>
              <a:t>LEPRA</a:t>
            </a:r>
            <a:endParaRPr sz="2800" dirty="0">
              <a:latin typeface="Arial"/>
              <a:cs typeface="Arial"/>
            </a:endParaRPr>
          </a:p>
        </p:txBody>
      </p:sp>
      <p:sp>
        <p:nvSpPr>
          <p:cNvPr id="4" name="object 4"/>
          <p:cNvSpPr txBox="1"/>
          <p:nvPr/>
        </p:nvSpPr>
        <p:spPr>
          <a:xfrm>
            <a:off x="117220" y="1927860"/>
            <a:ext cx="2071370" cy="382905"/>
          </a:xfrm>
          <a:prstGeom prst="rect">
            <a:avLst/>
          </a:prstGeom>
          <a:solidFill>
            <a:srgbClr val="B0DDBD"/>
          </a:solidFill>
          <a:ln w="6350">
            <a:solidFill>
              <a:srgbClr val="B0DDBD"/>
            </a:solidFill>
          </a:ln>
        </p:spPr>
        <p:txBody>
          <a:bodyPr vert="horz" wrap="square" lIns="0" tIns="78740" rIns="0" bIns="0" rtlCol="0">
            <a:spAutoFit/>
          </a:bodyPr>
          <a:lstStyle/>
          <a:p>
            <a:pPr marL="601345">
              <a:lnSpc>
                <a:spcPct val="100000"/>
              </a:lnSpc>
              <a:spcBef>
                <a:spcPts val="620"/>
              </a:spcBef>
            </a:pPr>
            <a:r>
              <a:rPr sz="1400" b="1" spc="-5" dirty="0">
                <a:latin typeface="Arial"/>
                <a:cs typeface="Arial"/>
              </a:rPr>
              <a:t>No.</a:t>
            </a:r>
            <a:r>
              <a:rPr sz="1400" b="1" spc="-15" dirty="0">
                <a:latin typeface="Arial"/>
                <a:cs typeface="Arial"/>
              </a:rPr>
              <a:t> </a:t>
            </a:r>
            <a:r>
              <a:rPr sz="1400" b="1" spc="-5" dirty="0">
                <a:latin typeface="Arial"/>
                <a:cs typeface="Arial"/>
              </a:rPr>
              <a:t>Casos</a:t>
            </a:r>
            <a:endParaRPr sz="1400">
              <a:latin typeface="Arial"/>
              <a:cs typeface="Arial"/>
            </a:endParaRPr>
          </a:p>
        </p:txBody>
      </p:sp>
      <p:sp>
        <p:nvSpPr>
          <p:cNvPr id="5" name="object 5"/>
          <p:cNvSpPr txBox="1"/>
          <p:nvPr/>
        </p:nvSpPr>
        <p:spPr>
          <a:xfrm>
            <a:off x="2188591" y="1927860"/>
            <a:ext cx="1649095" cy="310983"/>
          </a:xfrm>
          <a:prstGeom prst="rect">
            <a:avLst/>
          </a:prstGeom>
          <a:solidFill>
            <a:srgbClr val="FFFFFF"/>
          </a:solidFill>
          <a:ln w="6350">
            <a:solidFill>
              <a:srgbClr val="B0DDBD"/>
            </a:solidFill>
          </a:ln>
        </p:spPr>
        <p:txBody>
          <a:bodyPr vert="horz" wrap="square" lIns="0" tIns="64135" rIns="0" bIns="0" rtlCol="0">
            <a:spAutoFit/>
          </a:bodyPr>
          <a:lstStyle/>
          <a:p>
            <a:pPr algn="ctr">
              <a:lnSpc>
                <a:spcPct val="100000"/>
              </a:lnSpc>
              <a:spcBef>
                <a:spcPts val="505"/>
              </a:spcBef>
            </a:pPr>
            <a:r>
              <a:rPr lang="es-CO" sz="1600" b="1" spc="-5" dirty="0">
                <a:solidFill>
                  <a:schemeClr val="tx1">
                    <a:lumMod val="95000"/>
                    <a:lumOff val="5000"/>
                  </a:schemeClr>
                </a:solidFill>
                <a:latin typeface="Arial"/>
                <a:cs typeface="Arial"/>
              </a:rPr>
              <a:t>3</a:t>
            </a:r>
            <a:endParaRPr sz="1600" dirty="0">
              <a:solidFill>
                <a:schemeClr val="tx1">
                  <a:lumMod val="95000"/>
                  <a:lumOff val="5000"/>
                </a:schemeClr>
              </a:solidFill>
              <a:latin typeface="Arial"/>
              <a:cs typeface="Arial"/>
            </a:endParaRPr>
          </a:p>
        </p:txBody>
      </p:sp>
      <p:sp>
        <p:nvSpPr>
          <p:cNvPr id="7" name="object 7"/>
          <p:cNvSpPr/>
          <p:nvPr/>
        </p:nvSpPr>
        <p:spPr>
          <a:xfrm>
            <a:off x="0" y="9448800"/>
            <a:ext cx="7620000" cy="0"/>
          </a:xfrm>
          <a:custGeom>
            <a:avLst/>
            <a:gdLst/>
            <a:ahLst/>
            <a:cxnLst/>
            <a:rect l="l" t="t" r="r" b="b"/>
            <a:pathLst>
              <a:path w="7620000">
                <a:moveTo>
                  <a:pt x="0" y="0"/>
                </a:moveTo>
                <a:lnTo>
                  <a:pt x="7620000" y="0"/>
                </a:lnTo>
              </a:path>
            </a:pathLst>
          </a:custGeom>
          <a:ln w="19050">
            <a:solidFill>
              <a:srgbClr val="41B8D4"/>
            </a:solidFill>
            <a:prstDash val="sysDash"/>
          </a:ln>
        </p:spPr>
        <p:txBody>
          <a:bodyPr wrap="square" lIns="0" tIns="0" rIns="0" bIns="0" rtlCol="0"/>
          <a:lstStyle/>
          <a:p>
            <a:endParaRPr/>
          </a:p>
        </p:txBody>
      </p:sp>
      <p:sp>
        <p:nvSpPr>
          <p:cNvPr id="50" name="CuadroTexto 49"/>
          <p:cNvSpPr txBox="1"/>
          <p:nvPr/>
        </p:nvSpPr>
        <p:spPr>
          <a:xfrm>
            <a:off x="0" y="609600"/>
            <a:ext cx="3962400" cy="762000"/>
          </a:xfrm>
          <a:prstGeom prst="rect">
            <a:avLst/>
          </a:prstGeom>
          <a:gradFill flip="none" rotWithShape="1">
            <a:gsLst>
              <a:gs pos="0">
                <a:srgbClr val="336699">
                  <a:shade val="30000"/>
                  <a:satMod val="115000"/>
                </a:srgbClr>
              </a:gs>
              <a:gs pos="50000">
                <a:srgbClr val="336699">
                  <a:shade val="67500"/>
                  <a:satMod val="115000"/>
                </a:srgbClr>
              </a:gs>
              <a:gs pos="100000">
                <a:srgbClr val="336699">
                  <a:shade val="100000"/>
                  <a:satMod val="115000"/>
                </a:srgbClr>
              </a:gs>
            </a:gsLst>
            <a:lin ang="13500000" scaled="1"/>
            <a:tileRect/>
          </a:gradFill>
          <a:effectLst>
            <a:softEdge rad="63500"/>
          </a:effectLst>
        </p:spPr>
        <p:txBody>
          <a:bodyPr wrap="square" rtlCol="0">
            <a:spAutoFit/>
          </a:bodyPr>
          <a:lstStyle/>
          <a:p>
            <a:endParaRPr lang="es-CO" dirty="0"/>
          </a:p>
        </p:txBody>
      </p:sp>
      <p:sp>
        <p:nvSpPr>
          <p:cNvPr id="51" name="CuadroTexto 50"/>
          <p:cNvSpPr txBox="1"/>
          <p:nvPr/>
        </p:nvSpPr>
        <p:spPr>
          <a:xfrm>
            <a:off x="381000" y="990600"/>
            <a:ext cx="3352800" cy="369332"/>
          </a:xfrm>
          <a:prstGeom prst="rect">
            <a:avLst/>
          </a:prstGeom>
          <a:noFill/>
        </p:spPr>
        <p:txBody>
          <a:bodyPr wrap="square" rtlCol="0">
            <a:spAutoFit/>
          </a:bodyPr>
          <a:lstStyle/>
          <a:p>
            <a:r>
              <a:rPr lang="es-CO" dirty="0" smtClean="0">
                <a:solidFill>
                  <a:schemeClr val="bg1"/>
                </a:solidFill>
                <a:latin typeface="Arial" panose="020B0604020202020204" pitchFamily="34" charset="0"/>
                <a:cs typeface="Arial" panose="020B0604020202020204" pitchFamily="34" charset="0"/>
              </a:rPr>
              <a:t>BOLETIN EPIDEMIOLOGICO</a:t>
            </a:r>
            <a:endParaRPr lang="es-CO" dirty="0">
              <a:solidFill>
                <a:schemeClr val="bg1"/>
              </a:solidFill>
              <a:latin typeface="Arial" panose="020B0604020202020204" pitchFamily="34" charset="0"/>
              <a:cs typeface="Arial" panose="020B0604020202020204" pitchFamily="34" charset="0"/>
            </a:endParaRPr>
          </a:p>
        </p:txBody>
      </p:sp>
      <p:sp>
        <p:nvSpPr>
          <p:cNvPr id="52" name="CuadroTexto 51"/>
          <p:cNvSpPr txBox="1"/>
          <p:nvPr/>
        </p:nvSpPr>
        <p:spPr>
          <a:xfrm>
            <a:off x="152400" y="609600"/>
            <a:ext cx="3962400" cy="762000"/>
          </a:xfrm>
          <a:prstGeom prst="rect">
            <a:avLst/>
          </a:prstGeom>
          <a:gradFill flip="none" rotWithShape="1">
            <a:gsLst>
              <a:gs pos="0">
                <a:srgbClr val="336699">
                  <a:shade val="30000"/>
                  <a:satMod val="115000"/>
                </a:srgbClr>
              </a:gs>
              <a:gs pos="50000">
                <a:srgbClr val="336699">
                  <a:shade val="67500"/>
                  <a:satMod val="115000"/>
                </a:srgbClr>
              </a:gs>
              <a:gs pos="100000">
                <a:srgbClr val="336699">
                  <a:shade val="100000"/>
                  <a:satMod val="115000"/>
                </a:srgbClr>
              </a:gs>
            </a:gsLst>
            <a:lin ang="13500000" scaled="1"/>
            <a:tileRect/>
          </a:gradFill>
          <a:effectLst>
            <a:softEdge rad="63500"/>
          </a:effectLst>
        </p:spPr>
        <p:txBody>
          <a:bodyPr wrap="square" rtlCol="0">
            <a:spAutoFit/>
          </a:bodyPr>
          <a:lstStyle/>
          <a:p>
            <a:endParaRPr lang="es-CO" dirty="0"/>
          </a:p>
        </p:txBody>
      </p:sp>
      <p:sp>
        <p:nvSpPr>
          <p:cNvPr id="53" name="CuadroTexto 52"/>
          <p:cNvSpPr txBox="1"/>
          <p:nvPr/>
        </p:nvSpPr>
        <p:spPr>
          <a:xfrm>
            <a:off x="381000" y="990600"/>
            <a:ext cx="3352800" cy="369332"/>
          </a:xfrm>
          <a:prstGeom prst="rect">
            <a:avLst/>
          </a:prstGeom>
          <a:noFill/>
        </p:spPr>
        <p:txBody>
          <a:bodyPr wrap="square" rtlCol="0">
            <a:spAutoFit/>
          </a:bodyPr>
          <a:lstStyle/>
          <a:p>
            <a:r>
              <a:rPr lang="es-CO" dirty="0" smtClean="0">
                <a:solidFill>
                  <a:schemeClr val="bg1"/>
                </a:solidFill>
                <a:latin typeface="Arial" panose="020B0604020202020204" pitchFamily="34" charset="0"/>
                <a:cs typeface="Arial" panose="020B0604020202020204" pitchFamily="34" charset="0"/>
              </a:rPr>
              <a:t>BOLETIN EPIDEMIOLOGICO</a:t>
            </a:r>
            <a:endParaRPr lang="es-CO" dirty="0">
              <a:solidFill>
                <a:schemeClr val="bg1"/>
              </a:solidFill>
              <a:latin typeface="Arial" panose="020B0604020202020204" pitchFamily="34" charset="0"/>
              <a:cs typeface="Arial" panose="020B0604020202020204" pitchFamily="34" charset="0"/>
            </a:endParaRPr>
          </a:p>
        </p:txBody>
      </p:sp>
      <p:sp>
        <p:nvSpPr>
          <p:cNvPr id="41" name="Elipse 40"/>
          <p:cNvSpPr/>
          <p:nvPr/>
        </p:nvSpPr>
        <p:spPr>
          <a:xfrm>
            <a:off x="3733800" y="1066800"/>
            <a:ext cx="838200" cy="762000"/>
          </a:xfrm>
          <a:prstGeom prst="ellipse">
            <a:avLst/>
          </a:prstGeom>
          <a:blipFill dpi="0" rotWithShape="1">
            <a:blip r:embed="rId3">
              <a:extLst>
                <a:ext uri="{28A0092B-C50C-407E-A947-70E740481C1C}">
                  <a14:useLocalDpi xmlns:a14="http://schemas.microsoft.com/office/drawing/2010/main" val="0"/>
                </a:ext>
              </a:extLst>
            </a:blip>
            <a:srcRect/>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58" name="object 6"/>
          <p:cNvSpPr txBox="1"/>
          <p:nvPr/>
        </p:nvSpPr>
        <p:spPr>
          <a:xfrm>
            <a:off x="381000" y="9677400"/>
            <a:ext cx="6958330" cy="6224140"/>
          </a:xfrm>
          <a:prstGeom prst="rect">
            <a:avLst/>
          </a:prstGeom>
        </p:spPr>
        <p:txBody>
          <a:bodyPr vert="horz" wrap="square" lIns="0" tIns="12065" rIns="0" bIns="0" rtlCol="0">
            <a:spAutoFit/>
          </a:bodyPr>
          <a:lstStyle/>
          <a:p>
            <a:pPr marL="12700" algn="just">
              <a:lnSpc>
                <a:spcPct val="100000"/>
              </a:lnSpc>
              <a:spcBef>
                <a:spcPts val="95"/>
              </a:spcBef>
            </a:pPr>
            <a:r>
              <a:rPr sz="800" spc="-5" dirty="0">
                <a:latin typeface="Arial"/>
                <a:cs typeface="Arial"/>
              </a:rPr>
              <a:t>Ficha</a:t>
            </a:r>
            <a:r>
              <a:rPr sz="800" spc="-10" dirty="0">
                <a:latin typeface="Arial"/>
                <a:cs typeface="Arial"/>
              </a:rPr>
              <a:t> </a:t>
            </a:r>
            <a:r>
              <a:rPr sz="800" spc="-5" dirty="0">
                <a:latin typeface="Arial"/>
                <a:cs typeface="Arial"/>
              </a:rPr>
              <a:t>técnica</a:t>
            </a:r>
            <a:endParaRPr sz="800" dirty="0">
              <a:latin typeface="Arial"/>
              <a:cs typeface="Arial"/>
            </a:endParaRPr>
          </a:p>
          <a:p>
            <a:pPr>
              <a:lnSpc>
                <a:spcPct val="100000"/>
              </a:lnSpc>
              <a:spcBef>
                <a:spcPts val="50"/>
              </a:spcBef>
            </a:pPr>
            <a:endParaRPr sz="800" dirty="0">
              <a:latin typeface="Arial" panose="020B0604020202020204" pitchFamily="34" charset="0"/>
              <a:cs typeface="Arial" panose="020B0604020202020204" pitchFamily="34" charset="0"/>
            </a:endParaRPr>
          </a:p>
          <a:p>
            <a:pPr algn="just"/>
            <a:r>
              <a:rPr lang="es-CO" sz="800" dirty="0">
                <a:latin typeface="Arial" panose="020B0604020202020204" pitchFamily="34" charset="0"/>
                <a:cs typeface="Arial" panose="020B0604020202020204" pitchFamily="34" charset="0"/>
              </a:rPr>
              <a:t>La fuente de información se obtiene por medio de la notificación individual semanal de casos al Sistema de Vigilancia en  Salud Pública (SIVIGILA) para los eventos del grupo de </a:t>
            </a:r>
            <a:r>
              <a:rPr lang="es-CO" sz="800" dirty="0" err="1">
                <a:latin typeface="Arial" panose="020B0604020202020204" pitchFamily="34" charset="0"/>
                <a:cs typeface="Arial" panose="020B0604020202020204" pitchFamily="34" charset="0"/>
              </a:rPr>
              <a:t>micobacterias</a:t>
            </a:r>
            <a:r>
              <a:rPr lang="es-CO" sz="800" dirty="0">
                <a:latin typeface="Arial" panose="020B0604020202020204" pitchFamily="34" charset="0"/>
                <a:cs typeface="Arial" panose="020B0604020202020204" pitchFamily="34" charset="0"/>
              </a:rPr>
              <a:t> 813 Tuberculosis y 450 Lepra – para el año 2024, realizada por las Unidades Primarias  Generadoras de Datos (UPGD) a nivel Distrital</a:t>
            </a:r>
            <a:r>
              <a:rPr lang="es-CO" sz="800" dirty="0" smtClean="0">
                <a:latin typeface="Arial" panose="020B0604020202020204" pitchFamily="34" charset="0"/>
                <a:cs typeface="Arial" panose="020B0604020202020204" pitchFamily="34" charset="0"/>
              </a:rPr>
              <a:t>.</a:t>
            </a:r>
          </a:p>
          <a:p>
            <a:pPr algn="just"/>
            <a:endParaRPr lang="es-CO" sz="800" dirty="0">
              <a:latin typeface="Arial" panose="020B0604020202020204" pitchFamily="34" charset="0"/>
              <a:cs typeface="Arial" panose="020B0604020202020204" pitchFamily="34" charset="0"/>
            </a:endParaRPr>
          </a:p>
          <a:p>
            <a:pPr algn="just"/>
            <a:r>
              <a:rPr lang="es-CO" sz="800" dirty="0">
                <a:latin typeface="Arial" panose="020B0604020202020204" pitchFamily="34" charset="0"/>
                <a:cs typeface="Arial" panose="020B0604020202020204" pitchFamily="34" charset="0"/>
              </a:rPr>
              <a:t>Para el análisis de la Lepra, se ingresan casos confirmados por criterios clínicos, y se considera la realización de pruebas de laboratorio (</a:t>
            </a:r>
            <a:r>
              <a:rPr lang="es-CO" sz="800" dirty="0" err="1">
                <a:latin typeface="Arial" panose="020B0604020202020204" pitchFamily="34" charset="0"/>
                <a:cs typeface="Arial" panose="020B0604020202020204" pitchFamily="34" charset="0"/>
              </a:rPr>
              <a:t>baciloscopia</a:t>
            </a:r>
            <a:r>
              <a:rPr lang="es-CO" sz="800" dirty="0">
                <a:latin typeface="Arial" panose="020B0604020202020204" pitchFamily="34" charset="0"/>
                <a:cs typeface="Arial" panose="020B0604020202020204" pitchFamily="34" charset="0"/>
              </a:rPr>
              <a:t> o biopsia) para una mejor caracterización de los casos. En cuanto al comportamiento del evento, se tienen en cuenta los casos notificados al Sistema de Vigilancia en Salud Pública (SIVIGILA), así como aquellos casos con residencia en el país</a:t>
            </a:r>
            <a:r>
              <a:rPr lang="es-CO" sz="800" dirty="0" smtClean="0">
                <a:latin typeface="Arial" panose="020B0604020202020204" pitchFamily="34" charset="0"/>
                <a:cs typeface="Arial" panose="020B0604020202020204" pitchFamily="34" charset="0"/>
              </a:rPr>
              <a:t>.</a:t>
            </a:r>
          </a:p>
          <a:p>
            <a:pPr algn="just"/>
            <a:endParaRPr lang="es-CO" sz="800" dirty="0">
              <a:latin typeface="Arial" panose="020B0604020202020204" pitchFamily="34" charset="0"/>
              <a:cs typeface="Arial" panose="020B0604020202020204" pitchFamily="34" charset="0"/>
            </a:endParaRPr>
          </a:p>
          <a:p>
            <a:pPr algn="just"/>
            <a:r>
              <a:rPr lang="es-CO" sz="800" dirty="0">
                <a:latin typeface="Arial" panose="020B0604020202020204" pitchFamily="34" charset="0"/>
                <a:cs typeface="Arial" panose="020B0604020202020204" pitchFamily="34" charset="0"/>
              </a:rPr>
              <a:t>La información notificada se somete a un proceso de depuración, verificando configuración de caso, completitud y consistencia. Se realiza análisis de los casos residentes en el distrito de Cartagena de Indias y posterior a esto se realiza validación y filtrado de los datos, se eliminan aquellos notificados con ajuste D y 6 por presentar error de digitación u/o no cumplir definición operativa para los casos, es decir los casos que por error se notificaron o que no cumplieron con configuración de caso y se descartaron</a:t>
            </a:r>
            <a:r>
              <a:rPr lang="es-CO" sz="800" dirty="0" smtClean="0">
                <a:latin typeface="Arial" panose="020B0604020202020204" pitchFamily="34" charset="0"/>
                <a:cs typeface="Arial" panose="020B0604020202020204" pitchFamily="34" charset="0"/>
              </a:rPr>
              <a:t>.</a:t>
            </a:r>
          </a:p>
          <a:p>
            <a:pPr algn="just"/>
            <a:endParaRPr lang="es-CO" sz="800" dirty="0">
              <a:latin typeface="Arial" panose="020B0604020202020204" pitchFamily="34" charset="0"/>
              <a:cs typeface="Arial" panose="020B0604020202020204" pitchFamily="34" charset="0"/>
            </a:endParaRPr>
          </a:p>
          <a:p>
            <a:pPr algn="just"/>
            <a:r>
              <a:rPr lang="es-CO" sz="800" dirty="0">
                <a:latin typeface="Arial" panose="020B0604020202020204" pitchFamily="34" charset="0"/>
                <a:cs typeface="Arial" panose="020B0604020202020204" pitchFamily="34" charset="0"/>
              </a:rPr>
              <a:t>Las UPGD, municipios, distritos y departamentos tienen la responsabilidad de verificar que los casos notificados cumplan con la definición operativa de caso y que los datos correspondan a la realidad de los mismos, posterior a esto, se ingresen de acuerdo con las instrucciones dadas para el adecuado diligenciamiento de la ficha de notificación</a:t>
            </a:r>
            <a:r>
              <a:rPr lang="es-CO" sz="800" dirty="0" smtClean="0">
                <a:latin typeface="Arial" panose="020B0604020202020204" pitchFamily="34" charset="0"/>
                <a:cs typeface="Arial" panose="020B0604020202020204" pitchFamily="34" charset="0"/>
              </a:rPr>
              <a:t>.</a:t>
            </a:r>
          </a:p>
          <a:p>
            <a:pPr algn="just"/>
            <a:endParaRPr lang="es-CO" sz="800" dirty="0">
              <a:latin typeface="Arial" panose="020B0604020202020204" pitchFamily="34" charset="0"/>
              <a:cs typeface="Arial" panose="020B0604020202020204" pitchFamily="34" charset="0"/>
            </a:endParaRPr>
          </a:p>
          <a:p>
            <a:pPr algn="just"/>
            <a:r>
              <a:rPr lang="es-CO" sz="800" dirty="0">
                <a:latin typeface="Arial" panose="020B0604020202020204" pitchFamily="34" charset="0"/>
                <a:cs typeface="Arial" panose="020B0604020202020204" pitchFamily="34" charset="0"/>
              </a:rPr>
              <a:t>En el análisis del comportamiento del evento se tienen en cuenta los casos por departamento y municipio de residencia de Colombia. Cuando se cuantifica la variable de población con procedencia del exterior, se tiene en cuenta el departamento y municipio de procedencia. El plan de análisis incluyó la descripción en tiempo, persona y lugar, cálculo de los indicadores de vigilancia para el evento incluidos en el protocolo de tuberculosis sensible. Se realizó análisis de tendencia en la tasa de incidencia para los años 2019 a 2024; la población utilizada para la construcción de los indicadores (denominadores poblacionales) es tomada de las proyecciones POS COVID (2020 a 2024) y censo 2018 DANE y datos de notificación a sivigila (de los años 2018 a 2024</a:t>
            </a:r>
            <a:r>
              <a:rPr lang="es-CO" sz="800" dirty="0" smtClean="0">
                <a:latin typeface="Arial" panose="020B0604020202020204" pitchFamily="34" charset="0"/>
                <a:cs typeface="Arial" panose="020B0604020202020204" pitchFamily="34" charset="0"/>
              </a:rPr>
              <a:t>).</a:t>
            </a:r>
          </a:p>
          <a:p>
            <a:pPr algn="just"/>
            <a:endParaRPr lang="es-CO" sz="800" dirty="0">
              <a:latin typeface="Arial" panose="020B0604020202020204" pitchFamily="34" charset="0"/>
              <a:cs typeface="Arial" panose="020B0604020202020204" pitchFamily="34" charset="0"/>
            </a:endParaRPr>
          </a:p>
          <a:p>
            <a:pPr algn="just"/>
            <a:r>
              <a:rPr lang="es-CO" sz="800" dirty="0">
                <a:latin typeface="Arial" panose="020B0604020202020204" pitchFamily="34" charset="0"/>
                <a:cs typeface="Arial" panose="020B0604020202020204" pitchFamily="34" charset="0"/>
              </a:rPr>
              <a:t>Para el análisis de la información derivada que describe el comportamiento del evento, se incluyeron variables sociales y demográficas, Barrios con mayor carga de la enfermedad, asi mismo se tiene en cuenta dentro del analisis poblaciones con enfoque de riesgo tales como, privados de la libertad, menores de 17 años, habitantes de calle, población con la </a:t>
            </a:r>
            <a:r>
              <a:rPr lang="es-CO" sz="800" dirty="0" err="1">
                <a:latin typeface="Arial" panose="020B0604020202020204" pitchFamily="34" charset="0"/>
                <a:cs typeface="Arial" panose="020B0604020202020204" pitchFamily="34" charset="0"/>
              </a:rPr>
              <a:t>coinfeccion</a:t>
            </a:r>
            <a:r>
              <a:rPr lang="es-CO" sz="800" dirty="0">
                <a:latin typeface="Arial" panose="020B0604020202020204" pitchFamily="34" charset="0"/>
                <a:cs typeface="Arial" panose="020B0604020202020204" pitchFamily="34" charset="0"/>
              </a:rPr>
              <a:t> de Tuberculosis y VIH</a:t>
            </a:r>
            <a:r>
              <a:rPr lang="es-CO" sz="800" dirty="0" smtClean="0">
                <a:latin typeface="Arial" panose="020B0604020202020204" pitchFamily="34" charset="0"/>
                <a:cs typeface="Arial" panose="020B0604020202020204" pitchFamily="34" charset="0"/>
              </a:rPr>
              <a:t>.</a:t>
            </a:r>
          </a:p>
          <a:p>
            <a:pPr algn="just"/>
            <a:endParaRPr lang="es-CO" sz="800" dirty="0">
              <a:latin typeface="Arial" panose="020B0604020202020204" pitchFamily="34" charset="0"/>
              <a:cs typeface="Arial" panose="020B0604020202020204" pitchFamily="34" charset="0"/>
            </a:endParaRPr>
          </a:p>
          <a:p>
            <a:pPr algn="just"/>
            <a:r>
              <a:rPr lang="es-CO" sz="800" dirty="0">
                <a:latin typeface="Arial" panose="020B0604020202020204" pitchFamily="34" charset="0"/>
                <a:cs typeface="Arial" panose="020B0604020202020204" pitchFamily="34" charset="0"/>
              </a:rPr>
              <a:t>Conclusión:</a:t>
            </a:r>
          </a:p>
          <a:p>
            <a:pPr algn="just"/>
            <a:r>
              <a:rPr lang="es-ES" sz="800" dirty="0">
                <a:latin typeface="Arial" panose="020B0604020202020204" pitchFamily="34" charset="0"/>
                <a:cs typeface="Arial" panose="020B0604020202020204" pitchFamily="34" charset="0"/>
              </a:rPr>
              <a:t>Teniendo en cuenta la notificación al SIVIGILA del evento Tuberculosis, en el Distrito de Cartagena de Indias en la presente semana epidemiológica del 2024 se reportaron </a:t>
            </a:r>
            <a:r>
              <a:rPr lang="es-ES" sz="800" dirty="0" smtClean="0">
                <a:latin typeface="Arial" panose="020B0604020202020204" pitchFamily="34" charset="0"/>
                <a:cs typeface="Arial" panose="020B0604020202020204" pitchFamily="34" charset="0"/>
              </a:rPr>
              <a:t>403 </a:t>
            </a:r>
            <a:r>
              <a:rPr lang="es-ES" sz="800" dirty="0">
                <a:latin typeface="Arial" panose="020B0604020202020204" pitchFamily="34" charset="0"/>
                <a:cs typeface="Arial" panose="020B0604020202020204" pitchFamily="34" charset="0"/>
              </a:rPr>
              <a:t>casos </a:t>
            </a:r>
            <a:r>
              <a:rPr lang="es-ES" sz="800" dirty="0" smtClean="0">
                <a:latin typeface="Arial" panose="020B0604020202020204" pitchFamily="34" charset="0"/>
                <a:cs typeface="Arial" panose="020B0604020202020204" pitchFamily="34" charset="0"/>
              </a:rPr>
              <a:t>mostrando </a:t>
            </a:r>
            <a:r>
              <a:rPr lang="es-ES" sz="800" dirty="0">
                <a:latin typeface="Arial" panose="020B0604020202020204" pitchFamily="34" charset="0"/>
                <a:cs typeface="Arial" panose="020B0604020202020204" pitchFamily="34" charset="0"/>
              </a:rPr>
              <a:t>una tasa de incidencia del </a:t>
            </a:r>
            <a:r>
              <a:rPr lang="es-ES" sz="800" dirty="0" smtClean="0">
                <a:latin typeface="Arial" panose="020B0604020202020204" pitchFamily="34" charset="0"/>
                <a:cs typeface="Arial" panose="020B0604020202020204" pitchFamily="34" charset="0"/>
              </a:rPr>
              <a:t>38,03 </a:t>
            </a:r>
            <a:r>
              <a:rPr lang="es-ES" sz="800" dirty="0" smtClean="0">
                <a:latin typeface="Arial" panose="020B0604020202020204" pitchFamily="34" charset="0"/>
                <a:cs typeface="Arial" panose="020B0604020202020204" pitchFamily="34" charset="0"/>
              </a:rPr>
              <a:t>casos por cada 100.000 habitantes </a:t>
            </a:r>
            <a:r>
              <a:rPr lang="es-ES" sz="800" dirty="0">
                <a:latin typeface="Arial" panose="020B0604020202020204" pitchFamily="34" charset="0"/>
                <a:cs typeface="Arial" panose="020B0604020202020204" pitchFamily="34" charset="0"/>
              </a:rPr>
              <a:t>se evidencia así </a:t>
            </a:r>
            <a:r>
              <a:rPr lang="es-ES" sz="800" dirty="0" smtClean="0">
                <a:latin typeface="Arial" panose="020B0604020202020204" pitchFamily="34" charset="0"/>
                <a:cs typeface="Arial" panose="020B0604020202020204" pitchFamily="34" charset="0"/>
              </a:rPr>
              <a:t>mismo un comportamiento con tendencia al incremento del </a:t>
            </a:r>
            <a:r>
              <a:rPr lang="es-ES" sz="800" dirty="0" smtClean="0">
                <a:latin typeface="Arial" panose="020B0604020202020204" pitchFamily="34" charset="0"/>
                <a:cs typeface="Arial" panose="020B0604020202020204" pitchFamily="34" charset="0"/>
              </a:rPr>
              <a:t>10,2% </a:t>
            </a:r>
            <a:r>
              <a:rPr lang="es-ES" sz="800" dirty="0" smtClean="0">
                <a:latin typeface="Arial" panose="020B0604020202020204" pitchFamily="34" charset="0"/>
                <a:cs typeface="Arial" panose="020B0604020202020204" pitchFamily="34" charset="0"/>
              </a:rPr>
              <a:t>a la misma semana </a:t>
            </a:r>
            <a:r>
              <a:rPr lang="es-ES" sz="800" dirty="0">
                <a:latin typeface="Arial" panose="020B0604020202020204" pitchFamily="34" charset="0"/>
                <a:cs typeface="Arial" panose="020B0604020202020204" pitchFamily="34" charset="0"/>
              </a:rPr>
              <a:t>con respecto al año 2023, al analizar el comportamiento de variables de interés en relación al año directamente anterior se aprecia comportamiento  al aumento en relación a la afiliación al SGSSS donde el régimen subsidiado muestra un incremento del </a:t>
            </a:r>
            <a:r>
              <a:rPr lang="es-ES" sz="800" dirty="0" smtClean="0">
                <a:latin typeface="Arial" panose="020B0604020202020204" pitchFamily="34" charset="0"/>
                <a:cs typeface="Arial" panose="020B0604020202020204" pitchFamily="34" charset="0"/>
              </a:rPr>
              <a:t>14%, </a:t>
            </a:r>
            <a:r>
              <a:rPr lang="es-ES" sz="800" dirty="0">
                <a:latin typeface="Arial" panose="020B0604020202020204" pitchFamily="34" charset="0"/>
                <a:cs typeface="Arial" panose="020B0604020202020204" pitchFamily="34" charset="0"/>
              </a:rPr>
              <a:t>una de las variables que puede mostrar mayor significancia y el cual presenta tendencia al aumento son los trabajadores de la </a:t>
            </a:r>
            <a:r>
              <a:rPr lang="es-ES" sz="800" dirty="0" smtClean="0">
                <a:latin typeface="Arial" panose="020B0604020202020204" pitchFamily="34" charset="0"/>
                <a:cs typeface="Arial" panose="020B0604020202020204" pitchFamily="34" charset="0"/>
              </a:rPr>
              <a:t>salud con un </a:t>
            </a:r>
            <a:r>
              <a:rPr lang="es-ES" sz="800" dirty="0" smtClean="0">
                <a:latin typeface="Arial" panose="020B0604020202020204" pitchFamily="34" charset="0"/>
                <a:cs typeface="Arial" panose="020B0604020202020204" pitchFamily="34" charset="0"/>
              </a:rPr>
              <a:t>29% </a:t>
            </a:r>
            <a:r>
              <a:rPr lang="es-ES" sz="800" dirty="0" smtClean="0">
                <a:latin typeface="Arial" panose="020B0604020202020204" pitchFamily="34" charset="0"/>
                <a:cs typeface="Arial" panose="020B0604020202020204" pitchFamily="34" charset="0"/>
              </a:rPr>
              <a:t>y la población privada de la libertad con un incremento del </a:t>
            </a:r>
            <a:r>
              <a:rPr lang="es-ES" sz="800" dirty="0" smtClean="0">
                <a:latin typeface="Arial" panose="020B0604020202020204" pitchFamily="34" charset="0"/>
                <a:cs typeface="Arial" panose="020B0604020202020204" pitchFamily="34" charset="0"/>
              </a:rPr>
              <a:t>38% </a:t>
            </a:r>
            <a:r>
              <a:rPr lang="es-ES" sz="800" dirty="0" smtClean="0">
                <a:latin typeface="Arial" panose="020B0604020202020204" pitchFamily="34" charset="0"/>
                <a:cs typeface="Arial" panose="020B0604020202020204" pitchFamily="34" charset="0"/>
              </a:rPr>
              <a:t>en relación al 2023; </a:t>
            </a:r>
            <a:r>
              <a:rPr lang="es-ES" sz="800" dirty="0">
                <a:latin typeface="Arial" panose="020B0604020202020204" pitchFamily="34" charset="0"/>
                <a:cs typeface="Arial" panose="020B0604020202020204" pitchFamily="34" charset="0"/>
              </a:rPr>
              <a:t>así mismo se realiza un análisis de tendencia de poblaciones con enfoque de riesgo evidenciando una disminución en relación al año 2023, en relación al porcentaje de casos y notificación por UPGD y EAPB se evidencia que la UPGD ESE HOSPITAL UNIVERSITARIO DEL CARIBE fue la institución que mayor número de casos aporto a la presente semana epidemiológica con un total de </a:t>
            </a:r>
            <a:r>
              <a:rPr lang="es-ES" sz="800" dirty="0" smtClean="0">
                <a:latin typeface="Arial" panose="020B0604020202020204" pitchFamily="34" charset="0"/>
                <a:cs typeface="Arial" panose="020B0604020202020204" pitchFamily="34" charset="0"/>
              </a:rPr>
              <a:t>154 </a:t>
            </a:r>
            <a:r>
              <a:rPr lang="es-ES" sz="800" dirty="0">
                <a:latin typeface="Arial" panose="020B0604020202020204" pitchFamily="34" charset="0"/>
                <a:cs typeface="Arial" panose="020B0604020202020204" pitchFamily="34" charset="0"/>
              </a:rPr>
              <a:t>caso lo que equivale al </a:t>
            </a:r>
            <a:r>
              <a:rPr lang="es-ES" sz="800" dirty="0" smtClean="0">
                <a:latin typeface="Arial" panose="020B0604020202020204" pitchFamily="34" charset="0"/>
                <a:cs typeface="Arial" panose="020B0604020202020204" pitchFamily="34" charset="0"/>
              </a:rPr>
              <a:t>38% </a:t>
            </a:r>
            <a:r>
              <a:rPr lang="es-ES" sz="800" dirty="0">
                <a:latin typeface="Arial" panose="020B0604020202020204" pitchFamily="34" charset="0"/>
                <a:cs typeface="Arial" panose="020B0604020202020204" pitchFamily="34" charset="0"/>
              </a:rPr>
              <a:t>de casos notificados en el distrito de Cartagena, es también la EAPB COOSALUD con </a:t>
            </a:r>
            <a:r>
              <a:rPr lang="es-ES" sz="800" dirty="0" smtClean="0">
                <a:latin typeface="Arial" panose="020B0604020202020204" pitchFamily="34" charset="0"/>
                <a:cs typeface="Arial" panose="020B0604020202020204" pitchFamily="34" charset="0"/>
              </a:rPr>
              <a:t>105 </a:t>
            </a:r>
            <a:r>
              <a:rPr lang="es-ES" sz="800" dirty="0">
                <a:latin typeface="Arial" panose="020B0604020202020204" pitchFamily="34" charset="0"/>
                <a:cs typeface="Arial" panose="020B0604020202020204" pitchFamily="34" charset="0"/>
              </a:rPr>
              <a:t>casos equivalente al </a:t>
            </a:r>
            <a:r>
              <a:rPr lang="es-ES" sz="800" dirty="0" smtClean="0">
                <a:latin typeface="Arial" panose="020B0604020202020204" pitchFamily="34" charset="0"/>
                <a:cs typeface="Arial" panose="020B0604020202020204" pitchFamily="34" charset="0"/>
              </a:rPr>
              <a:t>26.1% </a:t>
            </a:r>
            <a:r>
              <a:rPr lang="es-ES" sz="800" dirty="0">
                <a:latin typeface="Arial" panose="020B0604020202020204" pitchFamily="34" charset="0"/>
                <a:cs typeface="Arial" panose="020B0604020202020204" pitchFamily="34" charset="0"/>
              </a:rPr>
              <a:t>la institución de afiliación que presento la mayor cantidad de casos notificados </a:t>
            </a:r>
            <a:r>
              <a:rPr lang="es-ES" sz="800" dirty="0" smtClean="0">
                <a:latin typeface="Arial" panose="020B0604020202020204" pitchFamily="34" charset="0"/>
                <a:cs typeface="Arial" panose="020B0604020202020204" pitchFamily="34" charset="0"/>
              </a:rPr>
              <a:t>de tuberculosis.</a:t>
            </a:r>
          </a:p>
          <a:p>
            <a:pPr algn="just"/>
            <a:endParaRPr lang="es-ES" sz="800" dirty="0">
              <a:latin typeface="Arial" panose="020B0604020202020204" pitchFamily="34" charset="0"/>
              <a:cs typeface="Arial" panose="020B0604020202020204" pitchFamily="34" charset="0"/>
            </a:endParaRPr>
          </a:p>
          <a:p>
            <a:pPr algn="just"/>
            <a:r>
              <a:rPr lang="es-ES" sz="800" dirty="0" smtClean="0">
                <a:latin typeface="Arial" panose="020B0604020202020204" pitchFamily="34" charset="0"/>
                <a:cs typeface="Arial" panose="020B0604020202020204" pitchFamily="34" charset="0"/>
              </a:rPr>
              <a:t>Según el análisis realizado se puede evidenciar que para la presente semana epidemiológica del 2024 se observa una disminución de los casos frente al año 2023 en donde se aprecia que se notificaron 3 casos de lepra con una tasa de incidencia de 0,28 casos por 100.000 habitantes, al realizar el análisis de estos 3 casos se evidencia que estos presentan confirmación por clínica, así mismo 2 presenta clasificación clínica </a:t>
            </a:r>
            <a:r>
              <a:rPr lang="es-ES" sz="800" dirty="0" err="1" smtClean="0">
                <a:latin typeface="Arial" panose="020B0604020202020204" pitchFamily="34" charset="0"/>
                <a:cs typeface="Arial" panose="020B0604020202020204" pitchFamily="34" charset="0"/>
              </a:rPr>
              <a:t>Multibacilar</a:t>
            </a:r>
            <a:r>
              <a:rPr lang="es-ES" sz="800" dirty="0" smtClean="0">
                <a:latin typeface="Arial" panose="020B0604020202020204" pitchFamily="34" charset="0"/>
                <a:cs typeface="Arial" panose="020B0604020202020204" pitchFamily="34" charset="0"/>
              </a:rPr>
              <a:t> y 1 caso </a:t>
            </a:r>
            <a:r>
              <a:rPr lang="es-ES" sz="800" dirty="0" err="1" smtClean="0">
                <a:latin typeface="Arial" panose="020B0604020202020204" pitchFamily="34" charset="0"/>
                <a:cs typeface="Arial" panose="020B0604020202020204" pitchFamily="34" charset="0"/>
              </a:rPr>
              <a:t>Paucibacilar</a:t>
            </a:r>
            <a:r>
              <a:rPr lang="es-ES" sz="800" dirty="0">
                <a:latin typeface="Arial" panose="020B0604020202020204" pitchFamily="34" charset="0"/>
                <a:cs typeface="Arial" panose="020B0604020202020204" pitchFamily="34" charset="0"/>
              </a:rPr>
              <a:t> </a:t>
            </a:r>
            <a:r>
              <a:rPr lang="es-ES" sz="800" dirty="0" smtClean="0">
                <a:latin typeface="Arial" panose="020B0604020202020204" pitchFamily="34" charset="0"/>
                <a:cs typeface="Arial" panose="020B0604020202020204" pitchFamily="34" charset="0"/>
              </a:rPr>
              <a:t>ambos con máximo grado de discapacidad 0, se puede apreciar que para la presente anualidad son los barrios Olaya herrera, Amberes y Chiquinquirá los que aportan los casos anteriormente mencionados; al realizar el análisis según grupo etareo se evidencia 1 caso para menores de 15 años y 2 caso para el grupo de 16 y mas años.</a:t>
            </a:r>
            <a:endParaRPr sz="800" dirty="0">
              <a:latin typeface="Arial"/>
              <a:cs typeface="Arial"/>
            </a:endParaRPr>
          </a:p>
          <a:p>
            <a:pPr>
              <a:lnSpc>
                <a:spcPct val="100000"/>
              </a:lnSpc>
              <a:spcBef>
                <a:spcPts val="50"/>
              </a:spcBef>
            </a:pPr>
            <a:endParaRPr sz="1000" dirty="0">
              <a:latin typeface="Arial"/>
              <a:cs typeface="Arial"/>
            </a:endParaRPr>
          </a:p>
        </p:txBody>
      </p:sp>
      <p:sp>
        <p:nvSpPr>
          <p:cNvPr id="59" name="object 2"/>
          <p:cNvSpPr txBox="1"/>
          <p:nvPr/>
        </p:nvSpPr>
        <p:spPr>
          <a:xfrm>
            <a:off x="3886200" y="16651140"/>
            <a:ext cx="3505200" cy="2017860"/>
          </a:xfrm>
          <a:prstGeom prst="rect">
            <a:avLst/>
          </a:prstGeom>
        </p:spPr>
        <p:txBody>
          <a:bodyPr vert="horz" wrap="square" lIns="0" tIns="12065" rIns="0" bIns="0" rtlCol="0">
            <a:spAutoFit/>
          </a:bodyPr>
          <a:lstStyle/>
          <a:p>
            <a:pPr marL="12700" marR="5080" indent="-635" algn="ctr">
              <a:lnSpc>
                <a:spcPct val="100000"/>
              </a:lnSpc>
              <a:spcBef>
                <a:spcPts val="95"/>
              </a:spcBef>
            </a:pPr>
            <a:r>
              <a:rPr sz="800" b="1" spc="-5" dirty="0">
                <a:solidFill>
                  <a:srgbClr val="1F3863"/>
                </a:solidFill>
                <a:latin typeface="Arial" panose="020B0604020202020204" pitchFamily="34" charset="0"/>
                <a:cs typeface="Arial" panose="020B0604020202020204" pitchFamily="34" charset="0"/>
              </a:rPr>
              <a:t>PROGRAMA DE VIGILANCIA EN SALUD PÚBLICA  </a:t>
            </a:r>
            <a:r>
              <a:rPr sz="800" b="1" spc="-25" dirty="0">
                <a:solidFill>
                  <a:srgbClr val="1F3863"/>
                </a:solidFill>
                <a:latin typeface="Arial" panose="020B0604020202020204" pitchFamily="34" charset="0"/>
                <a:cs typeface="Arial" panose="020B0604020202020204" pitchFamily="34" charset="0"/>
              </a:rPr>
              <a:t>DEPARTAMENTO </a:t>
            </a:r>
            <a:r>
              <a:rPr sz="800" b="1" spc="-15" dirty="0">
                <a:solidFill>
                  <a:srgbClr val="1F3863"/>
                </a:solidFill>
                <a:latin typeface="Arial" panose="020B0604020202020204" pitchFamily="34" charset="0"/>
                <a:cs typeface="Arial" panose="020B0604020202020204" pitchFamily="34" charset="0"/>
              </a:rPr>
              <a:t>ADMINISTRATIVO DISTRITAL </a:t>
            </a:r>
            <a:r>
              <a:rPr sz="800" b="1" spc="-5" dirty="0">
                <a:solidFill>
                  <a:srgbClr val="1F3863"/>
                </a:solidFill>
                <a:latin typeface="Arial" panose="020B0604020202020204" pitchFamily="34" charset="0"/>
                <a:cs typeface="Arial" panose="020B0604020202020204" pitchFamily="34" charset="0"/>
              </a:rPr>
              <a:t>DE  SALUD</a:t>
            </a:r>
            <a:r>
              <a:rPr sz="800" b="1" spc="5" dirty="0">
                <a:solidFill>
                  <a:srgbClr val="1F3863"/>
                </a:solidFill>
                <a:latin typeface="Arial" panose="020B0604020202020204" pitchFamily="34" charset="0"/>
                <a:cs typeface="Arial" panose="020B0604020202020204" pitchFamily="34" charset="0"/>
              </a:rPr>
              <a:t> </a:t>
            </a:r>
            <a:r>
              <a:rPr sz="800" b="1" spc="-5" dirty="0">
                <a:solidFill>
                  <a:srgbClr val="1F3863"/>
                </a:solidFill>
                <a:latin typeface="Arial" panose="020B0604020202020204" pitchFamily="34" charset="0"/>
                <a:cs typeface="Arial" panose="020B0604020202020204" pitchFamily="34" charset="0"/>
              </a:rPr>
              <a:t>DADIS</a:t>
            </a:r>
            <a:endParaRPr sz="800" dirty="0">
              <a:latin typeface="Arial" panose="020B0604020202020204" pitchFamily="34" charset="0"/>
              <a:cs typeface="Arial" panose="020B0604020202020204" pitchFamily="34" charset="0"/>
            </a:endParaRPr>
          </a:p>
          <a:p>
            <a:pPr>
              <a:lnSpc>
                <a:spcPct val="100000"/>
              </a:lnSpc>
              <a:spcBef>
                <a:spcPts val="40"/>
              </a:spcBef>
            </a:pPr>
            <a:endParaRPr sz="1050" dirty="0">
              <a:latin typeface="Arial" panose="020B0604020202020204" pitchFamily="34" charset="0"/>
              <a:cs typeface="Arial" panose="020B0604020202020204" pitchFamily="34" charset="0"/>
            </a:endParaRPr>
          </a:p>
          <a:p>
            <a:pPr algn="ctr">
              <a:lnSpc>
                <a:spcPct val="100000"/>
              </a:lnSpc>
            </a:pPr>
            <a:r>
              <a:rPr sz="800" b="1" spc="-5" dirty="0">
                <a:solidFill>
                  <a:srgbClr val="1F3863"/>
                </a:solidFill>
                <a:latin typeface="Arial" panose="020B0604020202020204" pitchFamily="34" charset="0"/>
                <a:cs typeface="Arial" panose="020B0604020202020204" pitchFamily="34" charset="0"/>
              </a:rPr>
              <a:t>ALEX </a:t>
            </a:r>
            <a:r>
              <a:rPr sz="800" b="1" spc="-10" dirty="0">
                <a:solidFill>
                  <a:srgbClr val="1F3863"/>
                </a:solidFill>
                <a:latin typeface="Arial" panose="020B0604020202020204" pitchFamily="34" charset="0"/>
                <a:cs typeface="Arial" panose="020B0604020202020204" pitchFamily="34" charset="0"/>
              </a:rPr>
              <a:t>ALBERTO </a:t>
            </a:r>
            <a:r>
              <a:rPr sz="800" b="1" spc="-5" dirty="0">
                <a:solidFill>
                  <a:srgbClr val="1F3863"/>
                </a:solidFill>
                <a:latin typeface="Arial" panose="020B0604020202020204" pitchFamily="34" charset="0"/>
                <a:cs typeface="Arial" panose="020B0604020202020204" pitchFamily="34" charset="0"/>
              </a:rPr>
              <a:t>TEJADA</a:t>
            </a:r>
            <a:r>
              <a:rPr sz="800" b="1" spc="-80" dirty="0">
                <a:solidFill>
                  <a:srgbClr val="1F3863"/>
                </a:solidFill>
                <a:latin typeface="Arial" panose="020B0604020202020204" pitchFamily="34" charset="0"/>
                <a:cs typeface="Arial" panose="020B0604020202020204" pitchFamily="34" charset="0"/>
              </a:rPr>
              <a:t> </a:t>
            </a:r>
            <a:r>
              <a:rPr sz="800" b="1" spc="-5" dirty="0">
                <a:solidFill>
                  <a:srgbClr val="1F3863"/>
                </a:solidFill>
                <a:latin typeface="Arial" panose="020B0604020202020204" pitchFamily="34" charset="0"/>
                <a:cs typeface="Arial" panose="020B0604020202020204" pitchFamily="34" charset="0"/>
              </a:rPr>
              <a:t>NUÑEZ</a:t>
            </a:r>
            <a:endParaRPr sz="800" dirty="0">
              <a:latin typeface="Arial" panose="020B0604020202020204" pitchFamily="34" charset="0"/>
              <a:cs typeface="Arial" panose="020B0604020202020204" pitchFamily="34" charset="0"/>
            </a:endParaRPr>
          </a:p>
          <a:p>
            <a:pPr algn="ctr">
              <a:lnSpc>
                <a:spcPct val="100000"/>
              </a:lnSpc>
              <a:spcBef>
                <a:spcPts val="10"/>
              </a:spcBef>
            </a:pPr>
            <a:r>
              <a:rPr sz="800" spc="-5" dirty="0">
                <a:solidFill>
                  <a:srgbClr val="1F3863"/>
                </a:solidFill>
                <a:latin typeface="Arial" panose="020B0604020202020204" pitchFamily="34" charset="0"/>
                <a:cs typeface="Arial" panose="020B0604020202020204" pitchFamily="34" charset="0"/>
              </a:rPr>
              <a:t>Director</a:t>
            </a:r>
            <a:r>
              <a:rPr sz="800" spc="-10" dirty="0">
                <a:solidFill>
                  <a:srgbClr val="1F3863"/>
                </a:solidFill>
                <a:latin typeface="Arial" panose="020B0604020202020204" pitchFamily="34" charset="0"/>
                <a:cs typeface="Arial" panose="020B0604020202020204" pitchFamily="34" charset="0"/>
              </a:rPr>
              <a:t> </a:t>
            </a:r>
            <a:r>
              <a:rPr sz="800" spc="-5" dirty="0">
                <a:solidFill>
                  <a:srgbClr val="1F3863"/>
                </a:solidFill>
                <a:latin typeface="Arial" panose="020B0604020202020204" pitchFamily="34" charset="0"/>
                <a:cs typeface="Arial" panose="020B0604020202020204" pitchFamily="34" charset="0"/>
              </a:rPr>
              <a:t>DADIS</a:t>
            </a:r>
            <a:endParaRPr sz="800" dirty="0">
              <a:latin typeface="Arial" panose="020B0604020202020204" pitchFamily="34" charset="0"/>
              <a:cs typeface="Arial" panose="020B0604020202020204" pitchFamily="34" charset="0"/>
            </a:endParaRPr>
          </a:p>
          <a:p>
            <a:pPr>
              <a:lnSpc>
                <a:spcPct val="100000"/>
              </a:lnSpc>
              <a:spcBef>
                <a:spcPts val="45"/>
              </a:spcBef>
            </a:pPr>
            <a:endParaRPr sz="1100" dirty="0">
              <a:latin typeface="Arial" panose="020B0604020202020204" pitchFamily="34" charset="0"/>
              <a:cs typeface="Arial" panose="020B0604020202020204" pitchFamily="34" charset="0"/>
            </a:endParaRPr>
          </a:p>
          <a:p>
            <a:pPr algn="ctr">
              <a:lnSpc>
                <a:spcPct val="100000"/>
              </a:lnSpc>
            </a:pPr>
            <a:r>
              <a:rPr sz="800" b="1" spc="-10" dirty="0">
                <a:solidFill>
                  <a:srgbClr val="1F3863"/>
                </a:solidFill>
                <a:latin typeface="Arial" panose="020B0604020202020204" pitchFamily="34" charset="0"/>
                <a:cs typeface="Arial" panose="020B0604020202020204" pitchFamily="34" charset="0"/>
              </a:rPr>
              <a:t>MÓNICA JURADO</a:t>
            </a:r>
            <a:r>
              <a:rPr sz="800" b="1" spc="-45" dirty="0">
                <a:solidFill>
                  <a:srgbClr val="1F3863"/>
                </a:solidFill>
                <a:latin typeface="Arial" panose="020B0604020202020204" pitchFamily="34" charset="0"/>
                <a:cs typeface="Arial" panose="020B0604020202020204" pitchFamily="34" charset="0"/>
              </a:rPr>
              <a:t> </a:t>
            </a:r>
            <a:r>
              <a:rPr sz="800" b="1" spc="-10" dirty="0">
                <a:solidFill>
                  <a:srgbClr val="1F3863"/>
                </a:solidFill>
                <a:latin typeface="Arial" panose="020B0604020202020204" pitchFamily="34" charset="0"/>
                <a:cs typeface="Arial" panose="020B0604020202020204" pitchFamily="34" charset="0"/>
              </a:rPr>
              <a:t>MÁRQUEZ</a:t>
            </a:r>
            <a:endParaRPr sz="800" dirty="0">
              <a:latin typeface="Arial" panose="020B0604020202020204" pitchFamily="34" charset="0"/>
              <a:cs typeface="Arial" panose="020B0604020202020204" pitchFamily="34" charset="0"/>
            </a:endParaRPr>
          </a:p>
          <a:p>
            <a:pPr algn="ctr">
              <a:lnSpc>
                <a:spcPct val="100000"/>
              </a:lnSpc>
            </a:pPr>
            <a:r>
              <a:rPr sz="800" spc="-5" dirty="0">
                <a:solidFill>
                  <a:srgbClr val="1F3863"/>
                </a:solidFill>
                <a:latin typeface="Arial" panose="020B0604020202020204" pitchFamily="34" charset="0"/>
                <a:cs typeface="Arial" panose="020B0604020202020204" pitchFamily="34" charset="0"/>
              </a:rPr>
              <a:t>Director Operativo de Salud</a:t>
            </a:r>
            <a:r>
              <a:rPr sz="800" spc="-10" dirty="0">
                <a:solidFill>
                  <a:srgbClr val="1F3863"/>
                </a:solidFill>
                <a:latin typeface="Arial" panose="020B0604020202020204" pitchFamily="34" charset="0"/>
                <a:cs typeface="Arial" panose="020B0604020202020204" pitchFamily="34" charset="0"/>
              </a:rPr>
              <a:t> </a:t>
            </a:r>
            <a:r>
              <a:rPr sz="800" spc="-5" dirty="0">
                <a:solidFill>
                  <a:srgbClr val="1F3863"/>
                </a:solidFill>
                <a:latin typeface="Arial" panose="020B0604020202020204" pitchFamily="34" charset="0"/>
                <a:cs typeface="Arial" panose="020B0604020202020204" pitchFamily="34" charset="0"/>
              </a:rPr>
              <a:t>pública</a:t>
            </a:r>
            <a:endParaRPr sz="800" dirty="0">
              <a:latin typeface="Arial" panose="020B0604020202020204" pitchFamily="34" charset="0"/>
              <a:cs typeface="Arial" panose="020B0604020202020204" pitchFamily="34" charset="0"/>
            </a:endParaRPr>
          </a:p>
          <a:p>
            <a:pPr>
              <a:lnSpc>
                <a:spcPct val="100000"/>
              </a:lnSpc>
              <a:spcBef>
                <a:spcPts val="55"/>
              </a:spcBef>
            </a:pPr>
            <a:endParaRPr sz="1100" dirty="0">
              <a:latin typeface="Arial" panose="020B0604020202020204" pitchFamily="34" charset="0"/>
              <a:cs typeface="Arial" panose="020B0604020202020204" pitchFamily="34" charset="0"/>
            </a:endParaRPr>
          </a:p>
          <a:p>
            <a:pPr algn="ctr">
              <a:lnSpc>
                <a:spcPct val="100000"/>
              </a:lnSpc>
            </a:pPr>
            <a:r>
              <a:rPr sz="800" b="1" spc="-45" dirty="0">
                <a:solidFill>
                  <a:srgbClr val="1F3863"/>
                </a:solidFill>
                <a:latin typeface="Arial" panose="020B0604020202020204" pitchFamily="34" charset="0"/>
                <a:cs typeface="Arial" panose="020B0604020202020204" pitchFamily="34" charset="0"/>
              </a:rPr>
              <a:t>EVA </a:t>
            </a:r>
            <a:r>
              <a:rPr sz="800" b="1" spc="-10" dirty="0">
                <a:solidFill>
                  <a:srgbClr val="1F3863"/>
                </a:solidFill>
                <a:latin typeface="Arial" panose="020B0604020202020204" pitchFamily="34" charset="0"/>
                <a:cs typeface="Arial" panose="020B0604020202020204" pitchFamily="34" charset="0"/>
              </a:rPr>
              <a:t>MASIEL </a:t>
            </a:r>
            <a:r>
              <a:rPr sz="800" b="1" spc="-5" dirty="0">
                <a:solidFill>
                  <a:srgbClr val="1F3863"/>
                </a:solidFill>
                <a:latin typeface="Arial" panose="020B0604020202020204" pitchFamily="34" charset="0"/>
                <a:cs typeface="Arial" panose="020B0604020202020204" pitchFamily="34" charset="0"/>
              </a:rPr>
              <a:t>PEREZ</a:t>
            </a:r>
            <a:r>
              <a:rPr sz="800" b="1" spc="-10" dirty="0">
                <a:solidFill>
                  <a:srgbClr val="1F3863"/>
                </a:solidFill>
                <a:latin typeface="Arial" panose="020B0604020202020204" pitchFamily="34" charset="0"/>
                <a:cs typeface="Arial" panose="020B0604020202020204" pitchFamily="34" charset="0"/>
              </a:rPr>
              <a:t> </a:t>
            </a:r>
            <a:r>
              <a:rPr sz="800" b="1" spc="-15" dirty="0">
                <a:solidFill>
                  <a:srgbClr val="1F3863"/>
                </a:solidFill>
                <a:latin typeface="Arial" panose="020B0604020202020204" pitchFamily="34" charset="0"/>
                <a:cs typeface="Arial" panose="020B0604020202020204" pitchFamily="34" charset="0"/>
              </a:rPr>
              <a:t>TORRES</a:t>
            </a:r>
            <a:endParaRPr sz="800" dirty="0">
              <a:latin typeface="Arial" panose="020B0604020202020204" pitchFamily="34" charset="0"/>
              <a:cs typeface="Arial" panose="020B0604020202020204" pitchFamily="34" charset="0"/>
            </a:endParaRPr>
          </a:p>
          <a:p>
            <a:pPr algn="ctr">
              <a:lnSpc>
                <a:spcPct val="100000"/>
              </a:lnSpc>
            </a:pPr>
            <a:r>
              <a:rPr sz="800" spc="-5" dirty="0">
                <a:solidFill>
                  <a:srgbClr val="1F3863"/>
                </a:solidFill>
                <a:latin typeface="Arial" panose="020B0604020202020204" pitchFamily="34" charset="0"/>
                <a:cs typeface="Arial" panose="020B0604020202020204" pitchFamily="34" charset="0"/>
              </a:rPr>
              <a:t>Líder programa de vigilancia en salud</a:t>
            </a:r>
            <a:r>
              <a:rPr sz="800" spc="-55" dirty="0">
                <a:solidFill>
                  <a:srgbClr val="1F3863"/>
                </a:solidFill>
                <a:latin typeface="Arial" panose="020B0604020202020204" pitchFamily="34" charset="0"/>
                <a:cs typeface="Arial" panose="020B0604020202020204" pitchFamily="34" charset="0"/>
              </a:rPr>
              <a:t> </a:t>
            </a:r>
            <a:r>
              <a:rPr sz="800" spc="-5" dirty="0">
                <a:solidFill>
                  <a:srgbClr val="1F3863"/>
                </a:solidFill>
                <a:latin typeface="Arial" panose="020B0604020202020204" pitchFamily="34" charset="0"/>
                <a:cs typeface="Arial" panose="020B0604020202020204" pitchFamily="34" charset="0"/>
              </a:rPr>
              <a:t>pública</a:t>
            </a:r>
            <a:endParaRPr sz="800" dirty="0">
              <a:latin typeface="Arial" panose="020B0604020202020204" pitchFamily="34" charset="0"/>
              <a:cs typeface="Arial" panose="020B0604020202020204" pitchFamily="34" charset="0"/>
            </a:endParaRPr>
          </a:p>
          <a:p>
            <a:pPr>
              <a:lnSpc>
                <a:spcPct val="100000"/>
              </a:lnSpc>
              <a:spcBef>
                <a:spcPts val="45"/>
              </a:spcBef>
            </a:pPr>
            <a:endParaRPr sz="900" dirty="0">
              <a:latin typeface="Arial" panose="020B0604020202020204" pitchFamily="34" charset="0"/>
              <a:cs typeface="Arial" panose="020B0604020202020204" pitchFamily="34" charset="0"/>
            </a:endParaRPr>
          </a:p>
          <a:p>
            <a:pPr algn="ctr">
              <a:lnSpc>
                <a:spcPct val="100000"/>
              </a:lnSpc>
              <a:spcBef>
                <a:spcPts val="5"/>
              </a:spcBef>
            </a:pPr>
            <a:r>
              <a:rPr sz="800" spc="-5" dirty="0">
                <a:solidFill>
                  <a:srgbClr val="1F3863"/>
                </a:solidFill>
                <a:latin typeface="Arial" panose="020B0604020202020204" pitchFamily="34" charset="0"/>
                <a:cs typeface="Arial" panose="020B0604020202020204" pitchFamily="34" charset="0"/>
              </a:rPr>
              <a:t>ELABORADO</a:t>
            </a:r>
            <a:r>
              <a:rPr sz="800" spc="15" dirty="0">
                <a:solidFill>
                  <a:srgbClr val="1F3863"/>
                </a:solidFill>
                <a:latin typeface="Arial" panose="020B0604020202020204" pitchFamily="34" charset="0"/>
                <a:cs typeface="Arial" panose="020B0604020202020204" pitchFamily="34" charset="0"/>
              </a:rPr>
              <a:t> </a:t>
            </a:r>
            <a:r>
              <a:rPr sz="800" spc="-5" dirty="0">
                <a:solidFill>
                  <a:srgbClr val="1F3863"/>
                </a:solidFill>
                <a:latin typeface="Arial" panose="020B0604020202020204" pitchFamily="34" charset="0"/>
                <a:cs typeface="Arial" panose="020B0604020202020204" pitchFamily="34" charset="0"/>
              </a:rPr>
              <a:t>POR</a:t>
            </a:r>
            <a:endParaRPr sz="800" dirty="0">
              <a:latin typeface="Arial" panose="020B0604020202020204" pitchFamily="34" charset="0"/>
              <a:cs typeface="Arial" panose="020B0604020202020204" pitchFamily="34" charset="0"/>
            </a:endParaRPr>
          </a:p>
          <a:p>
            <a:pPr algn="ctr">
              <a:lnSpc>
                <a:spcPct val="100000"/>
              </a:lnSpc>
            </a:pPr>
            <a:r>
              <a:rPr sz="800" b="1" spc="-5" dirty="0">
                <a:solidFill>
                  <a:srgbClr val="1F3863"/>
                </a:solidFill>
                <a:latin typeface="Arial" panose="020B0604020202020204" pitchFamily="34" charset="0"/>
                <a:cs typeface="Arial" panose="020B0604020202020204" pitchFamily="34" charset="0"/>
              </a:rPr>
              <a:t>HABED EDUARDO </a:t>
            </a:r>
            <a:r>
              <a:rPr sz="800" b="1" spc="-20" dirty="0" smtClean="0">
                <a:solidFill>
                  <a:srgbClr val="1F3863"/>
                </a:solidFill>
                <a:latin typeface="Arial" panose="020B0604020202020204" pitchFamily="34" charset="0"/>
                <a:cs typeface="Arial" panose="020B0604020202020204" pitchFamily="34" charset="0"/>
              </a:rPr>
              <a:t>ACOSTA</a:t>
            </a:r>
            <a:r>
              <a:rPr sz="800" b="1" spc="-5" dirty="0" smtClean="0">
                <a:solidFill>
                  <a:srgbClr val="1F3863"/>
                </a:solidFill>
                <a:latin typeface="Arial" panose="020B0604020202020204" pitchFamily="34" charset="0"/>
                <a:cs typeface="Arial" panose="020B0604020202020204" pitchFamily="34" charset="0"/>
              </a:rPr>
              <a:t> </a:t>
            </a:r>
            <a:r>
              <a:rPr sz="800" b="1" spc="-5" dirty="0">
                <a:solidFill>
                  <a:srgbClr val="1F3863"/>
                </a:solidFill>
                <a:latin typeface="Arial" panose="020B0604020202020204" pitchFamily="34" charset="0"/>
                <a:cs typeface="Arial" panose="020B0604020202020204" pitchFamily="34" charset="0"/>
              </a:rPr>
              <a:t>RAISH</a:t>
            </a:r>
            <a:endParaRPr sz="800" dirty="0">
              <a:latin typeface="Arial" panose="020B0604020202020204" pitchFamily="34" charset="0"/>
              <a:cs typeface="Arial" panose="020B0604020202020204" pitchFamily="34" charset="0"/>
            </a:endParaRPr>
          </a:p>
          <a:p>
            <a:pPr algn="ctr">
              <a:lnSpc>
                <a:spcPct val="100000"/>
              </a:lnSpc>
            </a:pPr>
            <a:r>
              <a:rPr sz="800" spc="-5" dirty="0">
                <a:solidFill>
                  <a:srgbClr val="1F3863"/>
                </a:solidFill>
                <a:latin typeface="Arial" panose="020B0604020202020204" pitchFamily="34" charset="0"/>
                <a:cs typeface="Arial" panose="020B0604020202020204" pitchFamily="34" charset="0"/>
              </a:rPr>
              <a:t>Profesional</a:t>
            </a:r>
            <a:r>
              <a:rPr sz="800" spc="-10" dirty="0">
                <a:solidFill>
                  <a:srgbClr val="1F3863"/>
                </a:solidFill>
                <a:latin typeface="Arial" panose="020B0604020202020204" pitchFamily="34" charset="0"/>
                <a:cs typeface="Arial" panose="020B0604020202020204" pitchFamily="34" charset="0"/>
              </a:rPr>
              <a:t> </a:t>
            </a:r>
            <a:r>
              <a:rPr sz="800" spc="-5" dirty="0">
                <a:solidFill>
                  <a:srgbClr val="1F3863"/>
                </a:solidFill>
                <a:latin typeface="Arial" panose="020B0604020202020204" pitchFamily="34" charset="0"/>
                <a:cs typeface="Arial" panose="020B0604020202020204" pitchFamily="34" charset="0"/>
              </a:rPr>
              <a:t>Universitario</a:t>
            </a:r>
            <a:endParaRPr sz="800" dirty="0">
              <a:latin typeface="Arial" panose="020B0604020202020204" pitchFamily="34" charset="0"/>
              <a:cs typeface="Arial" panose="020B0604020202020204" pitchFamily="34" charset="0"/>
            </a:endParaRPr>
          </a:p>
        </p:txBody>
      </p:sp>
      <p:pic>
        <p:nvPicPr>
          <p:cNvPr id="42" name="Imagen 41"/>
          <p:cNvPicPr>
            <a:picLocks noChangeAspect="1"/>
          </p:cNvPicPr>
          <p:nvPr/>
        </p:nvPicPr>
        <p:blipFill>
          <a:blip r:embed="rId4"/>
          <a:stretch>
            <a:fillRect/>
          </a:stretch>
        </p:blipFill>
        <p:spPr>
          <a:xfrm>
            <a:off x="2514600" y="17824266"/>
            <a:ext cx="1228896" cy="828791"/>
          </a:xfrm>
          <a:prstGeom prst="rect">
            <a:avLst/>
          </a:prstGeom>
        </p:spPr>
      </p:pic>
      <p:pic>
        <p:nvPicPr>
          <p:cNvPr id="43" name="Imagen 42"/>
          <p:cNvPicPr>
            <a:picLocks noChangeAspect="1"/>
          </p:cNvPicPr>
          <p:nvPr/>
        </p:nvPicPr>
        <p:blipFill rotWithShape="1">
          <a:blip r:embed="rId5"/>
          <a:srcRect t="3809"/>
          <a:stretch/>
        </p:blipFill>
        <p:spPr>
          <a:xfrm>
            <a:off x="2362200" y="16498740"/>
            <a:ext cx="1457528" cy="1163770"/>
          </a:xfrm>
          <a:prstGeom prst="rect">
            <a:avLst/>
          </a:prstGeom>
        </p:spPr>
      </p:pic>
      <p:sp>
        <p:nvSpPr>
          <p:cNvPr id="23" name="object 36"/>
          <p:cNvSpPr txBox="1"/>
          <p:nvPr/>
        </p:nvSpPr>
        <p:spPr>
          <a:xfrm>
            <a:off x="1905000" y="4114800"/>
            <a:ext cx="4734940" cy="182101"/>
          </a:xfrm>
          <a:prstGeom prst="rect">
            <a:avLst/>
          </a:prstGeom>
        </p:spPr>
        <p:txBody>
          <a:bodyPr vert="horz" wrap="square" lIns="0" tIns="12700" rIns="0" bIns="0" rtlCol="0">
            <a:spAutoFit/>
          </a:bodyPr>
          <a:lstStyle/>
          <a:p>
            <a:pPr marL="12700">
              <a:lnSpc>
                <a:spcPct val="100000"/>
              </a:lnSpc>
              <a:spcBef>
                <a:spcPts val="100"/>
              </a:spcBef>
            </a:pPr>
            <a:r>
              <a:rPr lang="es-CO" sz="1100" b="1" spc="-5" dirty="0" smtClean="0">
                <a:solidFill>
                  <a:srgbClr val="404040"/>
                </a:solidFill>
                <a:latin typeface="Arial"/>
                <a:cs typeface="Arial"/>
              </a:rPr>
              <a:t>Porcentaje de casos notificados según UPGD</a:t>
            </a:r>
            <a:r>
              <a:rPr lang="es-CO" sz="1100" b="1" dirty="0">
                <a:solidFill>
                  <a:srgbClr val="404040"/>
                </a:solidFill>
                <a:latin typeface="Arial"/>
                <a:cs typeface="Arial"/>
              </a:rPr>
              <a:t> </a:t>
            </a:r>
            <a:r>
              <a:rPr lang="es-CO" sz="1100" b="1" dirty="0" smtClean="0">
                <a:solidFill>
                  <a:srgbClr val="404040"/>
                </a:solidFill>
                <a:latin typeface="Arial"/>
                <a:cs typeface="Arial"/>
              </a:rPr>
              <a:t>y EAPB</a:t>
            </a:r>
            <a:r>
              <a:rPr sz="1100" b="1" dirty="0" smtClean="0">
                <a:solidFill>
                  <a:srgbClr val="404040"/>
                </a:solidFill>
                <a:latin typeface="Arial"/>
                <a:cs typeface="Arial"/>
              </a:rPr>
              <a:t> </a:t>
            </a:r>
            <a:endParaRPr sz="1100" dirty="0">
              <a:latin typeface="Arial"/>
              <a:cs typeface="Arial"/>
            </a:endParaRPr>
          </a:p>
        </p:txBody>
      </p:sp>
      <p:sp>
        <p:nvSpPr>
          <p:cNvPr id="26" name="object 49"/>
          <p:cNvSpPr txBox="1"/>
          <p:nvPr/>
        </p:nvSpPr>
        <p:spPr>
          <a:xfrm>
            <a:off x="1828800" y="9067800"/>
            <a:ext cx="3921760" cy="119905"/>
          </a:xfrm>
          <a:prstGeom prst="rect">
            <a:avLst/>
          </a:prstGeom>
        </p:spPr>
        <p:txBody>
          <a:bodyPr vert="horz" wrap="square" lIns="0" tIns="12065" rIns="0" bIns="0" rtlCol="0">
            <a:spAutoFit/>
          </a:bodyPr>
          <a:lstStyle/>
          <a:p>
            <a:pPr marL="1265555" marR="5080" indent="-1253490">
              <a:lnSpc>
                <a:spcPct val="100000"/>
              </a:lnSpc>
              <a:spcBef>
                <a:spcPts val="95"/>
              </a:spcBef>
            </a:pPr>
            <a:r>
              <a:rPr sz="700" i="1" spc="-10" dirty="0">
                <a:latin typeface="Arial"/>
                <a:cs typeface="Arial"/>
              </a:rPr>
              <a:t>Fuente: </a:t>
            </a:r>
            <a:r>
              <a:rPr sz="700" i="1" spc="-5" dirty="0">
                <a:latin typeface="Arial"/>
                <a:cs typeface="Arial"/>
              </a:rPr>
              <a:t>Proyecciones de población POS COVID </a:t>
            </a:r>
            <a:r>
              <a:rPr sz="700" i="1" spc="-10" dirty="0">
                <a:latin typeface="Arial"/>
                <a:cs typeface="Arial"/>
              </a:rPr>
              <a:t>(2020 </a:t>
            </a:r>
            <a:r>
              <a:rPr sz="700" i="1" spc="-5" dirty="0">
                <a:latin typeface="Arial"/>
                <a:cs typeface="Arial"/>
              </a:rPr>
              <a:t>– </a:t>
            </a:r>
            <a:r>
              <a:rPr sz="700" i="1" spc="-10" dirty="0">
                <a:latin typeface="Arial"/>
                <a:cs typeface="Arial"/>
              </a:rPr>
              <a:t>2024) </a:t>
            </a:r>
            <a:r>
              <a:rPr sz="700" i="1" spc="-5" dirty="0">
                <a:latin typeface="Arial"/>
                <a:cs typeface="Arial"/>
              </a:rPr>
              <a:t>y censo </a:t>
            </a:r>
            <a:r>
              <a:rPr sz="700" i="1" spc="-10" dirty="0">
                <a:latin typeface="Arial"/>
                <a:cs typeface="Arial"/>
              </a:rPr>
              <a:t>2018 </a:t>
            </a:r>
            <a:r>
              <a:rPr sz="700" i="1" spc="-5" dirty="0">
                <a:latin typeface="Arial"/>
                <a:cs typeface="Arial"/>
              </a:rPr>
              <a:t>DANE – </a:t>
            </a:r>
            <a:r>
              <a:rPr sz="700" i="1" spc="-5" dirty="0" err="1">
                <a:latin typeface="Arial"/>
                <a:cs typeface="Arial"/>
              </a:rPr>
              <a:t>Sivigila</a:t>
            </a:r>
            <a:r>
              <a:rPr sz="700" i="1" spc="-5" dirty="0">
                <a:latin typeface="Arial"/>
                <a:cs typeface="Arial"/>
              </a:rPr>
              <a:t> </a:t>
            </a:r>
            <a:r>
              <a:rPr lang="es-CO" sz="700" i="1" spc="-5" dirty="0" smtClean="0">
                <a:latin typeface="Arial"/>
                <a:cs typeface="Arial"/>
              </a:rPr>
              <a:t>2024</a:t>
            </a:r>
            <a:r>
              <a:rPr sz="700" i="1" spc="-5" dirty="0" smtClean="0">
                <a:latin typeface="Arial"/>
                <a:cs typeface="Arial"/>
              </a:rPr>
              <a:t> </a:t>
            </a:r>
            <a:endParaRPr sz="700" dirty="0">
              <a:latin typeface="Arial"/>
              <a:cs typeface="Arial"/>
            </a:endParaRPr>
          </a:p>
        </p:txBody>
      </p:sp>
      <p:sp>
        <p:nvSpPr>
          <p:cNvPr id="30" name="object 36"/>
          <p:cNvSpPr txBox="1"/>
          <p:nvPr/>
        </p:nvSpPr>
        <p:spPr>
          <a:xfrm>
            <a:off x="2286000" y="2819400"/>
            <a:ext cx="4734940" cy="182101"/>
          </a:xfrm>
          <a:prstGeom prst="rect">
            <a:avLst/>
          </a:prstGeom>
        </p:spPr>
        <p:txBody>
          <a:bodyPr vert="horz" wrap="square" lIns="0" tIns="12700" rIns="0" bIns="0" rtlCol="0">
            <a:spAutoFit/>
          </a:bodyPr>
          <a:lstStyle/>
          <a:p>
            <a:pPr marL="12700">
              <a:lnSpc>
                <a:spcPct val="100000"/>
              </a:lnSpc>
              <a:spcBef>
                <a:spcPts val="100"/>
              </a:spcBef>
            </a:pPr>
            <a:r>
              <a:rPr lang="es-CO" sz="1100" b="1" spc="-5" dirty="0" smtClean="0">
                <a:solidFill>
                  <a:srgbClr val="404040"/>
                </a:solidFill>
                <a:latin typeface="Arial"/>
                <a:cs typeface="Arial"/>
              </a:rPr>
              <a:t>Porcentaje de casos grupos </a:t>
            </a:r>
            <a:r>
              <a:rPr lang="es-CO" sz="1100" b="1" spc="-5" dirty="0" err="1" smtClean="0">
                <a:solidFill>
                  <a:srgbClr val="404040"/>
                </a:solidFill>
                <a:latin typeface="Arial"/>
                <a:cs typeface="Arial"/>
              </a:rPr>
              <a:t>etareos</a:t>
            </a:r>
            <a:endParaRPr sz="1100" dirty="0">
              <a:latin typeface="Arial"/>
              <a:cs typeface="Arial"/>
            </a:endParaRPr>
          </a:p>
        </p:txBody>
      </p:sp>
      <p:pic>
        <p:nvPicPr>
          <p:cNvPr id="6" name="Imagen 5"/>
          <p:cNvPicPr>
            <a:picLocks noChangeAspect="1"/>
          </p:cNvPicPr>
          <p:nvPr/>
        </p:nvPicPr>
        <p:blipFill>
          <a:blip r:embed="rId6"/>
          <a:stretch>
            <a:fillRect/>
          </a:stretch>
        </p:blipFill>
        <p:spPr>
          <a:xfrm>
            <a:off x="533400" y="3200400"/>
            <a:ext cx="6286218" cy="612000"/>
          </a:xfrm>
          <a:prstGeom prst="rect">
            <a:avLst/>
          </a:prstGeom>
        </p:spPr>
      </p:pic>
      <p:pic>
        <p:nvPicPr>
          <p:cNvPr id="9" name="Imagen 8"/>
          <p:cNvPicPr>
            <a:picLocks noChangeAspect="1"/>
          </p:cNvPicPr>
          <p:nvPr/>
        </p:nvPicPr>
        <p:blipFill>
          <a:blip r:embed="rId7"/>
          <a:stretch>
            <a:fillRect/>
          </a:stretch>
        </p:blipFill>
        <p:spPr>
          <a:xfrm>
            <a:off x="762000" y="7086600"/>
            <a:ext cx="6004840" cy="1440000"/>
          </a:xfrm>
          <a:prstGeom prst="rect">
            <a:avLst/>
          </a:prstGeom>
        </p:spPr>
      </p:pic>
      <p:pic>
        <p:nvPicPr>
          <p:cNvPr id="12" name="Imagen 11"/>
          <p:cNvPicPr>
            <a:picLocks noChangeAspect="1"/>
          </p:cNvPicPr>
          <p:nvPr/>
        </p:nvPicPr>
        <p:blipFill>
          <a:blip r:embed="rId8"/>
          <a:stretch>
            <a:fillRect/>
          </a:stretch>
        </p:blipFill>
        <p:spPr>
          <a:xfrm>
            <a:off x="533400" y="4648200"/>
            <a:ext cx="6411251" cy="2124000"/>
          </a:xfrm>
          <a:prstGeom prst="rect">
            <a:avLst/>
          </a:prstGeom>
        </p:spPr>
      </p:pic>
    </p:spTree>
    <p:extLst>
      <p:ext uri="{BB962C8B-B14F-4D97-AF65-F5344CB8AC3E}">
        <p14:creationId xmlns:p14="http://schemas.microsoft.com/office/powerpoint/2010/main" val="369123603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2900</TotalTime>
  <Words>1488</Words>
  <Application>Microsoft Office PowerPoint</Application>
  <PresentationFormat>Personalizado</PresentationFormat>
  <Paragraphs>136</Paragraphs>
  <Slides>4</Slides>
  <Notes>1</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4</vt:i4>
      </vt:variant>
    </vt:vector>
  </HeadingPairs>
  <TitlesOfParts>
    <vt:vector size="8" baseType="lpstr">
      <vt:lpstr>Arial</vt:lpstr>
      <vt:lpstr>Calibri</vt:lpstr>
      <vt:lpstr>Calibri Light</vt:lpstr>
      <vt:lpstr>Tema de Office</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Greace Alejandra Avila Mellizo</dc:creator>
  <cp:lastModifiedBy>Cuenta Microsoft</cp:lastModifiedBy>
  <cp:revision>160</cp:revision>
  <dcterms:created xsi:type="dcterms:W3CDTF">2024-05-07T03:09:24Z</dcterms:created>
  <dcterms:modified xsi:type="dcterms:W3CDTF">2024-10-14T23:00:00Z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2024-03-25T00:00:00Z</vt:filetime>
  </property>
  <property fmtid="{D5CDD505-2E9C-101B-9397-08002B2CF9AE}" pid="3" name="Creator">
    <vt:lpwstr>Microsoft® PowerPoint® para Office 365</vt:lpwstr>
  </property>
  <property fmtid="{D5CDD505-2E9C-101B-9397-08002B2CF9AE}" pid="4" name="LastSaved">
    <vt:filetime>2024-05-07T00:00:00Z</vt:filetime>
  </property>
</Properties>
</file>