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67" r:id="rId4"/>
    <p:sldId id="279" r:id="rId5"/>
    <p:sldId id="270" r:id="rId6"/>
    <p:sldId id="278" r:id="rId7"/>
    <p:sldId id="262" r:id="rId8"/>
  </p:sldIdLst>
  <p:sldSz cx="12192000" cy="6858000"/>
  <p:notesSz cx="7315200" cy="9601200"/>
  <p:defaultTextStyle>
    <a:defPPr>
      <a:defRPr lang="es-CO"/>
    </a:defPPr>
    <a:lvl1pPr mar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0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5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FA12E-A1FD-4482-AD5A-2F087E39C32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01D7B-B650-4E4E-994D-F6E6C231D8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844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01D7B-B650-4E4E-994D-F6E6C231D886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76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C79F3-991F-2A89-89CE-BFA23FC42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AD83C8-A495-896E-A5A8-09E3C0F6F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91562D-1A56-6325-AC39-B531DF3B2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73134A-A05D-A5F7-C6BE-B81460A7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A56A28-D26C-23B0-7021-FF42877E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6571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D5A10-C9C7-C5A4-BC64-07CE7B11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846C95-B913-BDDD-48A2-552DF0767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2E80D7-4AB9-B67E-3F4B-2AF2BA89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EB8F1E-BABC-F2ED-46D8-1D586171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874CDA-1739-A0B6-BD5C-87C821B85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967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890E4C-7051-2CFA-EB68-DC2E271F9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D31026-88BA-122E-4205-8EF193104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3B5D75-7E5C-6FD3-B679-64E8FBD0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37C43-9F36-D5BC-FD13-C2C84C2C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C7DBB4-0737-F00E-CC2C-4B0AFE7C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1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53F53-4CA9-F994-816A-825268BC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D7CF5E-D62C-FBE2-B979-DE2D4D7B8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23A9A5-FEF6-7F47-CC83-290C40F1A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6DFD6E-1B2C-0038-170F-884EE5676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787839-7C91-6F30-988C-3F9C552E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73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80711-951B-8A33-07AB-BE38A13F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784365-E961-D812-62F1-470930525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0194E7-1B91-10C3-C6E2-36AFADD6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E56677-E47D-23F0-7336-D362B9BA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FE8239-F809-E701-62E0-239B334EF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54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93F8B-DA81-BE34-4C0A-0B0D90A5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129CF4-D319-C70E-2CFC-06AFEAF61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E0F765-7B92-BEB2-2794-3146D8856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1D63B2-DAFF-C980-6493-7C037EBBB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289F4E-7CB9-FE1D-EEB2-A97BE417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4D08D5-F939-1E8A-FD29-B425A02D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888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10150-F484-4EEC-0F23-31FB3AF48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A3832B-D238-F584-9DF3-8E41B2A5E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14DCEC-A352-7D1F-3488-1067C567F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54F973-BA43-4830-4F84-E0BA2D9D1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BE4E894-4777-B06D-47A4-626AF7A02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04F5BA-FEDC-A804-33FA-ECA712F8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27F69A0-8E76-B183-8C61-41A7487F7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C76166-6FEF-29FB-2C49-2DBA5BC6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964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A33C6-1D49-6463-28C9-249707AF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59CECB-F6B8-1C16-1D2D-2D4F98A35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2894389-50F5-6249-472B-569F5F7B5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4E4E2B-FA9D-1F26-7927-8786C8EE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458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23A28F6-16A4-24C9-D12E-AEEC10B5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52FF52-C9A0-DD40-49E1-E7FDC7FD7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5F9442-B51E-179A-1889-F8F8168D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939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0A6B6-AF91-DE5B-D444-7F625A32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7B80A-ABA4-9C65-49F8-F663041B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43672D-8BAA-EAF3-02ED-9EB900A66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24E224-BC2A-D56D-0143-D8ED093E6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F2AC54-708A-A4DF-2835-4C72C428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003DC2-164A-67F7-D902-8B4FB19B1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17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ECFDD-B47D-6A0C-83FB-B9326481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CB2711-680D-1F6C-4DBE-7611E7C74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C1372D-0F79-486B-AE31-01659571E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C737D6-316B-E772-B30C-EE9601861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4A4C7D-BC7A-11AB-F5DC-AAB11518C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FFDF40-04F8-21FA-4596-8885628B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76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90E226D-1BC3-9438-CED2-AA3202DD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A61299-38D2-A02A-FEFC-33EF27D9F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23AE7E-E64D-BC2A-40A3-8900AE5D5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3D55F-4B4A-4F3F-B8ED-5821A82E7AF4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73612D-6346-971B-8A34-82CCE20DC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E28-B982-5E11-6671-F0D1B5C90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C3EB-4646-4A53-B8DC-21973677677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497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28744C0-2782-FFC2-2E39-16BF6FC14664}"/>
              </a:ext>
            </a:extLst>
          </p:cNvPr>
          <p:cNvSpPr/>
          <p:nvPr/>
        </p:nvSpPr>
        <p:spPr>
          <a:xfrm>
            <a:off x="0" y="0"/>
            <a:ext cx="2275840" cy="685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215253" y="578812"/>
            <a:ext cx="189461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BOLETIN EPIDEMIOLOGICO </a:t>
            </a:r>
            <a:endParaRPr lang="es-CO" b="1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-10163" y="3182134"/>
            <a:ext cx="2275840" cy="36758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56D46B-7D59-DA51-20A3-90E62A842EFE}"/>
              </a:ext>
            </a:extLst>
          </p:cNvPr>
          <p:cNvSpPr/>
          <p:nvPr/>
        </p:nvSpPr>
        <p:spPr>
          <a:xfrm>
            <a:off x="135486" y="34210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COMO SE COMPORTA EL EVENTO</a:t>
            </a:r>
            <a:endParaRPr lang="es-CO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511428" y="365628"/>
            <a:ext cx="6607279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5"/>
                </a:solidFill>
              </a:rPr>
              <a:t>MORBILIDAD MATERNA EXTREMA (MME)</a:t>
            </a:r>
          </a:p>
          <a:p>
            <a:pPr algn="ctr"/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epidemiológica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40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de 2024</a:t>
            </a:r>
            <a:endParaRPr lang="es-CO" sz="2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FB70F656-FB4A-9F61-E627-BA0E0F374BF5}"/>
              </a:ext>
            </a:extLst>
          </p:cNvPr>
          <p:cNvSpPr/>
          <p:nvPr/>
        </p:nvSpPr>
        <p:spPr>
          <a:xfrm>
            <a:off x="9684574" y="353531"/>
            <a:ext cx="2507429" cy="9144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869</a:t>
            </a:r>
            <a:endParaRPr lang="es-ES" sz="4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s-ES" b="1" dirty="0">
                <a:solidFill>
                  <a:srgbClr val="002060"/>
                </a:solidFill>
                <a:latin typeface="Arial Narrow" panose="020B0606020202030204" pitchFamily="34" charset="0"/>
              </a:rPr>
              <a:t>No. de casos</a:t>
            </a:r>
            <a:endParaRPr lang="es-CO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534BA34-BE19-7D14-2942-B524069713C4}"/>
              </a:ext>
            </a:extLst>
          </p:cNvPr>
          <p:cNvSpPr/>
          <p:nvPr/>
        </p:nvSpPr>
        <p:spPr>
          <a:xfrm>
            <a:off x="110083" y="4252199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SE40– </a:t>
            </a:r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2024: 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869      </a:t>
            </a:r>
            <a:endParaRPr lang="es-ES" sz="16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2429BB9-6A6F-1542-1706-9D7ED0FBC7D8}"/>
              </a:ext>
            </a:extLst>
          </p:cNvPr>
          <p:cNvSpPr/>
          <p:nvPr/>
        </p:nvSpPr>
        <p:spPr>
          <a:xfrm>
            <a:off x="110083" y="51057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SE40 </a:t>
            </a:r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– 2023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841           </a:t>
            </a:r>
            <a:endParaRPr lang="es-ES" sz="16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25324" y="5582920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F71BEE0-CC71-0203-B065-EBCCA040358D}"/>
              </a:ext>
            </a:extLst>
          </p:cNvPr>
          <p:cNvCxnSpPr/>
          <p:nvPr/>
        </p:nvCxnSpPr>
        <p:spPr>
          <a:xfrm>
            <a:off x="110083" y="5008427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45646" y="5847569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471FB3A5-366A-EF11-816A-1829C7F66790}"/>
              </a:ext>
            </a:extLst>
          </p:cNvPr>
          <p:cNvCxnSpPr/>
          <p:nvPr/>
        </p:nvCxnSpPr>
        <p:spPr>
          <a:xfrm>
            <a:off x="82415" y="4201035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A12551D6-DD00-3EE8-E702-CAE036800CB9}"/>
              </a:ext>
            </a:extLst>
          </p:cNvPr>
          <p:cNvSpPr/>
          <p:nvPr/>
        </p:nvSpPr>
        <p:spPr>
          <a:xfrm>
            <a:off x="2405263" y="1419890"/>
            <a:ext cx="4512227" cy="168936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1. Comportamiento de la notificación</a:t>
            </a:r>
          </a:p>
          <a:p>
            <a:pPr algn="just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Hasta la semana epidemiológica </a:t>
            </a:r>
            <a:r>
              <a:rPr lang="es-ES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40</a:t>
            </a:r>
            <a:r>
              <a:rPr lang="es-ES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de 2024, en el distrito de Cartagena, se han notificado al subsistema de vigilancia en salud pública (SIVIGILA) </a:t>
            </a:r>
            <a:r>
              <a:rPr lang="es-ES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1321 </a:t>
            </a:r>
            <a:r>
              <a:rPr lang="es-ES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casos </a:t>
            </a:r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de morbilidad materna extrema. Después del proceso de depuración de datos, del total de casos notificados, </a:t>
            </a:r>
            <a:r>
              <a:rPr lang="es-ES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869 </a:t>
            </a:r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casos corresponden a mujeres residentes en el distrito, presentando un aumento del </a:t>
            </a:r>
            <a:r>
              <a:rPr lang="es-ES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3,3</a:t>
            </a:r>
            <a:r>
              <a:rPr lang="es-ES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% en el número de casos respecto al mismo periodo el año anterior.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2296407" y="1268635"/>
            <a:ext cx="99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Ver las imágenes de origen">
            <a:extLst>
              <a:ext uri="{FF2B5EF4-FFF2-40B4-BE49-F238E27FC236}">
                <a16:creationId xmlns:a16="http://schemas.microsoft.com/office/drawing/2014/main" id="{0204A186-F14F-25D0-0655-FD6AB6B34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03" y="1635027"/>
            <a:ext cx="1894620" cy="12590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98899" y="496792"/>
            <a:ext cx="1091215" cy="72615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066027" y="1388873"/>
            <a:ext cx="49327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2. Razón de morbilidad materna extrema</a:t>
            </a:r>
          </a:p>
          <a:p>
            <a:pPr algn="just"/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 razón preliminar de morbilidad materna extrema hasta semana epidemiológica 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40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2024 fue de 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93,5 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casos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por 1 000 nacidos vivos. </a:t>
            </a:r>
            <a:endParaRPr lang="en-U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511427" y="6494026"/>
            <a:ext cx="44591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Fuente: Sivigila Cartagena 2023 - 2024</a:t>
            </a:r>
            <a:endParaRPr lang="en-US" sz="1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7158897" y="3261731"/>
            <a:ext cx="468555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Figura 2. Razón  de MME, Cartagena 2014 – </a:t>
            </a:r>
            <a:r>
              <a:rPr lang="es-ES" sz="1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SE40 de </a:t>
            </a:r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2024 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2399021" y="3249113"/>
            <a:ext cx="46366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Figura 1. Comportamiento de la notificación de  MME, Cartagena </a:t>
            </a:r>
            <a:r>
              <a:rPr lang="es-ES" sz="1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SE40 </a:t>
            </a:r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de 2024 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486425" y="6494026"/>
            <a:ext cx="4512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Fuente: Sivigila Cartagena 2014 - 2024. DANE 2014 – 2022. RUAF 2024 </a:t>
            </a:r>
            <a:endParaRPr lang="en-US" sz="1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9380" y="3495334"/>
            <a:ext cx="4789410" cy="299869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9021" y="3495334"/>
            <a:ext cx="4584580" cy="2950194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79142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511428" y="365628"/>
            <a:ext cx="6607279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5"/>
                </a:solidFill>
              </a:rPr>
              <a:t>MORBILIDAD MATERNA EXTREMA (MME)</a:t>
            </a:r>
          </a:p>
          <a:p>
            <a:pPr algn="ctr"/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epidemiológica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40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de 2024</a:t>
            </a:r>
            <a:endParaRPr lang="es-CO" sz="2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115163" y="1222943"/>
            <a:ext cx="12081244" cy="456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178192" y="1330193"/>
            <a:ext cx="5731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3. Casos de morbilidad materna extrema según EAPB</a:t>
            </a:r>
          </a:p>
          <a:p>
            <a:pPr algn="just"/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De acuerdo a la distribución de los casos por EAPB, Mutual Ser (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26,8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%), Coosalud (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21,4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%) y Salud Total (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18,6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%) aportan el mayor número de casos de MME en el distrito.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6120091" y="1345546"/>
            <a:ext cx="59393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4. Casos de morbilidad materna extrema según UPGD</a:t>
            </a:r>
          </a:p>
          <a:p>
            <a:pPr algn="just"/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De acuerdo a la distribución de los casos por UPGD, hasta semana epidemiológica 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40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Clínica Maternidad Rafael Calvo, Clínica La Ermita Concepción y Clínica de La Mujer son las UPGD que mayor número de casos de MME han notificado.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78900" y="2361207"/>
            <a:ext cx="566265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Figura 3. Casos de  MME según EAPB, Cartagena </a:t>
            </a:r>
            <a:r>
              <a:rPr lang="es-ES" sz="1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SE40 </a:t>
            </a:r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de 2024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6120091" y="2365169"/>
            <a:ext cx="593939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Figura 4. Casos de  MME según UPGD, Cartagena </a:t>
            </a:r>
            <a:r>
              <a:rPr lang="es-ES" sz="1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SE40 </a:t>
            </a:r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de 2024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485799" y="6459487"/>
            <a:ext cx="4995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Fuente: Sivigila Cartagena 2024. </a:t>
            </a:r>
            <a:endParaRPr lang="en-US" sz="1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46397" y="6428023"/>
            <a:ext cx="54255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Fuente: Sivigila Cartagena 2024</a:t>
            </a:r>
            <a:r>
              <a:rPr lang="es-CO" sz="1000" dirty="0">
                <a:latin typeface="Arial Narrow" panose="020B0606020202030204" pitchFamily="34" charset="0"/>
              </a:rPr>
              <a:t> 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98" y="2607427"/>
            <a:ext cx="5595162" cy="382059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5785" y="2607394"/>
            <a:ext cx="5903697" cy="382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4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511428" y="365628"/>
            <a:ext cx="6607279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5"/>
                </a:solidFill>
              </a:rPr>
              <a:t>MORBILIDAD MATERNA EXTREMA (MME)</a:t>
            </a:r>
          </a:p>
          <a:p>
            <a:pPr algn="ctr"/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epidemiológica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40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de 2024</a:t>
            </a:r>
            <a:endParaRPr lang="es-CO" sz="2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115163" y="1222943"/>
            <a:ext cx="12081244" cy="456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218541" y="1280029"/>
            <a:ext cx="55965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5. Casos de morbilidad materna extrema según causa agrupada</a:t>
            </a:r>
          </a:p>
          <a:p>
            <a:pPr algn="just"/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Al realizar el análisis de morbilidad materna extrema por causas agrupadas, se observa que la causa más frecuente son los trastornos hipertensivos 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621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casos) seguido de las complicaciones hemorrágicas 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95 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casos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). </a:t>
            </a:r>
          </a:p>
        </p:txBody>
      </p:sp>
      <p:sp>
        <p:nvSpPr>
          <p:cNvPr id="12" name="CuadroTexto 11"/>
          <p:cNvSpPr txBox="1"/>
          <p:nvPr/>
        </p:nvSpPr>
        <p:spPr>
          <a:xfrm flipH="1">
            <a:off x="6478437" y="1263850"/>
            <a:ext cx="5679341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6. Distribución de casos de MME con trastornos hipertensivos según UPGD</a:t>
            </a:r>
          </a:p>
          <a:p>
            <a:pPr algn="just"/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Las UPGDs que notificaron mayor proporción de casos de morbilidad materna extrema con trastornos hipertensivos son: Clínica La Ermita Concepción (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177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casos), Clínica Maternidad Rafael Calvo (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148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casos), Clínica de La Mujer (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136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casos) y Centro Médico Crecer 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</a:t>
            </a:r>
            <a:r>
              <a:rPr lang="es-CO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48 </a:t>
            </a:r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casos).</a:t>
            </a:r>
            <a:endParaRPr lang="en-U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66675" y="2441236"/>
            <a:ext cx="58097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Figura 5. Casos de  MME según causa agrupada, Cartagena </a:t>
            </a:r>
            <a:r>
              <a:rPr lang="es-ES" sz="1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SE40 </a:t>
            </a:r>
            <a:r>
              <a:rPr lang="es-ES" sz="1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 </a:t>
            </a:r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2024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6478436" y="2474309"/>
            <a:ext cx="5603688" cy="250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Figura 6. Casos de  MME con trastornos hipertensivos según UPGD, Cartagena </a:t>
            </a:r>
            <a:r>
              <a:rPr lang="es-ES" sz="1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SE40 </a:t>
            </a:r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de 2024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36594" y="6476895"/>
            <a:ext cx="49604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 Narrow" panose="020B0606020202030204" pitchFamily="34" charset="0"/>
              </a:rPr>
              <a:t>Fuente: Sivigila Cartagena 2024. 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6554089" y="6514522"/>
            <a:ext cx="55280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 Narrow" panose="020B0606020202030204" pitchFamily="34" charset="0"/>
              </a:rPr>
              <a:t>Fuente: Sivigila Cartagena 2024.  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75" y="2686751"/>
            <a:ext cx="5648389" cy="3790144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4677" y="2686751"/>
            <a:ext cx="5697447" cy="3827771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29584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511428" y="365628"/>
            <a:ext cx="6607279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5"/>
                </a:solidFill>
              </a:rPr>
              <a:t>MORBILIDAD MATERNA EXTREMA (MME)</a:t>
            </a:r>
          </a:p>
          <a:p>
            <a:pPr algn="ctr"/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epidemiológica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40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de 2024</a:t>
            </a:r>
            <a:endParaRPr lang="es-CO" sz="2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115163" y="1222943"/>
            <a:ext cx="12081244" cy="456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2300413" y="1261747"/>
            <a:ext cx="70293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Tabla1. Indicadores de morbilidad materna extrema , Cartagena </a:t>
            </a:r>
            <a:r>
              <a:rPr lang="es-ES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SE40 </a:t>
            </a:r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de 2024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561940" y="6335635"/>
            <a:ext cx="55567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Fuente: Sivigila Cartagena 2024. RUAF 2024.  </a:t>
            </a:r>
            <a:endParaRPr lang="en-US" sz="1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821" y="1569524"/>
            <a:ext cx="8055928" cy="472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71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511428" y="365628"/>
            <a:ext cx="6607279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5"/>
                </a:solidFill>
              </a:rPr>
              <a:t>MORBILIDAD MATERNA EXTREMA (MME)</a:t>
            </a:r>
          </a:p>
          <a:p>
            <a:pPr algn="ctr"/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epidemiológica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40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de 2024</a:t>
            </a:r>
            <a:endParaRPr lang="es-CO" sz="2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110756" y="1183186"/>
            <a:ext cx="12081244" cy="456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6758612" y="1368973"/>
            <a:ext cx="54333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rgbClr val="002060"/>
                </a:solidFill>
                <a:latin typeface="Arial Narrow" panose="020B0606020202030204" pitchFamily="34" charset="0"/>
              </a:rPr>
              <a:t>8. Casos de MME con tres o más criterios de inclusión por UPGD</a:t>
            </a:r>
          </a:p>
          <a:p>
            <a:pPr algn="just"/>
            <a:r>
              <a:rPr lang="es-CO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El índice de severidad de casos de MME se observó en Clínica Blas de Lezo, Hospital Naval y Gestión Salud. Por número de casos, las UPGD que notificaron más casos severos de MME fueron: Clínica Maternidad Rafael Calvo, Clínica La Ermita Concepción y Clínica de la Mujer.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187600" y="6542575"/>
            <a:ext cx="4439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Fuente: Sivigila Cartagena 2024. </a:t>
            </a:r>
            <a:endParaRPr lang="en-US" sz="1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79134" y="6586211"/>
            <a:ext cx="51030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Fuente: Sivigila Cartagena 2024. </a:t>
            </a:r>
            <a:endParaRPr lang="en-US" sz="1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690430" y="2996850"/>
            <a:ext cx="54333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Figura 8. Casos de  MME con tres o más criterios de inclusión según UPGD, Cartagena </a:t>
            </a:r>
            <a:r>
              <a:rPr lang="es-ES" sz="1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SE40 </a:t>
            </a:r>
            <a:r>
              <a:rPr lang="es-ES" sz="1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 </a:t>
            </a:r>
            <a:r>
              <a:rPr lang="es-ES" sz="1000" dirty="0">
                <a:solidFill>
                  <a:srgbClr val="002060"/>
                </a:solidFill>
                <a:latin typeface="Arial Narrow" panose="020B0606020202030204" pitchFamily="34" charset="0"/>
              </a:rPr>
              <a:t>2024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569597" y="1323664"/>
            <a:ext cx="524547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100" dirty="0">
                <a:solidFill>
                  <a:srgbClr val="002060"/>
                </a:solidFill>
                <a:latin typeface="Arial Narrow" panose="020B0606020202030204" pitchFamily="34" charset="0"/>
              </a:rPr>
              <a:t>Figura 7. Oportunidad en la notificación de casos de MME según UPGD, Cartagena </a:t>
            </a:r>
            <a:r>
              <a:rPr lang="es-ES" sz="11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SE40 </a:t>
            </a:r>
            <a:r>
              <a:rPr lang="es-ES" sz="11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 </a:t>
            </a:r>
            <a:r>
              <a:rPr lang="es-ES" sz="1100" dirty="0">
                <a:solidFill>
                  <a:srgbClr val="002060"/>
                </a:solidFill>
                <a:latin typeface="Arial Narrow" panose="020B0606020202030204" pitchFamily="34" charset="0"/>
              </a:rPr>
              <a:t>2024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646" y="3261758"/>
            <a:ext cx="5348954" cy="328081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134" y="1605534"/>
            <a:ext cx="5550605" cy="493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0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511428" y="365628"/>
            <a:ext cx="6607279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5"/>
                </a:solidFill>
              </a:rPr>
              <a:t>MORBILIDAD MATERNA EXTREMA (MME)</a:t>
            </a:r>
          </a:p>
          <a:p>
            <a:pPr algn="ctr"/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epidemiológica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40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de 2024</a:t>
            </a:r>
            <a:endParaRPr lang="es-CO" sz="2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115163" y="1222943"/>
            <a:ext cx="12081244" cy="456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ject 428"/>
          <p:cNvSpPr txBox="1"/>
          <p:nvPr/>
        </p:nvSpPr>
        <p:spPr>
          <a:xfrm>
            <a:off x="6193259" y="3596342"/>
            <a:ext cx="5850895" cy="543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60"/>
              </a:lnSpc>
              <a:spcBef>
                <a:spcPts val="79"/>
              </a:spcBef>
            </a:pPr>
            <a:r>
              <a:rPr lang="es-CO" sz="1400" b="1" dirty="0">
                <a:latin typeface="Arial"/>
                <a:cs typeface="Arial"/>
              </a:rPr>
              <a:t>Distribución de c</a:t>
            </a:r>
            <a:r>
              <a:rPr lang="es-CO" sz="1400" b="1" spc="-4" dirty="0">
                <a:latin typeface="Arial"/>
                <a:cs typeface="Arial"/>
              </a:rPr>
              <a:t>a</a:t>
            </a:r>
            <a:r>
              <a:rPr lang="es-CO" sz="1400" b="1" dirty="0">
                <a:latin typeface="Arial"/>
                <a:cs typeface="Arial"/>
              </a:rPr>
              <a:t>sos</a:t>
            </a:r>
            <a:r>
              <a:rPr sz="1400" b="1" spc="99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de</a:t>
            </a:r>
            <a:r>
              <a:rPr sz="1400" b="1" spc="36" dirty="0">
                <a:latin typeface="Arial"/>
                <a:cs typeface="Arial"/>
              </a:rPr>
              <a:t> </a:t>
            </a:r>
            <a:r>
              <a:rPr lang="es-ES" sz="1400" b="1" dirty="0">
                <a:latin typeface="Arial"/>
                <a:cs typeface="Arial"/>
              </a:rPr>
              <a:t>morb</a:t>
            </a:r>
            <a:r>
              <a:rPr lang="es-ES" sz="1400" b="1" spc="-4" dirty="0">
                <a:latin typeface="Arial"/>
                <a:cs typeface="Arial"/>
              </a:rPr>
              <a:t>i</a:t>
            </a:r>
            <a:r>
              <a:rPr lang="es-ES" sz="1400" b="1" dirty="0">
                <a:latin typeface="Arial"/>
                <a:cs typeface="Arial"/>
              </a:rPr>
              <a:t>l</a:t>
            </a:r>
            <a:r>
              <a:rPr lang="es-ES" sz="1400" b="1" spc="-4" dirty="0">
                <a:latin typeface="Arial"/>
                <a:cs typeface="Arial"/>
              </a:rPr>
              <a:t>i</a:t>
            </a:r>
            <a:r>
              <a:rPr lang="es-ES" sz="1400" b="1" dirty="0">
                <a:latin typeface="Arial"/>
                <a:cs typeface="Arial"/>
              </a:rPr>
              <a:t>d</a:t>
            </a:r>
            <a:r>
              <a:rPr lang="es-ES" sz="1400" b="1" spc="-4" dirty="0">
                <a:latin typeface="Arial"/>
                <a:cs typeface="Arial"/>
              </a:rPr>
              <a:t>a</a:t>
            </a:r>
            <a:r>
              <a:rPr lang="es-ES" sz="1400" b="1" dirty="0">
                <a:latin typeface="Arial"/>
                <a:cs typeface="Arial"/>
              </a:rPr>
              <a:t>d</a:t>
            </a:r>
            <a:r>
              <a:rPr sz="1400" b="1" spc="159" dirty="0">
                <a:latin typeface="Arial"/>
                <a:cs typeface="Arial"/>
              </a:rPr>
              <a:t> </a:t>
            </a:r>
            <a:r>
              <a:rPr lang="es-ES" sz="1400" b="1" dirty="0">
                <a:latin typeface="Arial"/>
                <a:cs typeface="Arial"/>
              </a:rPr>
              <a:t>mat</a:t>
            </a:r>
            <a:r>
              <a:rPr lang="es-ES" sz="1400" b="1" spc="-5" dirty="0">
                <a:latin typeface="Arial"/>
                <a:cs typeface="Arial"/>
              </a:rPr>
              <a:t>e</a:t>
            </a:r>
            <a:r>
              <a:rPr lang="es-ES" sz="1400" b="1" dirty="0">
                <a:latin typeface="Arial"/>
                <a:cs typeface="Arial"/>
              </a:rPr>
              <a:t>rna </a:t>
            </a:r>
            <a:r>
              <a:rPr sz="1400" b="1" spc="-4" dirty="0">
                <a:latin typeface="Arial"/>
                <a:cs typeface="Arial"/>
              </a:rPr>
              <a:t>e</a:t>
            </a:r>
            <a:r>
              <a:rPr sz="1400" b="1" spc="-9" dirty="0">
                <a:latin typeface="Arial"/>
                <a:cs typeface="Arial"/>
              </a:rPr>
              <a:t>x</a:t>
            </a:r>
            <a:r>
              <a:rPr sz="1400" b="1" dirty="0">
                <a:latin typeface="Arial"/>
                <a:cs typeface="Arial"/>
              </a:rPr>
              <a:t>trema</a:t>
            </a:r>
            <a:r>
              <a:rPr lang="es-ES" sz="1400" b="1" dirty="0">
                <a:latin typeface="Arial"/>
                <a:cs typeface="Arial"/>
              </a:rPr>
              <a:t> </a:t>
            </a:r>
            <a:r>
              <a:rPr lang="es-ES" sz="1400" b="1" spc="-4" dirty="0">
                <a:latin typeface="Arial"/>
                <a:cs typeface="Arial"/>
              </a:rPr>
              <a:t>según nacionalidad</a:t>
            </a:r>
            <a:endParaRPr sz="1400" b="1" dirty="0">
              <a:latin typeface="Arial"/>
              <a:cs typeface="Arial"/>
            </a:endParaRPr>
          </a:p>
        </p:txBody>
      </p:sp>
      <p:sp>
        <p:nvSpPr>
          <p:cNvPr id="9" name="Marcador de contenido 3">
            <a:extLst>
              <a:ext uri="{FF2B5EF4-FFF2-40B4-BE49-F238E27FC236}">
                <a16:creationId xmlns:a16="http://schemas.microsoft.com/office/drawing/2014/main" id="{C11A6006-32A7-37B5-CCAB-0FE9FBE488B8}"/>
              </a:ext>
            </a:extLst>
          </p:cNvPr>
          <p:cNvSpPr txBox="1">
            <a:spLocks/>
          </p:cNvSpPr>
          <p:nvPr/>
        </p:nvSpPr>
        <p:spPr>
          <a:xfrm>
            <a:off x="6470273" y="4204120"/>
            <a:ext cx="2160104" cy="1303439"/>
          </a:xfrm>
          <a:prstGeom prst="rect">
            <a:avLst/>
          </a:prstGeom>
          <a:solidFill>
            <a:srgbClr val="FFC000"/>
          </a:solidFill>
          <a:ln w="6350" cap="flat" cmpd="sng" algn="ctr">
            <a:noFill/>
            <a:prstDash val="solid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000" dirty="0">
                <a:solidFill>
                  <a:schemeClr val="tx1"/>
                </a:solidFill>
                <a:latin typeface="Arial"/>
                <a:cs typeface="Arial"/>
              </a:rPr>
              <a:t>Colombiana</a:t>
            </a:r>
            <a:endParaRPr lang="es-ES_tradnl" sz="2000" b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s-ES_tradnl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92,4%</a:t>
            </a:r>
            <a:endParaRPr lang="es-E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es-E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(</a:t>
            </a:r>
            <a:r>
              <a:rPr lang="es-E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803</a:t>
            </a:r>
            <a:r>
              <a:rPr lang="es-E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s-E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casos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)</a:t>
            </a:r>
            <a:endParaRPr lang="es-ES_tradnl" sz="18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Marcador de contenido 3">
            <a:extLst>
              <a:ext uri="{FF2B5EF4-FFF2-40B4-BE49-F238E27FC236}">
                <a16:creationId xmlns:a16="http://schemas.microsoft.com/office/drawing/2014/main" id="{C11A6006-32A7-37B5-CCAB-0FE9FBE488B8}"/>
              </a:ext>
            </a:extLst>
          </p:cNvPr>
          <p:cNvSpPr txBox="1">
            <a:spLocks/>
          </p:cNvSpPr>
          <p:nvPr/>
        </p:nvSpPr>
        <p:spPr>
          <a:xfrm>
            <a:off x="9342786" y="4204119"/>
            <a:ext cx="2253017" cy="1303439"/>
          </a:xfrm>
          <a:prstGeom prst="rect">
            <a:avLst/>
          </a:prstGeom>
          <a:solidFill>
            <a:srgbClr val="00B0F0"/>
          </a:solidFill>
          <a:ln w="6350" cap="flat" cmpd="sng" algn="ctr">
            <a:noFill/>
            <a:prstDash val="solid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_tradnl" sz="2000" dirty="0">
                <a:solidFill>
                  <a:schemeClr val="tx1"/>
                </a:solidFill>
                <a:latin typeface="Arial"/>
                <a:cs typeface="Arial"/>
              </a:rPr>
              <a:t>Venezolana</a:t>
            </a:r>
            <a:endParaRPr lang="es-ES_tradnl" sz="20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s-ES_tradnl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7,6 </a:t>
            </a:r>
            <a:r>
              <a:rPr lang="es-ES_tradn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%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s-E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(</a:t>
            </a:r>
            <a:r>
              <a:rPr lang="es-E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66 </a:t>
            </a:r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casos)</a:t>
            </a:r>
            <a:endParaRPr lang="es-ES_tradnl" sz="18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15165" y="1280032"/>
            <a:ext cx="12076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>
                <a:solidFill>
                  <a:srgbClr val="002060"/>
                </a:solidFill>
                <a:latin typeface="Arial Narrow" panose="020B0606020202030204" pitchFamily="34" charset="0"/>
              </a:rPr>
              <a:t>Distribución de casos de MME según características sociales y demográficas</a:t>
            </a:r>
          </a:p>
          <a:p>
            <a:pPr algn="ctr"/>
            <a:endParaRPr lang="es-CO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9328" y="1696599"/>
            <a:ext cx="5338756" cy="1589940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097" y="1696599"/>
            <a:ext cx="4782753" cy="4666741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47519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2" name="Cuadro de texto 2">
            <a:extLst>
              <a:ext uri="{FF2B5EF4-FFF2-40B4-BE49-F238E27FC236}">
                <a16:creationId xmlns:a16="http://schemas.microsoft.com/office/drawing/2014/main" id="{946A7BE6-B62D-764E-4F85-12CFAE50C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2" y="565864"/>
            <a:ext cx="5233035" cy="572627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DEPARTAMENTO ADMINISTRATIVO DISTRITAL DE SALUD DADIS</a:t>
            </a:r>
          </a:p>
          <a:p>
            <a:pPr algn="ctr"/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PROGRAMA DE VIGILANCIA EN SALUD PÚBLICA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ALEX ALBERTO TEJADA NUÑEZ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Director DADIS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00206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MONICA JURADO MARQUEZ</a:t>
            </a:r>
            <a:endParaRPr lang="es-CO" sz="12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Director operativo de salud pública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EVA MASIEL PEREZ TORRES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Líder programa de vigilancia en salud pública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ELABORADO POR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LYDIS PATRICIA ROMERO ARRIETA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Profesional universitario</a:t>
            </a:r>
            <a:endParaRPr lang="es-CO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2000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Ver las imágenes de origen">
            <a:extLst>
              <a:ext uri="{FF2B5EF4-FFF2-40B4-BE49-F238E27FC236}">
                <a16:creationId xmlns:a16="http://schemas.microsoft.com/office/drawing/2014/main" id="{5F5C1EE3-421C-E991-A2AD-8BBF7BD784C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8" y="751841"/>
            <a:ext cx="4828589" cy="2512457"/>
          </a:xfrm>
          <a:prstGeom prst="rect">
            <a:avLst/>
          </a:prstGeom>
          <a:noFill/>
        </p:spPr>
      </p:pic>
      <p:pic>
        <p:nvPicPr>
          <p:cNvPr id="4" name="Imagen 3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28E8ADC-C6FD-7296-2B26-92F659633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97" y="3276424"/>
            <a:ext cx="3232785" cy="2829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90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82222</TotalTime>
  <Words>722</Words>
  <Application>Microsoft Office PowerPoint</Application>
  <PresentationFormat>Panorámica</PresentationFormat>
  <Paragraphs>79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Malka Linero</dc:creator>
  <cp:lastModifiedBy>PC</cp:lastModifiedBy>
  <cp:revision>1461</cp:revision>
  <cp:lastPrinted>2023-04-19T16:28:13Z</cp:lastPrinted>
  <dcterms:created xsi:type="dcterms:W3CDTF">2022-08-09T15:23:31Z</dcterms:created>
  <dcterms:modified xsi:type="dcterms:W3CDTF">2024-10-17T22:21:35Z</dcterms:modified>
</cp:coreProperties>
</file>